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3" r:id="rId2"/>
  </p:sldMasterIdLst>
  <p:notesMasterIdLst>
    <p:notesMasterId r:id="rId81"/>
  </p:notesMasterIdLst>
  <p:handoutMasterIdLst>
    <p:handoutMasterId r:id="rId82"/>
  </p:handout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2" r:id="rId16"/>
    <p:sldId id="270" r:id="rId17"/>
    <p:sldId id="274" r:id="rId18"/>
    <p:sldId id="271" r:id="rId19"/>
    <p:sldId id="275" r:id="rId20"/>
    <p:sldId id="276" r:id="rId21"/>
    <p:sldId id="277" r:id="rId22"/>
    <p:sldId id="278" r:id="rId23"/>
    <p:sldId id="280" r:id="rId24"/>
    <p:sldId id="279" r:id="rId25"/>
    <p:sldId id="282" r:id="rId26"/>
    <p:sldId id="281" r:id="rId27"/>
    <p:sldId id="283" r:id="rId28"/>
    <p:sldId id="285" r:id="rId29"/>
    <p:sldId id="286" r:id="rId30"/>
    <p:sldId id="298" r:id="rId31"/>
    <p:sldId id="287" r:id="rId32"/>
    <p:sldId id="288" r:id="rId33"/>
    <p:sldId id="289" r:id="rId34"/>
    <p:sldId id="290" r:id="rId35"/>
    <p:sldId id="291" r:id="rId36"/>
    <p:sldId id="292" r:id="rId37"/>
    <p:sldId id="294" r:id="rId38"/>
    <p:sldId id="295" r:id="rId39"/>
    <p:sldId id="296"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0" r:id="rId53"/>
    <p:sldId id="312" r:id="rId54"/>
    <p:sldId id="313" r:id="rId55"/>
    <p:sldId id="314" r:id="rId56"/>
    <p:sldId id="315" r:id="rId57"/>
    <p:sldId id="318" r:id="rId58"/>
    <p:sldId id="316" r:id="rId59"/>
    <p:sldId id="317" r:id="rId60"/>
    <p:sldId id="319" r:id="rId61"/>
    <p:sldId id="320" r:id="rId62"/>
    <p:sldId id="321" r:id="rId63"/>
    <p:sldId id="322" r:id="rId64"/>
    <p:sldId id="323" r:id="rId65"/>
    <p:sldId id="324" r:id="rId66"/>
    <p:sldId id="325" r:id="rId67"/>
    <p:sldId id="327" r:id="rId68"/>
    <p:sldId id="328" r:id="rId69"/>
    <p:sldId id="326" r:id="rId70"/>
    <p:sldId id="329" r:id="rId71"/>
    <p:sldId id="330" r:id="rId72"/>
    <p:sldId id="331" r:id="rId73"/>
    <p:sldId id="332" r:id="rId74"/>
    <p:sldId id="333" r:id="rId75"/>
    <p:sldId id="334" r:id="rId76"/>
    <p:sldId id="335" r:id="rId77"/>
    <p:sldId id="336" r:id="rId78"/>
    <p:sldId id="337" r:id="rId79"/>
    <p:sldId id="33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CiAANDReS, Pablo" initials="GP" lastIdx="1" clrIdx="0">
    <p:extLst>
      <p:ext uri="{19B8F6BF-5375-455C-9EA6-DF929625EA0E}">
        <p15:presenceInfo xmlns:p15="http://schemas.microsoft.com/office/powerpoint/2012/main" userId="S-1-5-21-329068152-1454471165-1417001333-44728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B62F32"/>
    <a:srgbClr val="EA5F64"/>
    <a:srgbClr val="D4D4D4"/>
    <a:srgbClr val="FF0000"/>
    <a:srgbClr val="CC0000"/>
    <a:srgbClr val="8FAADC"/>
    <a:srgbClr val="DAE3F3"/>
    <a:srgbClr val="585454"/>
    <a:srgbClr val="3C6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98" autoAdjust="0"/>
    <p:restoredTop sz="94262" autoAdjust="0"/>
  </p:normalViewPr>
  <p:slideViewPr>
    <p:cSldViewPr snapToGrid="0">
      <p:cViewPr varScale="1">
        <p:scale>
          <a:sx n="108" d="100"/>
          <a:sy n="108"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64EE86-CF4E-4E81-BAC0-5D74FAC1BC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8222575B-D3A7-43EB-B73F-F1C5E5F203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3203FB-67A8-478F-B352-2987972EA5E6}" type="datetimeFigureOut">
              <a:rPr lang="es-ES" smtClean="0"/>
              <a:t>23/11/2017</a:t>
            </a:fld>
            <a:endParaRPr lang="es-ES"/>
          </a:p>
        </p:txBody>
      </p:sp>
      <p:sp>
        <p:nvSpPr>
          <p:cNvPr id="4" name="Footer Placeholder 3">
            <a:extLst>
              <a:ext uri="{FF2B5EF4-FFF2-40B4-BE49-F238E27FC236}">
                <a16:creationId xmlns:a16="http://schemas.microsoft.com/office/drawing/2014/main" id="{3451201F-9E9E-42DB-AC78-3947FB46C6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ddddd</a:t>
            </a:r>
          </a:p>
        </p:txBody>
      </p:sp>
      <p:sp>
        <p:nvSpPr>
          <p:cNvPr id="5" name="Slide Number Placeholder 4">
            <a:extLst>
              <a:ext uri="{FF2B5EF4-FFF2-40B4-BE49-F238E27FC236}">
                <a16:creationId xmlns:a16="http://schemas.microsoft.com/office/drawing/2014/main" id="{3335C862-7D5E-42B7-A660-7F325C76C6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DE812-C967-471F-B63D-D8E394184A05}" type="slidenum">
              <a:rPr lang="es-ES" smtClean="0"/>
              <a:t>‹#›</a:t>
            </a:fld>
            <a:endParaRPr lang="es-ES"/>
          </a:p>
        </p:txBody>
      </p:sp>
    </p:spTree>
    <p:extLst>
      <p:ext uri="{BB962C8B-B14F-4D97-AF65-F5344CB8AC3E}">
        <p14:creationId xmlns:p14="http://schemas.microsoft.com/office/powerpoint/2010/main" val="30204943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D244C-A4D7-4EB3-9440-DEEAAECA5319}" type="datetimeFigureOut">
              <a:rPr lang="es-ES" smtClean="0"/>
              <a:t>23/11/2017</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a:t>ddddd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86220-3B17-48CE-B16D-3EE4DFABEF86}" type="slidenum">
              <a:rPr lang="es-ES" smtClean="0"/>
              <a:t>‹#›</a:t>
            </a:fld>
            <a:endParaRPr lang="es-ES"/>
          </a:p>
        </p:txBody>
      </p:sp>
    </p:spTree>
    <p:extLst>
      <p:ext uri="{BB962C8B-B14F-4D97-AF65-F5344CB8AC3E}">
        <p14:creationId xmlns:p14="http://schemas.microsoft.com/office/powerpoint/2010/main" val="37670357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E7A86220-3B17-48CE-B16D-3EE4DFABEF86}" type="slidenum">
              <a:rPr lang="es-ES" smtClean="0"/>
              <a:t>1</a:t>
            </a:fld>
            <a:endParaRPr lang="es-ES"/>
          </a:p>
        </p:txBody>
      </p:sp>
      <p:sp>
        <p:nvSpPr>
          <p:cNvPr id="5" name="Footer Placeholder 4">
            <a:extLst>
              <a:ext uri="{FF2B5EF4-FFF2-40B4-BE49-F238E27FC236}">
                <a16:creationId xmlns:a16="http://schemas.microsoft.com/office/drawing/2014/main" id="{7B9E9724-112C-4B95-B997-438DEB74454A}"/>
              </a:ext>
            </a:extLst>
          </p:cNvPr>
          <p:cNvSpPr>
            <a:spLocks noGrp="1"/>
          </p:cNvSpPr>
          <p:nvPr>
            <p:ph type="ftr" sz="quarter" idx="11"/>
          </p:nvPr>
        </p:nvSpPr>
        <p:spPr/>
        <p:txBody>
          <a:bodyPr/>
          <a:lstStyle/>
          <a:p>
            <a:r>
              <a:rPr lang="es-ES"/>
              <a:t>ddddd</a:t>
            </a:r>
          </a:p>
        </p:txBody>
      </p:sp>
    </p:spTree>
    <p:extLst>
      <p:ext uri="{BB962C8B-B14F-4D97-AF65-F5344CB8AC3E}">
        <p14:creationId xmlns:p14="http://schemas.microsoft.com/office/powerpoint/2010/main" val="67500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Footer Placeholder 3"/>
          <p:cNvSpPr>
            <a:spLocks noGrp="1"/>
          </p:cNvSpPr>
          <p:nvPr>
            <p:ph type="ftr" sz="quarter" idx="10"/>
          </p:nvPr>
        </p:nvSpPr>
        <p:spPr/>
        <p:txBody>
          <a:bodyPr/>
          <a:lstStyle/>
          <a:p>
            <a:r>
              <a:rPr lang="es-ES"/>
              <a:t>ddddd</a:t>
            </a:r>
          </a:p>
        </p:txBody>
      </p:sp>
      <p:sp>
        <p:nvSpPr>
          <p:cNvPr id="5" name="Slide Number Placeholder 4"/>
          <p:cNvSpPr>
            <a:spLocks noGrp="1"/>
          </p:cNvSpPr>
          <p:nvPr>
            <p:ph type="sldNum" sz="quarter" idx="11"/>
          </p:nvPr>
        </p:nvSpPr>
        <p:spPr/>
        <p:txBody>
          <a:bodyPr/>
          <a:lstStyle/>
          <a:p>
            <a:fld id="{E7A86220-3B17-48CE-B16D-3EE4DFABEF86}" type="slidenum">
              <a:rPr lang="es-ES" smtClean="0"/>
              <a:t>6</a:t>
            </a:fld>
            <a:endParaRPr lang="es-ES"/>
          </a:p>
        </p:txBody>
      </p:sp>
    </p:spTree>
    <p:extLst>
      <p:ext uri="{BB962C8B-B14F-4D97-AF65-F5344CB8AC3E}">
        <p14:creationId xmlns:p14="http://schemas.microsoft.com/office/powerpoint/2010/main" val="21750731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984C4-EB46-4070-B60D-8548653F9762}" type="datetime1">
              <a:rPr lang="es-ES" smtClean="0"/>
              <a:t>23/11/2017</a:t>
            </a:fld>
            <a:endParaRPr lang="es-ES"/>
          </a:p>
        </p:txBody>
      </p:sp>
      <p:sp>
        <p:nvSpPr>
          <p:cNvPr id="5" name="Footer Placeholder 4"/>
          <p:cNvSpPr>
            <a:spLocks noGrp="1"/>
          </p:cNvSpPr>
          <p:nvPr>
            <p:ph type="ftr" sz="quarter" idx="11"/>
          </p:nvPr>
        </p:nvSpPr>
        <p:spPr/>
        <p:txBody>
          <a:bodyPr/>
          <a:lstStyle/>
          <a:p>
            <a:r>
              <a:rPr lang="es-ES"/>
              <a:t>INTRODUCCIÓN A ANGULAR 4</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8FC44A-E5F8-4AF9-8E00-1E62C970B70A}" type="slidenum">
              <a:rPr lang="es-ES" smtClean="0"/>
              <a:t>‹#›</a:t>
            </a:fld>
            <a:endParaRPr lang="es-ES"/>
          </a:p>
        </p:txBody>
      </p:sp>
    </p:spTree>
    <p:extLst>
      <p:ext uri="{BB962C8B-B14F-4D97-AF65-F5344CB8AC3E}">
        <p14:creationId xmlns:p14="http://schemas.microsoft.com/office/powerpoint/2010/main" val="45560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2AF84-E577-4301-AD1C-344E45D095D7}" type="datetime1">
              <a:rPr lang="es-ES" smtClean="0"/>
              <a:t>23/11/2017</a:t>
            </a:fld>
            <a:endParaRPr lang="es-ES"/>
          </a:p>
        </p:txBody>
      </p:sp>
      <p:sp>
        <p:nvSpPr>
          <p:cNvPr id="5" name="Footer Placeholder 4"/>
          <p:cNvSpPr>
            <a:spLocks noGrp="1"/>
          </p:cNvSpPr>
          <p:nvPr>
            <p:ph type="ftr" sz="quarter" idx="11"/>
          </p:nvPr>
        </p:nvSpPr>
        <p:spPr/>
        <p:txBody>
          <a:bodyPr/>
          <a:lstStyle/>
          <a:p>
            <a:r>
              <a:rPr lang="es-ES"/>
              <a:t>INTRODUCCIÓN A ANGULAR 4</a:t>
            </a:r>
          </a:p>
        </p:txBody>
      </p:sp>
      <p:sp>
        <p:nvSpPr>
          <p:cNvPr id="6" name="Slide Number Placeholder 5"/>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258026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E97CE-BAC5-43F8-A33D-1342CA266637}" type="datetime1">
              <a:rPr lang="es-ES" smtClean="0"/>
              <a:t>23/11/2017</a:t>
            </a:fld>
            <a:endParaRPr lang="es-ES"/>
          </a:p>
        </p:txBody>
      </p:sp>
      <p:sp>
        <p:nvSpPr>
          <p:cNvPr id="5" name="Footer Placeholder 4"/>
          <p:cNvSpPr>
            <a:spLocks noGrp="1"/>
          </p:cNvSpPr>
          <p:nvPr>
            <p:ph type="ftr" sz="quarter" idx="11"/>
          </p:nvPr>
        </p:nvSpPr>
        <p:spPr/>
        <p:txBody>
          <a:bodyPr/>
          <a:lstStyle/>
          <a:p>
            <a:r>
              <a:rPr lang="es-ES"/>
              <a:t>INTRODUCCIÓN A ANGULAR 4</a:t>
            </a:r>
          </a:p>
        </p:txBody>
      </p:sp>
      <p:sp>
        <p:nvSpPr>
          <p:cNvPr id="6" name="Slide Number Placeholder 5"/>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269820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8ED6-30D9-461E-8050-21698A2EB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1A1AACFF-329C-4D77-AF26-BD154970A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A4BBC998-5AE9-490C-9164-26F1AAE8067E}"/>
              </a:ext>
            </a:extLst>
          </p:cNvPr>
          <p:cNvSpPr>
            <a:spLocks noGrp="1"/>
          </p:cNvSpPr>
          <p:nvPr>
            <p:ph type="dt" sz="half" idx="10"/>
          </p:nvPr>
        </p:nvSpPr>
        <p:spPr/>
        <p:txBody>
          <a:bodyPr/>
          <a:lstStyle/>
          <a:p>
            <a:fld id="{497D6EC6-9E55-4A33-8021-BB89354C254A}" type="datetime1">
              <a:rPr lang="es-ES" smtClean="0"/>
              <a:t>23/11/2017</a:t>
            </a:fld>
            <a:endParaRPr lang="es-ES"/>
          </a:p>
        </p:txBody>
      </p:sp>
      <p:sp>
        <p:nvSpPr>
          <p:cNvPr id="5" name="Footer Placeholder 4">
            <a:extLst>
              <a:ext uri="{FF2B5EF4-FFF2-40B4-BE49-F238E27FC236}">
                <a16:creationId xmlns:a16="http://schemas.microsoft.com/office/drawing/2014/main" id="{12F1A70F-07C3-4370-9AAB-9D5E9C05A999}"/>
              </a:ext>
            </a:extLst>
          </p:cNvPr>
          <p:cNvSpPr>
            <a:spLocks noGrp="1"/>
          </p:cNvSpPr>
          <p:nvPr>
            <p:ph type="ftr" sz="quarter" idx="11"/>
          </p:nvPr>
        </p:nvSpPr>
        <p:spPr/>
        <p:txBody>
          <a:bodyPr/>
          <a:lstStyle/>
          <a:p>
            <a:r>
              <a:rPr lang="es-ES"/>
              <a:t>INTRODUCCIÓN A ANGULAR 4</a:t>
            </a:r>
          </a:p>
        </p:txBody>
      </p:sp>
      <p:sp>
        <p:nvSpPr>
          <p:cNvPr id="6" name="Slide Number Placeholder 5">
            <a:extLst>
              <a:ext uri="{FF2B5EF4-FFF2-40B4-BE49-F238E27FC236}">
                <a16:creationId xmlns:a16="http://schemas.microsoft.com/office/drawing/2014/main" id="{3E5A6B25-1A6B-4228-8827-3DE02753E3BF}"/>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103669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0C1-351E-4BFE-B171-B865C7E8C079}"/>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CDB8BCD6-9F08-4E55-BC94-66F41D1153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C768E99-9082-4960-9CE4-2020D097E494}"/>
              </a:ext>
            </a:extLst>
          </p:cNvPr>
          <p:cNvSpPr>
            <a:spLocks noGrp="1"/>
          </p:cNvSpPr>
          <p:nvPr>
            <p:ph type="dt" sz="half" idx="10"/>
          </p:nvPr>
        </p:nvSpPr>
        <p:spPr/>
        <p:txBody>
          <a:bodyPr/>
          <a:lstStyle/>
          <a:p>
            <a:fld id="{6226C96E-0B69-4E1A-A48C-2F8255A043E2}" type="datetime1">
              <a:rPr lang="es-ES" smtClean="0"/>
              <a:t>23/11/2017</a:t>
            </a:fld>
            <a:endParaRPr lang="es-ES"/>
          </a:p>
        </p:txBody>
      </p:sp>
      <p:sp>
        <p:nvSpPr>
          <p:cNvPr id="5" name="Footer Placeholder 4">
            <a:extLst>
              <a:ext uri="{FF2B5EF4-FFF2-40B4-BE49-F238E27FC236}">
                <a16:creationId xmlns:a16="http://schemas.microsoft.com/office/drawing/2014/main" id="{1D2AFDF1-571C-49B9-BC83-C794369B1E7E}"/>
              </a:ext>
            </a:extLst>
          </p:cNvPr>
          <p:cNvSpPr>
            <a:spLocks noGrp="1"/>
          </p:cNvSpPr>
          <p:nvPr>
            <p:ph type="ftr" sz="quarter" idx="11"/>
          </p:nvPr>
        </p:nvSpPr>
        <p:spPr/>
        <p:txBody>
          <a:bodyPr/>
          <a:lstStyle/>
          <a:p>
            <a:r>
              <a:rPr lang="es-ES"/>
              <a:t>INTRODUCCIÓN A ANGULAR 4</a:t>
            </a:r>
          </a:p>
        </p:txBody>
      </p:sp>
      <p:sp>
        <p:nvSpPr>
          <p:cNvPr id="6" name="Slide Number Placeholder 5">
            <a:extLst>
              <a:ext uri="{FF2B5EF4-FFF2-40B4-BE49-F238E27FC236}">
                <a16:creationId xmlns:a16="http://schemas.microsoft.com/office/drawing/2014/main" id="{64602629-7F35-4934-843F-52CEAFA5D6A1}"/>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56365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4D47-E9B5-4D77-B7EE-154FC4B6B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E917CBA4-EDBF-4C36-884A-73B44FF69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C056D9-EEE0-468D-85B6-06F24CDD5BEB}"/>
              </a:ext>
            </a:extLst>
          </p:cNvPr>
          <p:cNvSpPr>
            <a:spLocks noGrp="1"/>
          </p:cNvSpPr>
          <p:nvPr>
            <p:ph type="dt" sz="half" idx="10"/>
          </p:nvPr>
        </p:nvSpPr>
        <p:spPr/>
        <p:txBody>
          <a:bodyPr/>
          <a:lstStyle/>
          <a:p>
            <a:fld id="{77512FF2-1B66-4414-A842-B3C2D6006F95}" type="datetime1">
              <a:rPr lang="es-ES" smtClean="0"/>
              <a:t>23/11/2017</a:t>
            </a:fld>
            <a:endParaRPr lang="es-ES"/>
          </a:p>
        </p:txBody>
      </p:sp>
      <p:sp>
        <p:nvSpPr>
          <p:cNvPr id="5" name="Footer Placeholder 4">
            <a:extLst>
              <a:ext uri="{FF2B5EF4-FFF2-40B4-BE49-F238E27FC236}">
                <a16:creationId xmlns:a16="http://schemas.microsoft.com/office/drawing/2014/main" id="{442989E0-29C6-4F3A-80C6-DC24654A5042}"/>
              </a:ext>
            </a:extLst>
          </p:cNvPr>
          <p:cNvSpPr>
            <a:spLocks noGrp="1"/>
          </p:cNvSpPr>
          <p:nvPr>
            <p:ph type="ftr" sz="quarter" idx="11"/>
          </p:nvPr>
        </p:nvSpPr>
        <p:spPr/>
        <p:txBody>
          <a:bodyPr/>
          <a:lstStyle/>
          <a:p>
            <a:r>
              <a:rPr lang="es-ES"/>
              <a:t>INTRODUCCIÓN A ANGULAR 4</a:t>
            </a:r>
          </a:p>
        </p:txBody>
      </p:sp>
      <p:sp>
        <p:nvSpPr>
          <p:cNvPr id="6" name="Slide Number Placeholder 5">
            <a:extLst>
              <a:ext uri="{FF2B5EF4-FFF2-40B4-BE49-F238E27FC236}">
                <a16:creationId xmlns:a16="http://schemas.microsoft.com/office/drawing/2014/main" id="{B6681A75-4368-4AB7-82FE-2D3D64ECC54D}"/>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26777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DE5A-DBC4-4FF6-9851-02EEC600ED64}"/>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F149BD8-5CF2-41E5-98D4-3722793B3A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2E40DAA-717B-4794-911C-DAE6F518A6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963A8A94-57A9-4667-BBBD-43DC39EC9FF0}"/>
              </a:ext>
            </a:extLst>
          </p:cNvPr>
          <p:cNvSpPr>
            <a:spLocks noGrp="1"/>
          </p:cNvSpPr>
          <p:nvPr>
            <p:ph type="dt" sz="half" idx="10"/>
          </p:nvPr>
        </p:nvSpPr>
        <p:spPr/>
        <p:txBody>
          <a:bodyPr/>
          <a:lstStyle/>
          <a:p>
            <a:fld id="{89883BD7-B860-4C81-AC9E-11B54A03E448}" type="datetime1">
              <a:rPr lang="es-ES" smtClean="0"/>
              <a:t>23/11/2017</a:t>
            </a:fld>
            <a:endParaRPr lang="es-ES"/>
          </a:p>
        </p:txBody>
      </p:sp>
      <p:sp>
        <p:nvSpPr>
          <p:cNvPr id="6" name="Footer Placeholder 5">
            <a:extLst>
              <a:ext uri="{FF2B5EF4-FFF2-40B4-BE49-F238E27FC236}">
                <a16:creationId xmlns:a16="http://schemas.microsoft.com/office/drawing/2014/main" id="{EB4CEA78-7F80-43D4-B632-F606F31F2238}"/>
              </a:ext>
            </a:extLst>
          </p:cNvPr>
          <p:cNvSpPr>
            <a:spLocks noGrp="1"/>
          </p:cNvSpPr>
          <p:nvPr>
            <p:ph type="ftr" sz="quarter" idx="11"/>
          </p:nvPr>
        </p:nvSpPr>
        <p:spPr/>
        <p:txBody>
          <a:bodyPr/>
          <a:lstStyle/>
          <a:p>
            <a:r>
              <a:rPr lang="es-ES"/>
              <a:t>INTRODUCCIÓN A ANGULAR 4</a:t>
            </a:r>
          </a:p>
        </p:txBody>
      </p:sp>
      <p:sp>
        <p:nvSpPr>
          <p:cNvPr id="7" name="Slide Number Placeholder 6">
            <a:extLst>
              <a:ext uri="{FF2B5EF4-FFF2-40B4-BE49-F238E27FC236}">
                <a16:creationId xmlns:a16="http://schemas.microsoft.com/office/drawing/2014/main" id="{9F5DB44A-F7D9-4C3D-B38E-E6BEB8BEFB70}"/>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3346126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EE1-AA8E-44F8-9171-6F76A1FEF00C}"/>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09D3D950-E1B8-4D7A-9A58-99CD88F1B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FBB84F-5657-42E5-A733-09A79EB717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BAC0EC49-167C-4635-824D-F11A980AC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F4C86C-2A8B-41E0-8D98-4F4DDAF5EB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FB2F4AE3-FBAA-4076-A634-395A3447F6AA}"/>
              </a:ext>
            </a:extLst>
          </p:cNvPr>
          <p:cNvSpPr>
            <a:spLocks noGrp="1"/>
          </p:cNvSpPr>
          <p:nvPr>
            <p:ph type="dt" sz="half" idx="10"/>
          </p:nvPr>
        </p:nvSpPr>
        <p:spPr/>
        <p:txBody>
          <a:bodyPr/>
          <a:lstStyle/>
          <a:p>
            <a:fld id="{AF3E56A5-C95C-4156-9F62-0B4F33CE26E6}" type="datetime1">
              <a:rPr lang="es-ES" smtClean="0"/>
              <a:t>23/11/2017</a:t>
            </a:fld>
            <a:endParaRPr lang="es-ES"/>
          </a:p>
        </p:txBody>
      </p:sp>
      <p:sp>
        <p:nvSpPr>
          <p:cNvPr id="8" name="Footer Placeholder 7">
            <a:extLst>
              <a:ext uri="{FF2B5EF4-FFF2-40B4-BE49-F238E27FC236}">
                <a16:creationId xmlns:a16="http://schemas.microsoft.com/office/drawing/2014/main" id="{7CCC0D92-BC76-41B7-BCBC-4996502999D4}"/>
              </a:ext>
            </a:extLst>
          </p:cNvPr>
          <p:cNvSpPr>
            <a:spLocks noGrp="1"/>
          </p:cNvSpPr>
          <p:nvPr>
            <p:ph type="ftr" sz="quarter" idx="11"/>
          </p:nvPr>
        </p:nvSpPr>
        <p:spPr/>
        <p:txBody>
          <a:bodyPr/>
          <a:lstStyle/>
          <a:p>
            <a:r>
              <a:rPr lang="es-ES"/>
              <a:t>INTRODUCCIÓN A ANGULAR 4</a:t>
            </a:r>
          </a:p>
        </p:txBody>
      </p:sp>
      <p:sp>
        <p:nvSpPr>
          <p:cNvPr id="9" name="Slide Number Placeholder 8">
            <a:extLst>
              <a:ext uri="{FF2B5EF4-FFF2-40B4-BE49-F238E27FC236}">
                <a16:creationId xmlns:a16="http://schemas.microsoft.com/office/drawing/2014/main" id="{7FE05DED-5D4D-4ED6-B8BF-24BD8CB4E60C}"/>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298009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021B-BCC0-4A81-8676-E74CA7762DD4}"/>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B42BC8BB-421E-4C2B-AC4C-21BE178121C3}"/>
              </a:ext>
            </a:extLst>
          </p:cNvPr>
          <p:cNvSpPr>
            <a:spLocks noGrp="1"/>
          </p:cNvSpPr>
          <p:nvPr>
            <p:ph type="dt" sz="half" idx="10"/>
          </p:nvPr>
        </p:nvSpPr>
        <p:spPr/>
        <p:txBody>
          <a:bodyPr/>
          <a:lstStyle/>
          <a:p>
            <a:fld id="{643847F4-1851-4857-ACAA-79C9676090CF}" type="datetime1">
              <a:rPr lang="es-ES" smtClean="0"/>
              <a:t>23/11/2017</a:t>
            </a:fld>
            <a:endParaRPr lang="es-ES"/>
          </a:p>
        </p:txBody>
      </p:sp>
      <p:sp>
        <p:nvSpPr>
          <p:cNvPr id="4" name="Footer Placeholder 3">
            <a:extLst>
              <a:ext uri="{FF2B5EF4-FFF2-40B4-BE49-F238E27FC236}">
                <a16:creationId xmlns:a16="http://schemas.microsoft.com/office/drawing/2014/main" id="{E1EA6D9D-1FA3-44A7-8ECD-E18012FCB0A3}"/>
              </a:ext>
            </a:extLst>
          </p:cNvPr>
          <p:cNvSpPr>
            <a:spLocks noGrp="1"/>
          </p:cNvSpPr>
          <p:nvPr>
            <p:ph type="ftr" sz="quarter" idx="11"/>
          </p:nvPr>
        </p:nvSpPr>
        <p:spPr/>
        <p:txBody>
          <a:bodyPr/>
          <a:lstStyle/>
          <a:p>
            <a:r>
              <a:rPr lang="es-ES"/>
              <a:t>INTRODUCCIÓN A ANGULAR 4</a:t>
            </a:r>
          </a:p>
        </p:txBody>
      </p:sp>
      <p:sp>
        <p:nvSpPr>
          <p:cNvPr id="5" name="Slide Number Placeholder 4">
            <a:extLst>
              <a:ext uri="{FF2B5EF4-FFF2-40B4-BE49-F238E27FC236}">
                <a16:creationId xmlns:a16="http://schemas.microsoft.com/office/drawing/2014/main" id="{E94B55A9-98EE-4239-81D5-D218E0C16572}"/>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4109764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C3220-D4D1-42D6-BF4C-E6FB7FB38FD5}"/>
              </a:ext>
            </a:extLst>
          </p:cNvPr>
          <p:cNvSpPr>
            <a:spLocks noGrp="1"/>
          </p:cNvSpPr>
          <p:nvPr>
            <p:ph type="dt" sz="half" idx="10"/>
          </p:nvPr>
        </p:nvSpPr>
        <p:spPr/>
        <p:txBody>
          <a:bodyPr/>
          <a:lstStyle/>
          <a:p>
            <a:fld id="{460D57BB-6E21-478A-9849-C156303BF5CD}" type="datetime1">
              <a:rPr lang="es-ES" smtClean="0"/>
              <a:t>23/11/2017</a:t>
            </a:fld>
            <a:endParaRPr lang="es-ES"/>
          </a:p>
        </p:txBody>
      </p:sp>
      <p:sp>
        <p:nvSpPr>
          <p:cNvPr id="3" name="Footer Placeholder 2">
            <a:extLst>
              <a:ext uri="{FF2B5EF4-FFF2-40B4-BE49-F238E27FC236}">
                <a16:creationId xmlns:a16="http://schemas.microsoft.com/office/drawing/2014/main" id="{155F86CC-C803-4AD4-8962-8DFCD1436DF9}"/>
              </a:ext>
            </a:extLst>
          </p:cNvPr>
          <p:cNvSpPr>
            <a:spLocks noGrp="1"/>
          </p:cNvSpPr>
          <p:nvPr>
            <p:ph type="ftr" sz="quarter" idx="11"/>
          </p:nvPr>
        </p:nvSpPr>
        <p:spPr/>
        <p:txBody>
          <a:bodyPr/>
          <a:lstStyle/>
          <a:p>
            <a:r>
              <a:rPr lang="es-ES"/>
              <a:t>INTRODUCCIÓN A ANGULAR 4</a:t>
            </a:r>
          </a:p>
        </p:txBody>
      </p:sp>
      <p:sp>
        <p:nvSpPr>
          <p:cNvPr id="4" name="Slide Number Placeholder 3">
            <a:extLst>
              <a:ext uri="{FF2B5EF4-FFF2-40B4-BE49-F238E27FC236}">
                <a16:creationId xmlns:a16="http://schemas.microsoft.com/office/drawing/2014/main" id="{2DE78596-FC28-4C5F-AA86-9803BC2A5470}"/>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724178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36B5-47C7-4D01-A53A-F0F33ADD5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FD22EF2D-1112-48F4-963D-8E572882BC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EB305FD0-BBE9-49E2-9160-2C6D06803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88B2FC-2940-4BD9-A4EE-76C48B81E5EE}"/>
              </a:ext>
            </a:extLst>
          </p:cNvPr>
          <p:cNvSpPr>
            <a:spLocks noGrp="1"/>
          </p:cNvSpPr>
          <p:nvPr>
            <p:ph type="dt" sz="half" idx="10"/>
          </p:nvPr>
        </p:nvSpPr>
        <p:spPr/>
        <p:txBody>
          <a:bodyPr/>
          <a:lstStyle/>
          <a:p>
            <a:fld id="{7E69BC37-AF23-4BD5-98D6-F6E73F7100D7}" type="datetime1">
              <a:rPr lang="es-ES" smtClean="0"/>
              <a:t>23/11/2017</a:t>
            </a:fld>
            <a:endParaRPr lang="es-ES"/>
          </a:p>
        </p:txBody>
      </p:sp>
      <p:sp>
        <p:nvSpPr>
          <p:cNvPr id="6" name="Footer Placeholder 5">
            <a:extLst>
              <a:ext uri="{FF2B5EF4-FFF2-40B4-BE49-F238E27FC236}">
                <a16:creationId xmlns:a16="http://schemas.microsoft.com/office/drawing/2014/main" id="{6368ED15-39C9-4BEF-A668-40EB2C0F6E05}"/>
              </a:ext>
            </a:extLst>
          </p:cNvPr>
          <p:cNvSpPr>
            <a:spLocks noGrp="1"/>
          </p:cNvSpPr>
          <p:nvPr>
            <p:ph type="ftr" sz="quarter" idx="11"/>
          </p:nvPr>
        </p:nvSpPr>
        <p:spPr/>
        <p:txBody>
          <a:bodyPr/>
          <a:lstStyle/>
          <a:p>
            <a:r>
              <a:rPr lang="es-ES"/>
              <a:t>INTRODUCCIÓN A ANGULAR 4</a:t>
            </a:r>
          </a:p>
        </p:txBody>
      </p:sp>
      <p:sp>
        <p:nvSpPr>
          <p:cNvPr id="7" name="Slide Number Placeholder 6">
            <a:extLst>
              <a:ext uri="{FF2B5EF4-FFF2-40B4-BE49-F238E27FC236}">
                <a16:creationId xmlns:a16="http://schemas.microsoft.com/office/drawing/2014/main" id="{6A8BCA4F-28EF-4A11-9151-E9EC02A6E14B}"/>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40020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EFC98-FB76-421E-BF7B-75A8EE4CA696}" type="datetime1">
              <a:rPr lang="es-ES" smtClean="0"/>
              <a:t>23/11/2017</a:t>
            </a:fld>
            <a:endParaRPr lang="es-ES"/>
          </a:p>
        </p:txBody>
      </p:sp>
      <p:sp>
        <p:nvSpPr>
          <p:cNvPr id="5" name="Footer Placeholder 4"/>
          <p:cNvSpPr>
            <a:spLocks noGrp="1"/>
          </p:cNvSpPr>
          <p:nvPr>
            <p:ph type="ftr" sz="quarter" idx="11"/>
          </p:nvPr>
        </p:nvSpPr>
        <p:spPr/>
        <p:txBody>
          <a:bodyPr/>
          <a:lstStyle/>
          <a:p>
            <a:r>
              <a:rPr lang="es-ES"/>
              <a:t>INTRODUCCIÓN A ANGULAR 4</a:t>
            </a:r>
          </a:p>
        </p:txBody>
      </p:sp>
      <p:sp>
        <p:nvSpPr>
          <p:cNvPr id="6" name="Slide Number Placeholder 5"/>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830537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C1D4-E3CB-479F-9580-2CED9036D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642F7CF0-62E2-49F7-94C7-92CC58222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EE84AD01-558C-47D0-9F5F-A3A1DD3E8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3B0067-4464-4DA9-A22F-ECAC5EBEF71A}"/>
              </a:ext>
            </a:extLst>
          </p:cNvPr>
          <p:cNvSpPr>
            <a:spLocks noGrp="1"/>
          </p:cNvSpPr>
          <p:nvPr>
            <p:ph type="dt" sz="half" idx="10"/>
          </p:nvPr>
        </p:nvSpPr>
        <p:spPr/>
        <p:txBody>
          <a:bodyPr/>
          <a:lstStyle/>
          <a:p>
            <a:fld id="{BD81E998-0572-42AB-92BB-4E772BA6AAD5}" type="datetime1">
              <a:rPr lang="es-ES" smtClean="0"/>
              <a:t>23/11/2017</a:t>
            </a:fld>
            <a:endParaRPr lang="es-ES"/>
          </a:p>
        </p:txBody>
      </p:sp>
      <p:sp>
        <p:nvSpPr>
          <p:cNvPr id="6" name="Footer Placeholder 5">
            <a:extLst>
              <a:ext uri="{FF2B5EF4-FFF2-40B4-BE49-F238E27FC236}">
                <a16:creationId xmlns:a16="http://schemas.microsoft.com/office/drawing/2014/main" id="{72C50D79-7A7C-4263-A346-DD1FBA317A52}"/>
              </a:ext>
            </a:extLst>
          </p:cNvPr>
          <p:cNvSpPr>
            <a:spLocks noGrp="1"/>
          </p:cNvSpPr>
          <p:nvPr>
            <p:ph type="ftr" sz="quarter" idx="11"/>
          </p:nvPr>
        </p:nvSpPr>
        <p:spPr/>
        <p:txBody>
          <a:bodyPr/>
          <a:lstStyle/>
          <a:p>
            <a:r>
              <a:rPr lang="es-ES"/>
              <a:t>INTRODUCCIÓN A ANGULAR 4</a:t>
            </a:r>
          </a:p>
        </p:txBody>
      </p:sp>
      <p:sp>
        <p:nvSpPr>
          <p:cNvPr id="7" name="Slide Number Placeholder 6">
            <a:extLst>
              <a:ext uri="{FF2B5EF4-FFF2-40B4-BE49-F238E27FC236}">
                <a16:creationId xmlns:a16="http://schemas.microsoft.com/office/drawing/2014/main" id="{443E3D7A-DBE5-4FA0-BBE6-B0B3B79B70AB}"/>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943163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1F73-21AF-47BE-9F9D-DDA3E704848C}"/>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B76E838A-F72A-45CF-B8CA-A5C4255444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B1960D29-6078-49AE-A306-ED93AA77690B}"/>
              </a:ext>
            </a:extLst>
          </p:cNvPr>
          <p:cNvSpPr>
            <a:spLocks noGrp="1"/>
          </p:cNvSpPr>
          <p:nvPr>
            <p:ph type="dt" sz="half" idx="10"/>
          </p:nvPr>
        </p:nvSpPr>
        <p:spPr/>
        <p:txBody>
          <a:bodyPr/>
          <a:lstStyle/>
          <a:p>
            <a:fld id="{7391DF9A-C95B-4DCF-8A9B-8645AB83AADD}" type="datetime1">
              <a:rPr lang="es-ES" smtClean="0"/>
              <a:t>23/11/2017</a:t>
            </a:fld>
            <a:endParaRPr lang="es-ES"/>
          </a:p>
        </p:txBody>
      </p:sp>
      <p:sp>
        <p:nvSpPr>
          <p:cNvPr id="5" name="Footer Placeholder 4">
            <a:extLst>
              <a:ext uri="{FF2B5EF4-FFF2-40B4-BE49-F238E27FC236}">
                <a16:creationId xmlns:a16="http://schemas.microsoft.com/office/drawing/2014/main" id="{2D266C6A-4A7A-4C28-B0E1-982AD7956D8B}"/>
              </a:ext>
            </a:extLst>
          </p:cNvPr>
          <p:cNvSpPr>
            <a:spLocks noGrp="1"/>
          </p:cNvSpPr>
          <p:nvPr>
            <p:ph type="ftr" sz="quarter" idx="11"/>
          </p:nvPr>
        </p:nvSpPr>
        <p:spPr/>
        <p:txBody>
          <a:bodyPr/>
          <a:lstStyle/>
          <a:p>
            <a:r>
              <a:rPr lang="es-ES"/>
              <a:t>INTRODUCCIÓN A ANGULAR 4</a:t>
            </a:r>
          </a:p>
        </p:txBody>
      </p:sp>
      <p:sp>
        <p:nvSpPr>
          <p:cNvPr id="6" name="Slide Number Placeholder 5">
            <a:extLst>
              <a:ext uri="{FF2B5EF4-FFF2-40B4-BE49-F238E27FC236}">
                <a16:creationId xmlns:a16="http://schemas.microsoft.com/office/drawing/2014/main" id="{339F5807-414B-49AB-BE51-347998B6EBF0}"/>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2920002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B6562D-F695-4A89-BA2A-5672D81AD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FD0E9E0F-989D-491E-AF3C-1134BF2EAC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7DD7CCE-615F-4CC9-86F6-9BC83C661971}"/>
              </a:ext>
            </a:extLst>
          </p:cNvPr>
          <p:cNvSpPr>
            <a:spLocks noGrp="1"/>
          </p:cNvSpPr>
          <p:nvPr>
            <p:ph type="dt" sz="half" idx="10"/>
          </p:nvPr>
        </p:nvSpPr>
        <p:spPr/>
        <p:txBody>
          <a:bodyPr/>
          <a:lstStyle/>
          <a:p>
            <a:fld id="{CF5B6753-DC63-46E9-8767-41D475CFAD19}" type="datetime1">
              <a:rPr lang="es-ES" smtClean="0"/>
              <a:t>23/11/2017</a:t>
            </a:fld>
            <a:endParaRPr lang="es-ES"/>
          </a:p>
        </p:txBody>
      </p:sp>
      <p:sp>
        <p:nvSpPr>
          <p:cNvPr id="5" name="Footer Placeholder 4">
            <a:extLst>
              <a:ext uri="{FF2B5EF4-FFF2-40B4-BE49-F238E27FC236}">
                <a16:creationId xmlns:a16="http://schemas.microsoft.com/office/drawing/2014/main" id="{481694A2-65A0-4BDD-AF10-12A692415B63}"/>
              </a:ext>
            </a:extLst>
          </p:cNvPr>
          <p:cNvSpPr>
            <a:spLocks noGrp="1"/>
          </p:cNvSpPr>
          <p:nvPr>
            <p:ph type="ftr" sz="quarter" idx="11"/>
          </p:nvPr>
        </p:nvSpPr>
        <p:spPr/>
        <p:txBody>
          <a:bodyPr/>
          <a:lstStyle/>
          <a:p>
            <a:r>
              <a:rPr lang="es-ES"/>
              <a:t>INTRODUCCIÓN A ANGULAR 4</a:t>
            </a:r>
          </a:p>
        </p:txBody>
      </p:sp>
      <p:sp>
        <p:nvSpPr>
          <p:cNvPr id="6" name="Slide Number Placeholder 5">
            <a:extLst>
              <a:ext uri="{FF2B5EF4-FFF2-40B4-BE49-F238E27FC236}">
                <a16:creationId xmlns:a16="http://schemas.microsoft.com/office/drawing/2014/main" id="{152F9C7F-BDDD-4415-89DA-3BF2C48FF1D9}"/>
              </a:ext>
            </a:extLst>
          </p:cNvPr>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75205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155D92B-AC14-411E-B9F9-C899FBEBBF89}" type="datetime1">
              <a:rPr lang="es-ES" smtClean="0"/>
              <a:t>23/11/2017</a:t>
            </a:fld>
            <a:endParaRPr lang="es-ES"/>
          </a:p>
        </p:txBody>
      </p:sp>
      <p:sp>
        <p:nvSpPr>
          <p:cNvPr id="5" name="Footer Placeholder 4"/>
          <p:cNvSpPr>
            <a:spLocks noGrp="1"/>
          </p:cNvSpPr>
          <p:nvPr>
            <p:ph type="ftr" sz="quarter" idx="11"/>
          </p:nvPr>
        </p:nvSpPr>
        <p:spPr>
          <a:xfrm>
            <a:off x="2182708" y="6272784"/>
            <a:ext cx="6327648" cy="365125"/>
          </a:xfrm>
        </p:spPr>
        <p:txBody>
          <a:bodyPr/>
          <a:lstStyle/>
          <a:p>
            <a:r>
              <a:rPr lang="es-ES"/>
              <a:t>INTRODUCCIÓN A ANGULAR 4</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88FC44A-E5F8-4AF9-8E00-1E62C970B70A}" type="slidenum">
              <a:rPr lang="es-ES" smtClean="0"/>
              <a:t>‹#›</a:t>
            </a:fld>
            <a:endParaRPr lang="es-ES"/>
          </a:p>
        </p:txBody>
      </p:sp>
    </p:spTree>
    <p:extLst>
      <p:ext uri="{BB962C8B-B14F-4D97-AF65-F5344CB8AC3E}">
        <p14:creationId xmlns:p14="http://schemas.microsoft.com/office/powerpoint/2010/main" val="221033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143B7F-B5FF-45A2-8695-DA23D87325E2}" type="datetime1">
              <a:rPr lang="es-ES" smtClean="0"/>
              <a:t>23/11/2017</a:t>
            </a:fld>
            <a:endParaRPr lang="es-ES"/>
          </a:p>
        </p:txBody>
      </p:sp>
      <p:sp>
        <p:nvSpPr>
          <p:cNvPr id="6" name="Footer Placeholder 5"/>
          <p:cNvSpPr>
            <a:spLocks noGrp="1"/>
          </p:cNvSpPr>
          <p:nvPr>
            <p:ph type="ftr" sz="quarter" idx="11"/>
          </p:nvPr>
        </p:nvSpPr>
        <p:spPr/>
        <p:txBody>
          <a:bodyPr/>
          <a:lstStyle/>
          <a:p>
            <a:r>
              <a:rPr lang="es-ES"/>
              <a:t>INTRODUCCIÓN A ANGULAR 4</a:t>
            </a:r>
          </a:p>
        </p:txBody>
      </p:sp>
      <p:sp>
        <p:nvSpPr>
          <p:cNvPr id="7" name="Slide Number Placeholder 6"/>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180644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63D8F-740B-42CB-AECB-C2E14C4549DC}" type="datetime1">
              <a:rPr lang="es-ES" smtClean="0"/>
              <a:t>23/11/2017</a:t>
            </a:fld>
            <a:endParaRPr lang="es-ES"/>
          </a:p>
        </p:txBody>
      </p:sp>
      <p:sp>
        <p:nvSpPr>
          <p:cNvPr id="8" name="Footer Placeholder 7"/>
          <p:cNvSpPr>
            <a:spLocks noGrp="1"/>
          </p:cNvSpPr>
          <p:nvPr>
            <p:ph type="ftr" sz="quarter" idx="11"/>
          </p:nvPr>
        </p:nvSpPr>
        <p:spPr/>
        <p:txBody>
          <a:bodyPr/>
          <a:lstStyle/>
          <a:p>
            <a:r>
              <a:rPr lang="es-ES"/>
              <a:t>INTRODUCCIÓN A ANGULAR 4</a:t>
            </a:r>
          </a:p>
        </p:txBody>
      </p:sp>
      <p:sp>
        <p:nvSpPr>
          <p:cNvPr id="9" name="Slide Number Placeholder 8"/>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60235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2C7DC-B59A-4213-97C9-55CCDBFF4445}" type="datetime1">
              <a:rPr lang="es-ES" smtClean="0"/>
              <a:t>23/11/2017</a:t>
            </a:fld>
            <a:endParaRPr lang="es-ES"/>
          </a:p>
        </p:txBody>
      </p:sp>
      <p:sp>
        <p:nvSpPr>
          <p:cNvPr id="4" name="Footer Placeholder 3"/>
          <p:cNvSpPr>
            <a:spLocks noGrp="1"/>
          </p:cNvSpPr>
          <p:nvPr>
            <p:ph type="ftr" sz="quarter" idx="11"/>
          </p:nvPr>
        </p:nvSpPr>
        <p:spPr/>
        <p:txBody>
          <a:bodyPr/>
          <a:lstStyle/>
          <a:p>
            <a:r>
              <a:rPr lang="es-ES"/>
              <a:t>INTRODUCCIÓN A ANGULAR 4</a:t>
            </a:r>
          </a:p>
        </p:txBody>
      </p:sp>
      <p:sp>
        <p:nvSpPr>
          <p:cNvPr id="5" name="Slide Number Placeholder 4"/>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340850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1F0B8-7D9D-4FD9-A543-6EA758E5C5B4}" type="datetime1">
              <a:rPr lang="es-ES" smtClean="0"/>
              <a:t>23/11/2017</a:t>
            </a:fld>
            <a:endParaRPr lang="es-ES"/>
          </a:p>
        </p:txBody>
      </p:sp>
      <p:sp>
        <p:nvSpPr>
          <p:cNvPr id="3" name="Footer Placeholder 2"/>
          <p:cNvSpPr>
            <a:spLocks noGrp="1"/>
          </p:cNvSpPr>
          <p:nvPr>
            <p:ph type="ftr" sz="quarter" idx="11"/>
          </p:nvPr>
        </p:nvSpPr>
        <p:spPr/>
        <p:txBody>
          <a:bodyPr/>
          <a:lstStyle/>
          <a:p>
            <a:r>
              <a:rPr lang="es-ES"/>
              <a:t>INTRODUCCIÓN A ANGULAR 4</a:t>
            </a:r>
          </a:p>
        </p:txBody>
      </p:sp>
      <p:sp>
        <p:nvSpPr>
          <p:cNvPr id="4" name="Slide Number Placeholder 3"/>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187031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E5C9B6-8A7C-4D51-810E-6BB82AF0AC15}" type="datetime1">
              <a:rPr lang="es-ES" smtClean="0"/>
              <a:t>23/11/2017</a:t>
            </a:fld>
            <a:endParaRPr lang="es-ES"/>
          </a:p>
        </p:txBody>
      </p:sp>
      <p:sp>
        <p:nvSpPr>
          <p:cNvPr id="6" name="Footer Placeholder 5"/>
          <p:cNvSpPr>
            <a:spLocks noGrp="1"/>
          </p:cNvSpPr>
          <p:nvPr>
            <p:ph type="ftr" sz="quarter" idx="11"/>
          </p:nvPr>
        </p:nvSpPr>
        <p:spPr/>
        <p:txBody>
          <a:bodyPr/>
          <a:lstStyle/>
          <a:p>
            <a:r>
              <a:rPr lang="es-ES"/>
              <a:t>INTRODUCCIÓN A ANGULAR 4</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51422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EDE20-60EF-4295-B575-7AC66252AF15}" type="datetime1">
              <a:rPr lang="es-ES" smtClean="0"/>
              <a:t>23/11/2017</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8FC44A-E5F8-4AF9-8E00-1E62C970B70A}" type="slidenum">
              <a:rPr lang="es-ES" smtClean="0"/>
              <a:t>‹#›</a:t>
            </a:fld>
            <a:endParaRPr lang="es-ES"/>
          </a:p>
        </p:txBody>
      </p:sp>
    </p:spTree>
    <p:extLst>
      <p:ext uri="{BB962C8B-B14F-4D97-AF65-F5344CB8AC3E}">
        <p14:creationId xmlns:p14="http://schemas.microsoft.com/office/powerpoint/2010/main" val="388285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7FB70D8-3651-47D7-9773-96C22CBB3ED3}" type="datetime1">
              <a:rPr lang="es-ES" smtClean="0"/>
              <a:t>23/11/2017</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s-ES"/>
              <a:t>INTRODUCCIÓN A ANGULAR 4</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88FC44A-E5F8-4AF9-8E00-1E62C970B70A}" type="slidenum">
              <a:rPr lang="es-ES" smtClean="0"/>
              <a:t>‹#›</a:t>
            </a:fld>
            <a:endParaRPr lang="es-ES"/>
          </a:p>
        </p:txBody>
      </p:sp>
    </p:spTree>
    <p:extLst>
      <p:ext uri="{BB962C8B-B14F-4D97-AF65-F5344CB8AC3E}">
        <p14:creationId xmlns:p14="http://schemas.microsoft.com/office/powerpoint/2010/main" val="196864129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C7408-AC41-4829-90C6-B77311052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E819D462-7BA7-4E66-BF66-1F993E43C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019C867F-8C43-4C5F-942F-3E1EF4BA7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9A688-7BEB-49AF-9EB3-D9CD8C4A2709}" type="datetime1">
              <a:rPr lang="es-ES" smtClean="0"/>
              <a:t>23/11/2017</a:t>
            </a:fld>
            <a:endParaRPr lang="es-ES"/>
          </a:p>
        </p:txBody>
      </p:sp>
      <p:sp>
        <p:nvSpPr>
          <p:cNvPr id="5" name="Footer Placeholder 4">
            <a:extLst>
              <a:ext uri="{FF2B5EF4-FFF2-40B4-BE49-F238E27FC236}">
                <a16:creationId xmlns:a16="http://schemas.microsoft.com/office/drawing/2014/main" id="{6D04FEB5-182D-4E23-A02D-16F878D63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INTRODUCCIÓN A ANGULAR 4</a:t>
            </a:r>
          </a:p>
        </p:txBody>
      </p:sp>
      <p:sp>
        <p:nvSpPr>
          <p:cNvPr id="6" name="Slide Number Placeholder 5">
            <a:extLst>
              <a:ext uri="{FF2B5EF4-FFF2-40B4-BE49-F238E27FC236}">
                <a16:creationId xmlns:a16="http://schemas.microsoft.com/office/drawing/2014/main" id="{E6B42B17-7391-4681-AF74-1D2CF1B32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FC44A-E5F8-4AF9-8E00-1E62C970B70A}" type="slidenum">
              <a:rPr lang="es-ES" smtClean="0"/>
              <a:t>‹#›</a:t>
            </a:fld>
            <a:endParaRPr lang="es-ES"/>
          </a:p>
        </p:txBody>
      </p:sp>
    </p:spTree>
    <p:extLst>
      <p:ext uri="{BB962C8B-B14F-4D97-AF65-F5344CB8AC3E}">
        <p14:creationId xmlns:p14="http://schemas.microsoft.com/office/powerpoint/2010/main" val="320832450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54.xml"/><Relationship Id="rId3" Type="http://schemas.openxmlformats.org/officeDocument/2006/relationships/slide" Target="slide5.xml"/><Relationship Id="rId7" Type="http://schemas.openxmlformats.org/officeDocument/2006/relationships/slide" Target="slide32.xml"/><Relationship Id="rId12" Type="http://schemas.openxmlformats.org/officeDocument/2006/relationships/slide" Target="slide49.xml"/><Relationship Id="rId2" Type="http://schemas.openxmlformats.org/officeDocument/2006/relationships/slide" Target="slide3.xml"/><Relationship Id="rId16" Type="http://schemas.openxmlformats.org/officeDocument/2006/relationships/slide" Target="slide78.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5.xml"/><Relationship Id="rId5" Type="http://schemas.openxmlformats.org/officeDocument/2006/relationships/slide" Target="slide17.xml"/><Relationship Id="rId15" Type="http://schemas.openxmlformats.org/officeDocument/2006/relationships/slide" Target="slide69.xml"/><Relationship Id="rId10" Type="http://schemas.openxmlformats.org/officeDocument/2006/relationships/slide" Target="slide41.xml"/><Relationship Id="rId4" Type="http://schemas.openxmlformats.org/officeDocument/2006/relationships/slide" Target="slide12.xml"/><Relationship Id="rId9" Type="http://schemas.openxmlformats.org/officeDocument/2006/relationships/slide" Target="slide38.xml"/><Relationship Id="rId14" Type="http://schemas.openxmlformats.org/officeDocument/2006/relationships/slide" Target="slide6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pGarciaAndres/AngularTaskManager.git"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weststreetwillyseatery.com/wp-content/uploads/2016/02/Grey-Radial-Gradient-Background-10.jpg">
            <a:extLst>
              <a:ext uri="{FF2B5EF4-FFF2-40B4-BE49-F238E27FC236}">
                <a16:creationId xmlns:a16="http://schemas.microsoft.com/office/drawing/2014/main" id="{E5477BF6-8DF0-4A03-8DBD-32DD46EF5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853BC79C-94BD-40E0-8F48-5BD24DE73560}"/>
              </a:ext>
            </a:extLst>
          </p:cNvPr>
          <p:cNvCxnSpPr>
            <a:cxnSpLocks/>
          </p:cNvCxnSpPr>
          <p:nvPr/>
        </p:nvCxnSpPr>
        <p:spPr>
          <a:xfrm>
            <a:off x="0" y="6027939"/>
            <a:ext cx="12192000" cy="0"/>
          </a:xfrm>
          <a:prstGeom prst="line">
            <a:avLst/>
          </a:prstGeom>
          <a:ln>
            <a:solidFill>
              <a:srgbClr val="B62F3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EDEFA95-5A01-40E4-9905-3024166C0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51" y="2652509"/>
            <a:ext cx="1569917" cy="1569917"/>
          </a:xfrm>
          <a:prstGeom prst="rect">
            <a:avLst/>
          </a:prstGeom>
          <a:noFill/>
          <a:ln>
            <a:noFill/>
          </a:ln>
          <a:effectLst>
            <a:outerShdw blurRad="50800" dist="50800" dir="5400000" algn="ctr" rotWithShape="0">
              <a:srgbClr val="000000">
                <a:alpha val="96000"/>
              </a:srgbClr>
            </a:outerShdw>
          </a:effectLst>
        </p:spPr>
      </p:pic>
      <p:sp>
        <p:nvSpPr>
          <p:cNvPr id="2" name="Title 1">
            <a:extLst>
              <a:ext uri="{FF2B5EF4-FFF2-40B4-BE49-F238E27FC236}">
                <a16:creationId xmlns:a16="http://schemas.microsoft.com/office/drawing/2014/main" id="{DA03B7B6-2C41-4F6F-88A6-F6EF10CA2C46}"/>
              </a:ext>
            </a:extLst>
          </p:cNvPr>
          <p:cNvSpPr>
            <a:spLocks noGrp="1"/>
          </p:cNvSpPr>
          <p:nvPr>
            <p:ph type="ctrTitle"/>
          </p:nvPr>
        </p:nvSpPr>
        <p:spPr>
          <a:xfrm>
            <a:off x="991340" y="1739368"/>
            <a:ext cx="9820686" cy="2387600"/>
          </a:xfrm>
          <a:noFill/>
          <a:effectLst>
            <a:outerShdw sx="1000" sy="1000" algn="ctr" rotWithShape="0">
              <a:srgbClr val="000000"/>
            </a:outerShdw>
          </a:effectLst>
        </p:spPr>
        <p:txBody>
          <a:bodyPr/>
          <a:lstStyle/>
          <a:p>
            <a:pPr algn="l">
              <a:lnSpc>
                <a:spcPts val="7760"/>
              </a:lnSpc>
            </a:pPr>
            <a:r>
              <a:rPr lang="es-ES" sz="6000" b="1" dirty="0">
                <a:solidFill>
                  <a:srgbClr val="CDCDCD"/>
                </a:solidFill>
                <a:effectLst>
                  <a:outerShdw blurRad="88900" dist="127000" dir="3000000" algn="ctr" rotWithShape="0">
                    <a:srgbClr val="000000">
                      <a:alpha val="62000"/>
                    </a:srgbClr>
                  </a:outerShdw>
                </a:effectLst>
                <a:latin typeface="Segoe UI Symbol" panose="020B0502040204020203" pitchFamily="34" charset="0"/>
                <a:ea typeface="Segoe UI Symbol" panose="020B0502040204020203" pitchFamily="34" charset="0"/>
                <a:cs typeface="Calibri" panose="020F0502020204030204" pitchFamily="34" charset="0"/>
              </a:rPr>
              <a:t>Introducción a 	</a:t>
            </a:r>
            <a:br>
              <a:rPr lang="es-ES" sz="6000" b="1" dirty="0">
                <a:solidFill>
                  <a:srgbClr val="CDCDCD"/>
                </a:solidFill>
                <a:effectLst>
                  <a:outerShdw blurRad="88900" dist="127000" dir="3000000" algn="ctr" rotWithShape="0">
                    <a:srgbClr val="000000">
                      <a:alpha val="62000"/>
                    </a:srgbClr>
                  </a:outerShdw>
                </a:effectLst>
                <a:latin typeface="Segoe UI Symbol" panose="020B0502040204020203" pitchFamily="34" charset="0"/>
                <a:ea typeface="Segoe UI Symbol" panose="020B0502040204020203" pitchFamily="34" charset="0"/>
                <a:cs typeface="Calibri" panose="020F0502020204030204" pitchFamily="34" charset="0"/>
              </a:rPr>
            </a:br>
            <a:r>
              <a:rPr lang="es-ES" sz="6000" b="1" dirty="0">
                <a:solidFill>
                  <a:srgbClr val="CDCDCD"/>
                </a:solidFill>
                <a:effectLst>
                  <a:outerShdw blurRad="88900" dist="127000" dir="3000000" algn="ctr" rotWithShape="0">
                    <a:srgbClr val="000000">
                      <a:alpha val="62000"/>
                    </a:srgbClr>
                  </a:outerShdw>
                </a:effectLst>
                <a:latin typeface="Segoe UI Symbol" panose="020B0502040204020203" pitchFamily="34" charset="0"/>
                <a:ea typeface="Segoe UI Symbol" panose="020B0502040204020203" pitchFamily="34" charset="0"/>
                <a:cs typeface="Calibri" panose="020F0502020204030204" pitchFamily="34" charset="0"/>
              </a:rPr>
              <a:t>	ngular 4</a:t>
            </a:r>
          </a:p>
        </p:txBody>
      </p:sp>
      <p:pic>
        <p:nvPicPr>
          <p:cNvPr id="10" name="Picture 4" descr="Resultado de imagen de accenture png">
            <a:extLst>
              <a:ext uri="{FF2B5EF4-FFF2-40B4-BE49-F238E27FC236}">
                <a16:creationId xmlns:a16="http://schemas.microsoft.com/office/drawing/2014/main" id="{1E4B9DA6-8973-4C4A-9801-688B2ECB6465}"/>
              </a:ext>
            </a:extLst>
          </p:cNvPr>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t="26008"/>
          <a:stretch/>
        </p:blipFill>
        <p:spPr bwMode="auto">
          <a:xfrm>
            <a:off x="7544707" y="5147534"/>
            <a:ext cx="4252400" cy="1437603"/>
          </a:xfrm>
          <a:prstGeom prst="rect">
            <a:avLst/>
          </a:prstGeom>
          <a:noFill/>
          <a:ln>
            <a:noFill/>
          </a:ln>
        </p:spPr>
      </p:pic>
      <p:pic>
        <p:nvPicPr>
          <p:cNvPr id="13" name="Picture 4" descr="Resultado de imagen de accenture png">
            <a:extLst>
              <a:ext uri="{FF2B5EF4-FFF2-40B4-BE49-F238E27FC236}">
                <a16:creationId xmlns:a16="http://schemas.microsoft.com/office/drawing/2014/main" id="{EC7F5627-4AE5-41AF-9089-0BE98D2DED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3992"/>
          <a:stretch/>
        </p:blipFill>
        <p:spPr bwMode="auto">
          <a:xfrm>
            <a:off x="7548343" y="4646229"/>
            <a:ext cx="4252400" cy="505323"/>
          </a:xfrm>
          <a:prstGeom prst="rect">
            <a:avLst/>
          </a:prstGeom>
          <a:noFill/>
          <a:ln>
            <a:noFill/>
          </a:ln>
        </p:spPr>
      </p:pic>
      <p:sp>
        <p:nvSpPr>
          <p:cNvPr id="16" name="Footer Placeholder 3">
            <a:extLst>
              <a:ext uri="{FF2B5EF4-FFF2-40B4-BE49-F238E27FC236}">
                <a16:creationId xmlns:a16="http://schemas.microsoft.com/office/drawing/2014/main" id="{5D726803-BFF0-4672-9978-063D43645B3A}"/>
              </a:ext>
            </a:extLst>
          </p:cNvPr>
          <p:cNvSpPr>
            <a:spLocks noGrp="1"/>
          </p:cNvSpPr>
          <p:nvPr>
            <p:ph type="ftr" sz="quarter" idx="10"/>
          </p:nvPr>
        </p:nvSpPr>
        <p:spPr>
          <a:xfrm>
            <a:off x="8433785" y="6526214"/>
            <a:ext cx="3398867" cy="244475"/>
          </a:xfrm>
        </p:spPr>
        <p:txBody>
          <a:bodyPr/>
          <a:lstStyle/>
          <a:p>
            <a:pPr>
              <a:defRPr/>
            </a:pPr>
            <a:r>
              <a:rPr lang="en-GB" dirty="0">
                <a:solidFill>
                  <a:srgbClr val="CDCDCD"/>
                </a:solidFill>
              </a:rPr>
              <a:t>Copyright © 2017 Accenture All Rights Reserved.</a:t>
            </a:r>
          </a:p>
        </p:txBody>
      </p:sp>
      <p:sp>
        <p:nvSpPr>
          <p:cNvPr id="9" name="Footer Placeholder 3">
            <a:extLst>
              <a:ext uri="{FF2B5EF4-FFF2-40B4-BE49-F238E27FC236}">
                <a16:creationId xmlns:a16="http://schemas.microsoft.com/office/drawing/2014/main" id="{1A9A0259-6E33-49F7-A65E-F6FF996FCD03}"/>
              </a:ext>
            </a:extLst>
          </p:cNvPr>
          <p:cNvSpPr>
            <a:spLocks noGrp="1"/>
          </p:cNvSpPr>
          <p:nvPr>
            <p:ph type="ftr" sz="quarter" idx="10"/>
          </p:nvPr>
        </p:nvSpPr>
        <p:spPr>
          <a:xfrm>
            <a:off x="133138" y="6526213"/>
            <a:ext cx="3398867" cy="244475"/>
          </a:xfrm>
        </p:spPr>
        <p:txBody>
          <a:bodyPr/>
          <a:lstStyle/>
          <a:p>
            <a:pPr algn="l">
              <a:defRPr/>
            </a:pPr>
            <a:r>
              <a:rPr lang="en-GB" dirty="0">
                <a:solidFill>
                  <a:srgbClr val="CDCDCD"/>
                </a:solidFill>
              </a:rPr>
              <a:t>Created by Pablo García Andrés</a:t>
            </a:r>
          </a:p>
        </p:txBody>
      </p:sp>
    </p:spTree>
    <p:extLst>
      <p:ext uri="{BB962C8B-B14F-4D97-AF65-F5344CB8AC3E}">
        <p14:creationId xmlns:p14="http://schemas.microsoft.com/office/powerpoint/2010/main" val="130224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76178"/>
            <a:ext cx="10515600" cy="3307547"/>
          </a:xfrm>
        </p:spPr>
        <p:txBody>
          <a:bodyPr>
            <a:noAutofit/>
          </a:bodyPr>
          <a:lstStyle/>
          <a:p>
            <a:pPr marL="514350" indent="-514350" algn="just">
              <a:buFont typeface="+mj-lt"/>
              <a:buAutoNum type="arabicPeriod" startAt="5"/>
            </a:pPr>
            <a:r>
              <a:rPr lang="es-ES" dirty="0"/>
              <a:t>Crear un proyecto Angular</a:t>
            </a:r>
          </a:p>
          <a:p>
            <a:pPr marL="0" indent="0" algn="just">
              <a:buNone/>
            </a:pPr>
            <a:r>
              <a:rPr lang="es-ES_tradnl" dirty="0"/>
              <a:t>Para comenzar rápidamente a trabajar en un proyecto Angular, vamos a utilizar la herramienta recién instalada Angular CLI para, mediante línea de comandos, primero situarnos en el directorio en el que queramos crear nuestro proyecto y después teclear las siguientes instrucciones.</a:t>
            </a:r>
          </a:p>
          <a:p>
            <a:pPr marL="0" indent="0" algn="just">
              <a:buNone/>
            </a:pPr>
            <a:r>
              <a:rPr lang="es-ES_tradnl" dirty="0"/>
              <a:t>La primera crea un proyecto básico a partir de una carpeta con el nombre indicado, con la segunda nos situaremos dentro de dicha carpeta y con la tercera arrancamos la aplicación en un servidor local.</a:t>
            </a:r>
            <a:endParaRPr lang="es-ES" dirty="0"/>
          </a:p>
          <a:p>
            <a:pPr marL="0" indent="0" algn="just">
              <a:buNone/>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6" name="Picture 5">
            <a:extLst>
              <a:ext uri="{FF2B5EF4-FFF2-40B4-BE49-F238E27FC236}">
                <a16:creationId xmlns:a16="http://schemas.microsoft.com/office/drawing/2014/main" id="{3A5C292C-BE3D-4A45-958F-9CC0591DD89F}"/>
              </a:ext>
            </a:extLst>
          </p:cNvPr>
          <p:cNvPicPr>
            <a:picLocks noChangeAspect="1"/>
          </p:cNvPicPr>
          <p:nvPr/>
        </p:nvPicPr>
        <p:blipFill rotWithShape="1">
          <a:blip r:embed="rId2">
            <a:extLst>
              <a:ext uri="{28A0092B-C50C-407E-A947-70E740481C1C}">
                <a14:useLocalDpi xmlns:a14="http://schemas.microsoft.com/office/drawing/2010/main" val="0"/>
              </a:ext>
            </a:extLst>
          </a:blip>
          <a:srcRect l="156" t="450" r="1"/>
          <a:stretch/>
        </p:blipFill>
        <p:spPr>
          <a:xfrm>
            <a:off x="3333669" y="4518733"/>
            <a:ext cx="5524662" cy="15927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99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
        <p:nvSpPr>
          <p:cNvPr id="8" name="Content Placeholder 7">
            <a:extLst>
              <a:ext uri="{FF2B5EF4-FFF2-40B4-BE49-F238E27FC236}">
                <a16:creationId xmlns:a16="http://schemas.microsoft.com/office/drawing/2014/main" id="{E73CC61C-5D1E-41C8-B1B8-3D877549758B}"/>
              </a:ext>
            </a:extLst>
          </p:cNvPr>
          <p:cNvSpPr>
            <a:spLocks noGrp="1"/>
          </p:cNvSpPr>
          <p:nvPr>
            <p:ph idx="1"/>
          </p:nvPr>
        </p:nvSpPr>
        <p:spPr>
          <a:xfrm>
            <a:off x="838200" y="619178"/>
            <a:ext cx="5447190" cy="5628809"/>
          </a:xfrm>
        </p:spPr>
        <p:txBody>
          <a:bodyPr/>
          <a:lstStyle/>
          <a:p>
            <a:pPr marL="514350" indent="-514350" algn="just">
              <a:buFont typeface="+mj-lt"/>
              <a:buAutoNum type="arabicPeriod" startAt="6"/>
            </a:pPr>
            <a:r>
              <a:rPr lang="es-ES_tradnl" dirty="0"/>
              <a:t>Comprobar arranque</a:t>
            </a:r>
          </a:p>
          <a:p>
            <a:pPr marL="0" indent="0" algn="just">
              <a:buNone/>
            </a:pPr>
            <a:r>
              <a:rPr lang="es-ES_tradnl" dirty="0"/>
              <a:t>Para terminar abrimos el navegador Web que prefiramos, si todo ha ido correctamente, podremos encontrar nuestra aplicación Angular básica en la dirección localhost en el puerto 4200.</a:t>
            </a:r>
          </a:p>
          <a:p>
            <a:pPr marL="0" indent="0" algn="just">
              <a:buNone/>
            </a:pPr>
            <a:r>
              <a:rPr lang="es-ES_tradnl" b="1" dirty="0" err="1"/>
              <a:t>Webpack</a:t>
            </a:r>
            <a:r>
              <a:rPr lang="es-ES_tradnl" dirty="0"/>
              <a:t> es el sistema de </a:t>
            </a:r>
            <a:r>
              <a:rPr lang="es-ES_tradnl" dirty="0" err="1"/>
              <a:t>bundling</a:t>
            </a:r>
            <a:r>
              <a:rPr lang="es-ES_tradnl" dirty="0"/>
              <a:t> que usará nuestra aplicación para compilar el código.</a:t>
            </a:r>
          </a:p>
        </p:txBody>
      </p:sp>
      <p:pic>
        <p:nvPicPr>
          <p:cNvPr id="11" name="Picture 10">
            <a:extLst>
              <a:ext uri="{FF2B5EF4-FFF2-40B4-BE49-F238E27FC236}">
                <a16:creationId xmlns:a16="http://schemas.microsoft.com/office/drawing/2014/main" id="{0CE7C24E-8B03-4316-9084-BF4454A87BCE}"/>
              </a:ext>
            </a:extLst>
          </p:cNvPr>
          <p:cNvPicPr>
            <a:picLocks noChangeAspect="1"/>
          </p:cNvPicPr>
          <p:nvPr/>
        </p:nvPicPr>
        <p:blipFill>
          <a:blip r:embed="rId2"/>
          <a:stretch>
            <a:fillRect/>
          </a:stretch>
        </p:blipFill>
        <p:spPr>
          <a:xfrm>
            <a:off x="838198" y="4845672"/>
            <a:ext cx="5447191" cy="1178086"/>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9CB4505-2B08-4B17-9886-199C02165F79}"/>
              </a:ext>
            </a:extLst>
          </p:cNvPr>
          <p:cNvPicPr>
            <a:picLocks noChangeAspect="1"/>
          </p:cNvPicPr>
          <p:nvPr/>
        </p:nvPicPr>
        <p:blipFill rotWithShape="1">
          <a:blip r:embed="rId3">
            <a:extLst>
              <a:ext uri="{28A0092B-C50C-407E-A947-70E740481C1C}">
                <a14:useLocalDpi xmlns:a14="http://schemas.microsoft.com/office/drawing/2010/main" val="0"/>
              </a:ext>
            </a:extLst>
          </a:blip>
          <a:srcRect b="13716"/>
          <a:stretch/>
        </p:blipFill>
        <p:spPr>
          <a:xfrm>
            <a:off x="6520299" y="568618"/>
            <a:ext cx="4989590" cy="54551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558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ARQUITECTURA BÁSICA</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7"/>
            <a:ext cx="10515600" cy="3440606"/>
          </a:xfrm>
        </p:spPr>
        <p:txBody>
          <a:bodyPr/>
          <a:lstStyle/>
          <a:p>
            <a:pPr marL="514350" indent="-514350" algn="just">
              <a:buFont typeface="+mj-lt"/>
              <a:buAutoNum type="arabicPeriod"/>
            </a:pPr>
            <a:r>
              <a:rPr lang="es-ES" dirty="0"/>
              <a:t>Entorno de desarrollo</a:t>
            </a:r>
          </a:p>
          <a:p>
            <a:pPr marL="0" indent="0" algn="just">
              <a:buNone/>
            </a:pPr>
            <a:r>
              <a:rPr lang="es-ES_tradnl" dirty="0"/>
              <a:t>Para comenzar a trabajar con el código, necesitamos un entorno con el que visualizar amigablemente los ficheros, crear otros nuevos o ver notificaciones de errores de código a medida que vayamos programando.</a:t>
            </a:r>
          </a:p>
          <a:p>
            <a:pPr marL="0" indent="0" algn="just">
              <a:buNone/>
            </a:pPr>
            <a:r>
              <a:rPr lang="es-ES_tradnl" dirty="0"/>
              <a:t>En nuestro caso vamos a utilizar </a:t>
            </a:r>
            <a:r>
              <a:rPr lang="es-ES_tradnl" b="1" dirty="0"/>
              <a:t>Visual Studio </a:t>
            </a:r>
            <a:r>
              <a:rPr lang="es-ES_tradnl" b="1" dirty="0" err="1"/>
              <a:t>Code</a:t>
            </a:r>
            <a:r>
              <a:rPr lang="es-ES_tradnl" dirty="0"/>
              <a:t> pero si se prefiere podemos usar otras alternativas como </a:t>
            </a:r>
            <a:r>
              <a:rPr lang="es-ES_tradnl" dirty="0" err="1"/>
              <a:t>Atom</a:t>
            </a:r>
            <a:r>
              <a:rPr lang="es-ES_tradnl" dirty="0"/>
              <a:t>, Sublime, etc.</a:t>
            </a:r>
          </a:p>
          <a:p>
            <a:pPr marL="0" indent="0" algn="just">
              <a:buNone/>
            </a:pPr>
            <a:endParaRPr lang="es-ES_tradnl" b="1" dirty="0"/>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419564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474832"/>
            <a:ext cx="7303538" cy="5837068"/>
          </a:xfrm>
        </p:spPr>
        <p:txBody>
          <a:bodyPr>
            <a:noAutofit/>
          </a:bodyPr>
          <a:lstStyle/>
          <a:p>
            <a:pPr marL="514350" indent="-514350" algn="just">
              <a:buFont typeface="+mj-lt"/>
              <a:buAutoNum type="arabicPeriod" startAt="2"/>
            </a:pPr>
            <a:r>
              <a:rPr lang="es-ES" dirty="0"/>
              <a:t>Arquitectura inicial</a:t>
            </a:r>
          </a:p>
          <a:p>
            <a:pPr marL="0" indent="0" algn="just">
              <a:buNone/>
            </a:pPr>
            <a:r>
              <a:rPr lang="es-ES_tradnl" dirty="0"/>
              <a:t>Al abrir nuestro proyecto recién creado con el editor que elijamos, nos encontramos la siguiente estructura.</a:t>
            </a:r>
          </a:p>
          <a:p>
            <a:pPr marL="0" indent="0" algn="just">
              <a:buNone/>
            </a:pPr>
            <a:r>
              <a:rPr lang="es-ES_tradnl" dirty="0"/>
              <a:t>Las que más nos interesan por el momento son:</a:t>
            </a:r>
          </a:p>
          <a:p>
            <a:pPr algn="just"/>
            <a:r>
              <a:rPr lang="es-ES_tradnl" b="1" dirty="0" err="1"/>
              <a:t>node_modules</a:t>
            </a:r>
            <a:r>
              <a:rPr lang="es-ES" dirty="0"/>
              <a:t>: contiene módulos básicos para la codificación en Angular, por el momento contiene muchos, pero podemos instalar más si nos hacen falta, lo veremos más adelante.</a:t>
            </a:r>
          </a:p>
          <a:p>
            <a:pPr algn="just"/>
            <a:r>
              <a:rPr lang="es-ES" b="1" dirty="0" err="1"/>
              <a:t>src</a:t>
            </a:r>
            <a:r>
              <a:rPr lang="es-ES" dirty="0"/>
              <a:t>: es el directorio raíz de la aplicación, contiene el módulo app por defecto, el index.html, el </a:t>
            </a:r>
            <a:r>
              <a:rPr lang="es-ES" dirty="0" err="1"/>
              <a:t>css</a:t>
            </a:r>
            <a:r>
              <a:rPr lang="es-ES" dirty="0"/>
              <a:t> de estilos principal y archivos de configuración de compilación, entre otros.</a:t>
            </a:r>
            <a:endParaRPr lang="es-ES_tradnl" b="1"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8" name="Picture 7">
            <a:extLst>
              <a:ext uri="{FF2B5EF4-FFF2-40B4-BE49-F238E27FC236}">
                <a16:creationId xmlns:a16="http://schemas.microsoft.com/office/drawing/2014/main" id="{4CE31B3B-01CD-44B1-ABEA-95D72CDC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258" y="474832"/>
            <a:ext cx="2341241" cy="58370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61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23408"/>
            <a:ext cx="7303538" cy="5224632"/>
          </a:xfrm>
        </p:spPr>
        <p:txBody>
          <a:bodyPr>
            <a:noAutofit/>
          </a:bodyPr>
          <a:lstStyle/>
          <a:p>
            <a:pPr lvl="1" algn="just"/>
            <a:r>
              <a:rPr lang="es-ES" b="1" dirty="0"/>
              <a:t>app</a:t>
            </a:r>
            <a:r>
              <a:rPr lang="es-ES" dirty="0"/>
              <a:t>: en este directorio se almacenará todo el código fuente que compondrá nuestra aplicación Angular. Por el momento podemos encontrar un componente*, que es el conjunto formado por el fichero HTML, su lógica en un fichero TS (</a:t>
            </a:r>
            <a:r>
              <a:rPr lang="es-ES" dirty="0" err="1"/>
              <a:t>TypeScript</a:t>
            </a:r>
            <a:r>
              <a:rPr lang="es-ES" dirty="0"/>
              <a:t>), un fichero SPEC.TS que recoge los test unitarios de la parte lógica y su propia tabla de estilos en un fichero en formato CSS.</a:t>
            </a:r>
          </a:p>
          <a:p>
            <a:pPr lvl="2" algn="just"/>
            <a:r>
              <a:rPr lang="es-ES" b="1" dirty="0"/>
              <a:t>module</a:t>
            </a:r>
            <a:r>
              <a:rPr lang="es-ES" dirty="0"/>
              <a:t>: disponemos del fichero </a:t>
            </a:r>
            <a:r>
              <a:rPr lang="es-ES" dirty="0" err="1"/>
              <a:t>app.module.ts</a:t>
            </a:r>
            <a:r>
              <a:rPr lang="es-ES" dirty="0"/>
              <a:t>. Este fichero es sumamente importante, ya que en él se define la arquitectura general de todo el proyecto. Gracias al decorador </a:t>
            </a:r>
            <a:r>
              <a:rPr lang="es-ES" b="1" dirty="0"/>
              <a:t>@</a:t>
            </a:r>
            <a:r>
              <a:rPr lang="es-ES" b="1" dirty="0" err="1"/>
              <a:t>NgModule</a:t>
            </a:r>
            <a:r>
              <a:rPr lang="es-ES" dirty="0"/>
              <a:t> que veremos al comienzo del fichero, actúa como cerebro del programa, centralizando toda la carga global de librerías, componentes, servicios y demás funcionalidades, permitiéndonos utilizarlos en cualquier punto de la aplicación.</a:t>
            </a:r>
            <a:endParaRPr lang="es-ES_tradnl" b="1"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8" name="Picture 7">
            <a:extLst>
              <a:ext uri="{FF2B5EF4-FFF2-40B4-BE49-F238E27FC236}">
                <a16:creationId xmlns:a16="http://schemas.microsoft.com/office/drawing/2014/main" id="{4CE31B3B-01CD-44B1-ABEA-95D72CDC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258" y="474832"/>
            <a:ext cx="2341241" cy="5837068"/>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AE9C1443-91E8-4F3D-B4D0-56C111F9B6F8}"/>
              </a:ext>
            </a:extLst>
          </p:cNvPr>
          <p:cNvSpPr txBox="1"/>
          <p:nvPr/>
        </p:nvSpPr>
        <p:spPr>
          <a:xfrm>
            <a:off x="838200" y="6311900"/>
            <a:ext cx="8119369" cy="261610"/>
          </a:xfrm>
          <a:prstGeom prst="rect">
            <a:avLst/>
          </a:prstGeom>
          <a:noFill/>
        </p:spPr>
        <p:txBody>
          <a:bodyPr wrap="square" rtlCol="0">
            <a:spAutoFit/>
          </a:bodyPr>
          <a:lstStyle/>
          <a:p>
            <a:r>
              <a:rPr lang="es-ES" sz="1100" dirty="0"/>
              <a:t>*Por lo general un componente se asocia a una vista, aunque las vistas grandes se suelen diseñar con unos componentes dentro de otros.</a:t>
            </a:r>
          </a:p>
        </p:txBody>
      </p:sp>
    </p:spTree>
    <p:extLst>
      <p:ext uri="{BB962C8B-B14F-4D97-AF65-F5344CB8AC3E}">
        <p14:creationId xmlns:p14="http://schemas.microsoft.com/office/powerpoint/2010/main" val="244579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492588"/>
            <a:ext cx="7303538" cy="5837068"/>
          </a:xfrm>
        </p:spPr>
        <p:txBody>
          <a:bodyPr>
            <a:noAutofit/>
          </a:bodyPr>
          <a:lstStyle/>
          <a:p>
            <a:pPr algn="just"/>
            <a:r>
              <a:rPr lang="es-ES" dirty="0"/>
              <a:t>.</a:t>
            </a:r>
            <a:r>
              <a:rPr lang="es-ES" b="1" dirty="0"/>
              <a:t>angular-</a:t>
            </a:r>
            <a:r>
              <a:rPr lang="es-ES" b="1" dirty="0" err="1"/>
              <a:t>cli.json</a:t>
            </a:r>
            <a:r>
              <a:rPr lang="es-ES" dirty="0"/>
              <a:t>: podemos decir que es el </a:t>
            </a:r>
            <a:r>
              <a:rPr lang="es-ES" dirty="0" err="1"/>
              <a:t>núclo</a:t>
            </a:r>
            <a:r>
              <a:rPr lang="es-ES" dirty="0"/>
              <a:t> del programa, en él encontramos la configuración del CLI y la especificación de qué fichero corresponde a cada sección. Se recomienda echarle un vistazo para conocer cómo se configura la aplicación desde el inicio.</a:t>
            </a:r>
          </a:p>
          <a:p>
            <a:pPr algn="just"/>
            <a:r>
              <a:rPr lang="es-ES" b="1" dirty="0" err="1"/>
              <a:t>package.json</a:t>
            </a:r>
            <a:r>
              <a:rPr lang="es-ES" dirty="0"/>
              <a:t>: definición primordial de nuestro proyecto, contiene el nombre, descripción, versión, scripts, dependencias, etc. Notaremos que cuando instalamos un módulo nuevo, por ejemplo Bootstrap, el módulo se añadirá al directorio </a:t>
            </a:r>
            <a:r>
              <a:rPr lang="es-ES" b="1" dirty="0" err="1"/>
              <a:t>node_modules</a:t>
            </a:r>
            <a:r>
              <a:rPr lang="es-ES" b="1" dirty="0"/>
              <a:t> </a:t>
            </a:r>
            <a:r>
              <a:rPr lang="es-ES" dirty="0"/>
              <a:t>y una nueva dependencia, acompañada de su versión,  será incluida en el fichero </a:t>
            </a:r>
            <a:r>
              <a:rPr lang="es-ES" dirty="0" err="1"/>
              <a:t>package.json</a:t>
            </a:r>
            <a:r>
              <a:rPr lang="es-ES" dirty="0"/>
              <a:t>.</a:t>
            </a:r>
            <a:endParaRPr lang="es-ES_tradnl" b="1"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8" name="Picture 7">
            <a:extLst>
              <a:ext uri="{FF2B5EF4-FFF2-40B4-BE49-F238E27FC236}">
                <a16:creationId xmlns:a16="http://schemas.microsoft.com/office/drawing/2014/main" id="{4CE31B3B-01CD-44B1-ABEA-95D72CDC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258" y="474832"/>
            <a:ext cx="2341241" cy="58370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5109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470518"/>
            <a:ext cx="10515600" cy="1917575"/>
          </a:xfrm>
        </p:spPr>
        <p:txBody>
          <a:bodyPr>
            <a:normAutofit/>
          </a:bodyPr>
          <a:lstStyle/>
          <a:p>
            <a:pPr marL="514350" indent="-514350" algn="just">
              <a:buFont typeface="+mj-lt"/>
              <a:buAutoNum type="arabicPeriod" startAt="3"/>
            </a:pPr>
            <a:r>
              <a:rPr lang="es-ES" dirty="0"/>
              <a:t>Enrutamiento de componentes SPA (I)</a:t>
            </a:r>
          </a:p>
          <a:p>
            <a:pPr marL="0" indent="0" algn="just">
              <a:buNone/>
            </a:pPr>
            <a:r>
              <a:rPr lang="es-ES_tradnl" dirty="0"/>
              <a:t>Antes de comenzar a crear componentes y servicios a toda prisa, vamos a comprender cómo funciona la base de esta tecnología, es decir, </a:t>
            </a:r>
            <a:r>
              <a:rPr lang="es-ES" i="1" dirty="0"/>
              <a:t>Single-Page </a:t>
            </a:r>
            <a:r>
              <a:rPr lang="es-ES" i="1" dirty="0" err="1"/>
              <a:t>Application</a:t>
            </a:r>
            <a:r>
              <a:rPr lang="es-ES" i="1" dirty="0"/>
              <a:t> </a:t>
            </a:r>
            <a:r>
              <a:rPr lang="es-ES" dirty="0"/>
              <a:t>y el camino hasta visualizar un componente.</a:t>
            </a:r>
            <a:endParaRPr lang="es-ES_tradnl" dirty="0"/>
          </a:p>
          <a:p>
            <a:pPr marL="0" indent="0" algn="just">
              <a:buNone/>
            </a:pPr>
            <a:endParaRPr lang="es-ES_tradnl" b="1"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8" name="Picture 7">
            <a:extLst>
              <a:ext uri="{FF2B5EF4-FFF2-40B4-BE49-F238E27FC236}">
                <a16:creationId xmlns:a16="http://schemas.microsoft.com/office/drawing/2014/main" id="{32A469D5-1FED-4EDC-82FD-A8155C57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213" y="2848836"/>
            <a:ext cx="2981741" cy="1047896"/>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30F439AB-02B5-459E-8BD0-8BA7A2749B14}"/>
              </a:ext>
            </a:extLst>
          </p:cNvPr>
          <p:cNvPicPr>
            <a:picLocks noChangeAspect="1"/>
          </p:cNvPicPr>
          <p:nvPr/>
        </p:nvPicPr>
        <p:blipFill rotWithShape="1">
          <a:blip r:embed="rId3">
            <a:extLst>
              <a:ext uri="{28A0092B-C50C-407E-A947-70E740481C1C}">
                <a14:useLocalDpi xmlns:a14="http://schemas.microsoft.com/office/drawing/2010/main" val="0"/>
              </a:ext>
            </a:extLst>
          </a:blip>
          <a:srcRect t="2381"/>
          <a:stretch/>
        </p:blipFill>
        <p:spPr>
          <a:xfrm>
            <a:off x="1474819" y="4748853"/>
            <a:ext cx="3791479" cy="1562318"/>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696408FD-3A22-4E6F-9867-8AA05B166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6553" y="4745220"/>
            <a:ext cx="4220164" cy="1562318"/>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DD35F9AD-9F72-4CD4-8CB1-D4E91D8F2CC0}"/>
              </a:ext>
            </a:extLst>
          </p:cNvPr>
          <p:cNvSpPr txBox="1"/>
          <p:nvPr/>
        </p:nvSpPr>
        <p:spPr>
          <a:xfrm>
            <a:off x="2164213" y="2299317"/>
            <a:ext cx="298174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 sz="1400" dirty="0"/>
              <a:t>En el fichero .angular-</a:t>
            </a:r>
            <a:r>
              <a:rPr lang="es-ES" sz="1400" dirty="0" err="1"/>
              <a:t>cli.json</a:t>
            </a:r>
            <a:r>
              <a:rPr lang="es-ES" sz="1400" dirty="0"/>
              <a:t> se define el punto de partida, “index.html”.</a:t>
            </a:r>
          </a:p>
        </p:txBody>
      </p:sp>
      <p:sp>
        <p:nvSpPr>
          <p:cNvPr id="18" name="TextBox 17">
            <a:extLst>
              <a:ext uri="{FF2B5EF4-FFF2-40B4-BE49-F238E27FC236}">
                <a16:creationId xmlns:a16="http://schemas.microsoft.com/office/drawing/2014/main" id="{41BF5DD0-87A7-4A9E-8701-76D9692B94CB}"/>
              </a:ext>
            </a:extLst>
          </p:cNvPr>
          <p:cNvSpPr txBox="1"/>
          <p:nvPr/>
        </p:nvSpPr>
        <p:spPr>
          <a:xfrm>
            <a:off x="6152072" y="2299317"/>
            <a:ext cx="407679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 sz="1400" dirty="0"/>
              <a:t>En index.html encontramos la notación &lt;app-</a:t>
            </a:r>
            <a:r>
              <a:rPr lang="es-ES" sz="1400" dirty="0" err="1"/>
              <a:t>root</a:t>
            </a:r>
            <a:r>
              <a:rPr lang="es-ES" sz="1400" dirty="0"/>
              <a:t>&gt; que es el selector o identificador de un componente.</a:t>
            </a:r>
          </a:p>
        </p:txBody>
      </p:sp>
      <p:pic>
        <p:nvPicPr>
          <p:cNvPr id="19" name="Picture 18">
            <a:extLst>
              <a:ext uri="{FF2B5EF4-FFF2-40B4-BE49-F238E27FC236}">
                <a16:creationId xmlns:a16="http://schemas.microsoft.com/office/drawing/2014/main" id="{70834808-9B39-4EE2-89F0-F216D913501E}"/>
              </a:ext>
            </a:extLst>
          </p:cNvPr>
          <p:cNvPicPr>
            <a:picLocks noChangeAspect="1"/>
          </p:cNvPicPr>
          <p:nvPr/>
        </p:nvPicPr>
        <p:blipFill rotWithShape="1">
          <a:blip r:embed="rId5"/>
          <a:srcRect r="4887" b="12714"/>
          <a:stretch/>
        </p:blipFill>
        <p:spPr>
          <a:xfrm>
            <a:off x="6152072" y="2849174"/>
            <a:ext cx="4076790" cy="1047558"/>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E7DBBC57-057A-4F2B-A9AF-160D112D9DE9}"/>
              </a:ext>
            </a:extLst>
          </p:cNvPr>
          <p:cNvSpPr txBox="1"/>
          <p:nvPr/>
        </p:nvSpPr>
        <p:spPr>
          <a:xfrm>
            <a:off x="1474819" y="3981715"/>
            <a:ext cx="3791479"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 sz="1400" dirty="0"/>
              <a:t>En un componente se define mediante el decorador </a:t>
            </a:r>
            <a:r>
              <a:rPr lang="es-ES" sz="1400" b="1" dirty="0"/>
              <a:t>@</a:t>
            </a:r>
            <a:r>
              <a:rPr lang="es-ES" sz="1400" b="1" dirty="0" err="1"/>
              <a:t>Component</a:t>
            </a:r>
            <a:r>
              <a:rPr lang="es-ES" sz="1400" dirty="0"/>
              <a:t>, el selector del componente, su vista y su fichero de estilos.</a:t>
            </a:r>
          </a:p>
        </p:txBody>
      </p:sp>
      <p:sp>
        <p:nvSpPr>
          <p:cNvPr id="21" name="TextBox 20">
            <a:extLst>
              <a:ext uri="{FF2B5EF4-FFF2-40B4-BE49-F238E27FC236}">
                <a16:creationId xmlns:a16="http://schemas.microsoft.com/office/drawing/2014/main" id="{E2F88663-EB43-4197-8584-0685BC30BD36}"/>
              </a:ext>
            </a:extLst>
          </p:cNvPr>
          <p:cNvSpPr txBox="1"/>
          <p:nvPr/>
        </p:nvSpPr>
        <p:spPr>
          <a:xfrm>
            <a:off x="6116553" y="3981715"/>
            <a:ext cx="422016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 sz="1400" dirty="0"/>
              <a:t>Siempre que creemos algún componente nuevo, recordamos importarlo y declararlo en </a:t>
            </a:r>
            <a:r>
              <a:rPr lang="es-ES" sz="1400" b="1" dirty="0"/>
              <a:t>@</a:t>
            </a:r>
            <a:r>
              <a:rPr lang="es-ES" sz="1400" b="1" dirty="0" err="1"/>
              <a:t>NgModule</a:t>
            </a:r>
            <a:r>
              <a:rPr lang="es-ES" sz="1400" dirty="0"/>
              <a:t>. De lo contrario, el componente no será utilizable.</a:t>
            </a:r>
          </a:p>
        </p:txBody>
      </p:sp>
      <p:sp>
        <p:nvSpPr>
          <p:cNvPr id="35" name="Arrow: Right 34">
            <a:extLst>
              <a:ext uri="{FF2B5EF4-FFF2-40B4-BE49-F238E27FC236}">
                <a16:creationId xmlns:a16="http://schemas.microsoft.com/office/drawing/2014/main" id="{9803AE46-0601-4778-A0A4-571C424A9F71}"/>
              </a:ext>
            </a:extLst>
          </p:cNvPr>
          <p:cNvSpPr/>
          <p:nvPr/>
        </p:nvSpPr>
        <p:spPr>
          <a:xfrm>
            <a:off x="5114303" y="3368409"/>
            <a:ext cx="1002249" cy="287909"/>
          </a:xfrm>
          <a:prstGeom prst="rightArrow">
            <a:avLst>
              <a:gd name="adj1" fmla="val 31499"/>
              <a:gd name="adj2" fmla="val 654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40" name="Arrow: Right 39">
            <a:extLst>
              <a:ext uri="{FF2B5EF4-FFF2-40B4-BE49-F238E27FC236}">
                <a16:creationId xmlns:a16="http://schemas.microsoft.com/office/drawing/2014/main" id="{7A65D2BA-D1CC-47CB-8942-5A0A2284BD5D}"/>
              </a:ext>
            </a:extLst>
          </p:cNvPr>
          <p:cNvSpPr/>
          <p:nvPr/>
        </p:nvSpPr>
        <p:spPr>
          <a:xfrm>
            <a:off x="5266300" y="5526379"/>
            <a:ext cx="779394" cy="287909"/>
          </a:xfrm>
          <a:prstGeom prst="rightArrow">
            <a:avLst>
              <a:gd name="adj1" fmla="val 31499"/>
              <a:gd name="adj2" fmla="val 654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41" name="Arrow: Right 40">
            <a:extLst>
              <a:ext uri="{FF2B5EF4-FFF2-40B4-BE49-F238E27FC236}">
                <a16:creationId xmlns:a16="http://schemas.microsoft.com/office/drawing/2014/main" id="{20BF305B-0043-4AEA-A96E-46B797DD7868}"/>
              </a:ext>
            </a:extLst>
          </p:cNvPr>
          <p:cNvSpPr/>
          <p:nvPr/>
        </p:nvSpPr>
        <p:spPr>
          <a:xfrm rot="7317748">
            <a:off x="4966320" y="4229092"/>
            <a:ext cx="1611437" cy="287909"/>
          </a:xfrm>
          <a:prstGeom prst="rightArrow">
            <a:avLst>
              <a:gd name="adj1" fmla="val 31499"/>
              <a:gd name="adj2" fmla="val 654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93360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COMPONENTES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7"/>
            <a:ext cx="10515600" cy="4452662"/>
          </a:xfrm>
        </p:spPr>
        <p:txBody>
          <a:bodyPr>
            <a:normAutofit/>
          </a:bodyPr>
          <a:lstStyle/>
          <a:p>
            <a:pPr marL="514350" indent="-514350" algn="just">
              <a:buFont typeface="+mj-lt"/>
              <a:buAutoNum type="arabicPeriod"/>
            </a:pPr>
            <a:r>
              <a:rPr lang="es-ES" dirty="0"/>
              <a:t>Componente </a:t>
            </a:r>
            <a:r>
              <a:rPr lang="es-ES" dirty="0" err="1"/>
              <a:t>task-list.component</a:t>
            </a:r>
            <a:endParaRPr lang="es-ES" dirty="0"/>
          </a:p>
          <a:p>
            <a:pPr marL="0" indent="0" algn="just">
              <a:buNone/>
            </a:pPr>
            <a:r>
              <a:rPr lang="es-ES_tradnl" dirty="0"/>
              <a:t>Para trabajar de manera ordenada y tener una arquitectura lo más clara y legible posible vamos a trabajar de la siguiente manera:</a:t>
            </a:r>
          </a:p>
          <a:p>
            <a:pPr marL="0" indent="0" algn="just">
              <a:buNone/>
            </a:pPr>
            <a:r>
              <a:rPr lang="es-ES_tradnl" dirty="0"/>
              <a:t>Podemos crear en el directorio app un subdirectorio (módulo) </a:t>
            </a:r>
            <a:r>
              <a:rPr lang="es-ES_tradnl" b="1" dirty="0" err="1"/>
              <a:t>tasks</a:t>
            </a:r>
            <a:r>
              <a:rPr lang="es-ES_tradnl" dirty="0"/>
              <a:t>, en el que almacenaremos los componentes relacionados con tareas.</a:t>
            </a:r>
          </a:p>
          <a:p>
            <a:pPr marL="0" indent="0" algn="just">
              <a:buNone/>
            </a:pPr>
            <a:r>
              <a:rPr lang="es-ES_tradnl" dirty="0"/>
              <a:t>También crearemos, por ahora, otro subdirectorio dentro de app llamado </a:t>
            </a:r>
            <a:r>
              <a:rPr lang="es-ES_tradnl" b="1" dirty="0" err="1"/>
              <a:t>models</a:t>
            </a:r>
            <a:r>
              <a:rPr lang="es-ES_tradnl" dirty="0"/>
              <a:t>, que contendrá los modelos de datos que vayamos necesitando.</a:t>
            </a:r>
          </a:p>
          <a:p>
            <a:pPr marL="0" indent="0" algn="just">
              <a:buNone/>
            </a:pPr>
            <a:r>
              <a:rPr lang="es-ES_tradnl" dirty="0"/>
              <a:t>Creamos, por tanto, el componente </a:t>
            </a:r>
            <a:r>
              <a:rPr lang="es-ES_tradnl" dirty="0" err="1"/>
              <a:t>task-list.component</a:t>
            </a:r>
            <a:r>
              <a:rPr lang="es-ES_tradnl" dirty="0"/>
              <a:t> (TS y HTML) dentro de módulo </a:t>
            </a:r>
            <a:r>
              <a:rPr lang="es-ES_tradnl" dirty="0" err="1"/>
              <a:t>tasks</a:t>
            </a:r>
            <a:r>
              <a:rPr lang="es-ES_tradnl" dirty="0"/>
              <a:t>.</a:t>
            </a:r>
          </a:p>
          <a:p>
            <a:pPr marL="0" indent="0" algn="just">
              <a:buNone/>
            </a:pPr>
            <a:endParaRPr lang="es-ES_tradnl" dirty="0"/>
          </a:p>
          <a:p>
            <a:pPr marL="0" indent="0" algn="just">
              <a:buNone/>
            </a:pPr>
            <a:endParaRPr lang="es-ES_tradnl" b="1" dirty="0"/>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130258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C9CE254-F206-4C1E-8E72-AAFD687775F6}"/>
              </a:ext>
            </a:extLst>
          </p:cNvPr>
          <p:cNvPicPr>
            <a:picLocks noChangeAspect="1"/>
          </p:cNvPicPr>
          <p:nvPr/>
        </p:nvPicPr>
        <p:blipFill rotWithShape="1">
          <a:blip r:embed="rId2">
            <a:extLst>
              <a:ext uri="{28A0092B-C50C-407E-A947-70E740481C1C}">
                <a14:useLocalDpi xmlns:a14="http://schemas.microsoft.com/office/drawing/2010/main" val="0"/>
              </a:ext>
            </a:extLst>
          </a:blip>
          <a:srcRect t="1139" b="2931"/>
          <a:stretch/>
        </p:blipFill>
        <p:spPr>
          <a:xfrm>
            <a:off x="0" y="73785"/>
            <a:ext cx="10714182" cy="6275059"/>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26151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6" name="Picture 5">
            <a:extLst>
              <a:ext uri="{FF2B5EF4-FFF2-40B4-BE49-F238E27FC236}">
                <a16:creationId xmlns:a16="http://schemas.microsoft.com/office/drawing/2014/main" id="{3AD95621-D166-4AF6-B45F-61C24F2FD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715533" cy="5440218"/>
          </a:xfrm>
          <a:prstGeom prst="rect">
            <a:avLst/>
          </a:prstGeom>
        </p:spPr>
      </p:pic>
    </p:spTree>
    <p:extLst>
      <p:ext uri="{BB962C8B-B14F-4D97-AF65-F5344CB8AC3E}">
        <p14:creationId xmlns:p14="http://schemas.microsoft.com/office/powerpoint/2010/main" val="273151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9FE-AE0F-4ABF-A9BE-FE991D7BCA14}"/>
              </a:ext>
            </a:extLst>
          </p:cNvPr>
          <p:cNvSpPr>
            <a:spLocks noGrp="1"/>
          </p:cNvSpPr>
          <p:nvPr>
            <p:ph type="title"/>
          </p:nvPr>
        </p:nvSpPr>
        <p:spPr/>
        <p:txBody>
          <a:bodyPr/>
          <a:lstStyle/>
          <a:p>
            <a:r>
              <a:rPr lang="es-ES" dirty="0">
                <a:latin typeface="Britannic Bold (Headings)"/>
              </a:rPr>
              <a:t>ÍNDICE</a:t>
            </a:r>
          </a:p>
        </p:txBody>
      </p:sp>
      <p:sp>
        <p:nvSpPr>
          <p:cNvPr id="3" name="Content Placeholder 2">
            <a:extLst>
              <a:ext uri="{FF2B5EF4-FFF2-40B4-BE49-F238E27FC236}">
                <a16:creationId xmlns:a16="http://schemas.microsoft.com/office/drawing/2014/main" id="{9057F73D-2482-4771-B8A7-B6D24EFEC311}"/>
              </a:ext>
            </a:extLst>
          </p:cNvPr>
          <p:cNvSpPr>
            <a:spLocks noGrp="1"/>
          </p:cNvSpPr>
          <p:nvPr>
            <p:ph idx="1"/>
          </p:nvPr>
        </p:nvSpPr>
        <p:spPr>
          <a:xfrm>
            <a:off x="838200" y="1538288"/>
            <a:ext cx="10515600" cy="4871390"/>
          </a:xfrm>
        </p:spPr>
        <p:txBody>
          <a:bodyPr>
            <a:normAutofit fontScale="62500" lnSpcReduction="20000"/>
          </a:bodyPr>
          <a:lstStyle/>
          <a:p>
            <a:r>
              <a:rPr lang="es-ES" dirty="0">
                <a:hlinkClick r:id="rId2" action="ppaction://hlinksldjump"/>
              </a:rPr>
              <a:t>PRESENTACIÓN</a:t>
            </a:r>
            <a:endParaRPr lang="es-ES" dirty="0"/>
          </a:p>
          <a:p>
            <a:r>
              <a:rPr lang="es-ES" dirty="0">
                <a:hlinkClick r:id="rId3" action="ppaction://hlinksldjump"/>
              </a:rPr>
              <a:t>INSTALACIÓN</a:t>
            </a:r>
            <a:endParaRPr lang="es-ES" dirty="0"/>
          </a:p>
          <a:p>
            <a:r>
              <a:rPr lang="es-ES" dirty="0">
                <a:hlinkClick r:id="rId4" action="ppaction://hlinksldjump"/>
              </a:rPr>
              <a:t>ARQUITECTURA BÁSICA</a:t>
            </a:r>
            <a:endParaRPr lang="es-ES" dirty="0"/>
          </a:p>
          <a:p>
            <a:r>
              <a:rPr lang="es-ES" dirty="0">
                <a:hlinkClick r:id="rId5" action="ppaction://hlinksldjump"/>
              </a:rPr>
              <a:t>COMPONENTES</a:t>
            </a:r>
            <a:endParaRPr lang="es-ES" dirty="0"/>
          </a:p>
          <a:p>
            <a:r>
              <a:rPr lang="es-ES_tradnl" dirty="0">
                <a:hlinkClick r:id="rId6" action="ppaction://hlinksldjump"/>
              </a:rPr>
              <a:t>MODELO DE DATOS</a:t>
            </a:r>
            <a:endParaRPr lang="es-ES" dirty="0"/>
          </a:p>
          <a:p>
            <a:r>
              <a:rPr lang="es-ES" dirty="0">
                <a:hlinkClick r:id="rId7" action="ppaction://hlinksldjump"/>
              </a:rPr>
              <a:t>DATA BINDING</a:t>
            </a:r>
            <a:endParaRPr lang="es-ES" dirty="0"/>
          </a:p>
          <a:p>
            <a:r>
              <a:rPr lang="es-ES" dirty="0">
                <a:hlinkClick r:id="rId8" action="ppaction://hlinksldjump"/>
              </a:rPr>
              <a:t>EVENT BINDING</a:t>
            </a:r>
            <a:endParaRPr lang="es-ES" dirty="0"/>
          </a:p>
          <a:p>
            <a:r>
              <a:rPr lang="es-ES" dirty="0">
                <a:hlinkClick r:id="rId9" action="ppaction://hlinksldjump"/>
              </a:rPr>
              <a:t>ANGULAR DIRECTIVES</a:t>
            </a:r>
            <a:endParaRPr lang="es-ES" dirty="0"/>
          </a:p>
          <a:p>
            <a:r>
              <a:rPr lang="es-ES" dirty="0">
                <a:hlinkClick r:id="rId10" action="ppaction://hlinksldjump"/>
              </a:rPr>
              <a:t>PIPES</a:t>
            </a:r>
            <a:endParaRPr lang="es-ES" dirty="0"/>
          </a:p>
          <a:p>
            <a:r>
              <a:rPr lang="es-ES" dirty="0">
                <a:hlinkClick r:id="rId11" action="ppaction://hlinksldjump"/>
              </a:rPr>
              <a:t>SERVICES</a:t>
            </a:r>
            <a:endParaRPr lang="es-ES" dirty="0"/>
          </a:p>
          <a:p>
            <a:r>
              <a:rPr lang="es-ES" dirty="0">
                <a:hlinkClick r:id="rId12" action="ppaction://hlinksldjump"/>
              </a:rPr>
              <a:t>DEPENDENCY INJECTION</a:t>
            </a:r>
            <a:endParaRPr lang="es-ES" dirty="0"/>
          </a:p>
          <a:p>
            <a:r>
              <a:rPr lang="es-ES" dirty="0">
                <a:hlinkClick r:id="rId13" action="ppaction://hlinksldjump"/>
              </a:rPr>
              <a:t>ORDENACIÓN Y FILTRO</a:t>
            </a:r>
            <a:endParaRPr lang="es-ES" dirty="0"/>
          </a:p>
          <a:p>
            <a:r>
              <a:rPr lang="es-ES" dirty="0">
                <a:hlinkClick r:id="rId14" action="ppaction://hlinksldjump"/>
              </a:rPr>
              <a:t>REACTIVE FORM</a:t>
            </a:r>
            <a:endParaRPr lang="es-ES" dirty="0"/>
          </a:p>
          <a:p>
            <a:r>
              <a:rPr lang="es-ES" dirty="0">
                <a:hlinkClick r:id="rId15" action="ppaction://hlinksldjump"/>
              </a:rPr>
              <a:t>ROUTES</a:t>
            </a:r>
            <a:endParaRPr lang="es-ES" dirty="0"/>
          </a:p>
          <a:p>
            <a:r>
              <a:rPr lang="es-ES" dirty="0">
                <a:hlinkClick r:id="rId16" action="ppaction://hlinksldjump"/>
              </a:rPr>
              <a:t>DESCARGAR PROYECTO</a:t>
            </a:r>
            <a:endParaRPr lang="es-ES" dirty="0"/>
          </a:p>
        </p:txBody>
      </p:sp>
      <p:sp>
        <p:nvSpPr>
          <p:cNvPr id="5" name="Footer Placeholder 3">
            <a:extLst>
              <a:ext uri="{FF2B5EF4-FFF2-40B4-BE49-F238E27FC236}">
                <a16:creationId xmlns:a16="http://schemas.microsoft.com/office/drawing/2014/main" id="{2BD01DA8-5334-4B4C-A6B1-35E13100E9B7}"/>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142964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877454"/>
            <a:ext cx="10515600" cy="1671781"/>
          </a:xfrm>
        </p:spPr>
        <p:txBody>
          <a:bodyPr>
            <a:normAutofit/>
          </a:bodyPr>
          <a:lstStyle/>
          <a:p>
            <a:pPr marL="0" indent="0" algn="just">
              <a:buNone/>
            </a:pPr>
            <a:r>
              <a:rPr lang="es-ES_tradnl" dirty="0"/>
              <a:t>Como podemos apreciar, dentro de task-list.component.html, hemos utilizado </a:t>
            </a:r>
            <a:r>
              <a:rPr lang="es-ES" b="1" dirty="0"/>
              <a:t>&lt;app-</a:t>
            </a:r>
            <a:r>
              <a:rPr lang="es-ES" b="1" dirty="0" err="1"/>
              <a:t>task</a:t>
            </a:r>
            <a:r>
              <a:rPr lang="es-ES" b="1" dirty="0"/>
              <a:t>-</a:t>
            </a:r>
            <a:r>
              <a:rPr lang="es-ES" b="1" dirty="0" err="1"/>
              <a:t>list</a:t>
            </a:r>
            <a:r>
              <a:rPr lang="es-ES" b="1" dirty="0"/>
              <a:t>-head&gt;</a:t>
            </a:r>
            <a:r>
              <a:rPr lang="es-ES" dirty="0"/>
              <a:t> y </a:t>
            </a:r>
            <a:r>
              <a:rPr lang="es-ES" b="1" dirty="0"/>
              <a:t>&lt;app-</a:t>
            </a:r>
            <a:r>
              <a:rPr lang="es-ES" b="1" dirty="0" err="1"/>
              <a:t>task</a:t>
            </a:r>
            <a:r>
              <a:rPr lang="es-ES" b="1" dirty="0"/>
              <a:t>-</a:t>
            </a:r>
            <a:r>
              <a:rPr lang="es-ES" b="1" dirty="0" err="1"/>
              <a:t>summary</a:t>
            </a:r>
            <a:r>
              <a:rPr lang="es-ES" b="1" dirty="0"/>
              <a:t>&gt;</a:t>
            </a:r>
            <a:r>
              <a:rPr lang="es-ES" dirty="0"/>
              <a:t> a priori  son elementos desconocidos. Ambos, serán dos nuevos componentes (hijos) que vamos a utilizar dentro del que acabamos de crear (padre).</a:t>
            </a:r>
          </a:p>
          <a:p>
            <a:pPr marL="0" indent="0" algn="just">
              <a:buNone/>
            </a:pPr>
            <a:endParaRPr lang="es-ES" dirty="0"/>
          </a:p>
          <a:p>
            <a:pPr marL="0" indent="0" algn="just">
              <a:buNone/>
            </a:pPr>
            <a:endParaRPr lang="es-ES_tradnl" dirty="0"/>
          </a:p>
          <a:p>
            <a:pPr marL="0" indent="0" algn="just">
              <a:buNone/>
            </a:pPr>
            <a:endParaRPr lang="es-ES_tradnl" dirty="0"/>
          </a:p>
          <a:p>
            <a:pPr marL="0" indent="0" algn="just">
              <a:buNone/>
            </a:pPr>
            <a:endParaRPr lang="es-ES_tradnl" b="1" dirty="0"/>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
        <p:nvSpPr>
          <p:cNvPr id="8" name="Rectangle: Rounded Corners 7">
            <a:extLst>
              <a:ext uri="{FF2B5EF4-FFF2-40B4-BE49-F238E27FC236}">
                <a16:creationId xmlns:a16="http://schemas.microsoft.com/office/drawing/2014/main" id="{302A933F-29BD-4D17-881F-FE20D1BE09E7}"/>
              </a:ext>
            </a:extLst>
          </p:cNvPr>
          <p:cNvSpPr/>
          <p:nvPr/>
        </p:nvSpPr>
        <p:spPr>
          <a:xfrm>
            <a:off x="2290618" y="2904836"/>
            <a:ext cx="7610764" cy="3140364"/>
          </a:xfrm>
          <a:prstGeom prst="roundRect">
            <a:avLst/>
          </a:prstGeom>
          <a:solidFill>
            <a:srgbClr val="1E1E1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800" dirty="0">
                <a:solidFill>
                  <a:srgbClr val="3C69B3"/>
                </a:solidFill>
              </a:rPr>
              <a:t>&lt;app-</a:t>
            </a:r>
            <a:r>
              <a:rPr lang="es-ES" sz="2800" dirty="0" err="1">
                <a:solidFill>
                  <a:srgbClr val="3C69B3"/>
                </a:solidFill>
              </a:rPr>
              <a:t>task</a:t>
            </a:r>
            <a:r>
              <a:rPr lang="es-ES" sz="2800" dirty="0">
                <a:solidFill>
                  <a:srgbClr val="3C69B3"/>
                </a:solidFill>
              </a:rPr>
              <a:t>-</a:t>
            </a:r>
            <a:r>
              <a:rPr lang="es-ES" sz="2800" dirty="0" err="1">
                <a:solidFill>
                  <a:srgbClr val="3C69B3"/>
                </a:solidFill>
              </a:rPr>
              <a:t>list</a:t>
            </a:r>
            <a:r>
              <a:rPr lang="es-ES" sz="2800" dirty="0">
                <a:solidFill>
                  <a:srgbClr val="3C69B3"/>
                </a:solidFill>
              </a:rPr>
              <a:t>&gt;</a:t>
            </a: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solidFill>
                <a:srgbClr val="3C69B3"/>
              </a:solidFill>
            </a:endParaRPr>
          </a:p>
          <a:p>
            <a:pPr algn="ctr"/>
            <a:endParaRPr lang="es-ES" dirty="0"/>
          </a:p>
        </p:txBody>
      </p:sp>
      <p:sp>
        <p:nvSpPr>
          <p:cNvPr id="9" name="Rectangle: Rounded Corners 8">
            <a:extLst>
              <a:ext uri="{FF2B5EF4-FFF2-40B4-BE49-F238E27FC236}">
                <a16:creationId xmlns:a16="http://schemas.microsoft.com/office/drawing/2014/main" id="{CCC7FD1F-5208-43B9-A2FC-9CBEBAE5EBE0}"/>
              </a:ext>
            </a:extLst>
          </p:cNvPr>
          <p:cNvSpPr/>
          <p:nvPr/>
        </p:nvSpPr>
        <p:spPr>
          <a:xfrm>
            <a:off x="2498436" y="3756799"/>
            <a:ext cx="7195128" cy="364836"/>
          </a:xfrm>
          <a:prstGeom prst="roundRect">
            <a:avLst/>
          </a:prstGeom>
          <a:solidFill>
            <a:srgbClr val="58545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b="1" dirty="0">
                <a:solidFill>
                  <a:srgbClr val="2C4E84"/>
                </a:solidFill>
              </a:rPr>
              <a:t>&lt;app-</a:t>
            </a:r>
            <a:r>
              <a:rPr lang="es-ES" b="1" dirty="0" err="1">
                <a:solidFill>
                  <a:srgbClr val="2C4E84"/>
                </a:solidFill>
              </a:rPr>
              <a:t>task</a:t>
            </a:r>
            <a:r>
              <a:rPr lang="es-ES" b="1" dirty="0">
                <a:solidFill>
                  <a:srgbClr val="2C4E84"/>
                </a:solidFill>
              </a:rPr>
              <a:t>-</a:t>
            </a:r>
            <a:r>
              <a:rPr lang="es-ES" b="1" dirty="0" err="1">
                <a:solidFill>
                  <a:srgbClr val="2C4E84"/>
                </a:solidFill>
              </a:rPr>
              <a:t>list</a:t>
            </a:r>
            <a:r>
              <a:rPr lang="es-ES" b="1" dirty="0">
                <a:solidFill>
                  <a:srgbClr val="2C4E84"/>
                </a:solidFill>
              </a:rPr>
              <a:t>-head&gt;</a:t>
            </a:r>
            <a:endParaRPr lang="es-ES" dirty="0">
              <a:solidFill>
                <a:srgbClr val="2C4E84"/>
              </a:solidFill>
            </a:endParaRPr>
          </a:p>
        </p:txBody>
      </p:sp>
      <p:sp>
        <p:nvSpPr>
          <p:cNvPr id="10" name="Rectangle: Rounded Corners 9">
            <a:extLst>
              <a:ext uri="{FF2B5EF4-FFF2-40B4-BE49-F238E27FC236}">
                <a16:creationId xmlns:a16="http://schemas.microsoft.com/office/drawing/2014/main" id="{D99AE64E-AE16-42F1-8CA0-346112BF08D9}"/>
              </a:ext>
            </a:extLst>
          </p:cNvPr>
          <p:cNvSpPr/>
          <p:nvPr/>
        </p:nvSpPr>
        <p:spPr>
          <a:xfrm>
            <a:off x="2498436" y="4177132"/>
            <a:ext cx="7195128" cy="364836"/>
          </a:xfrm>
          <a:prstGeom prst="roundRect">
            <a:avLst/>
          </a:prstGeom>
          <a:solidFill>
            <a:srgbClr val="32323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b="1" dirty="0">
                <a:solidFill>
                  <a:srgbClr val="3C69B3"/>
                </a:solidFill>
              </a:rPr>
              <a:t>&lt;app-</a:t>
            </a:r>
            <a:r>
              <a:rPr lang="es-ES" b="1" dirty="0" err="1">
                <a:solidFill>
                  <a:srgbClr val="3C69B3"/>
                </a:solidFill>
              </a:rPr>
              <a:t>task</a:t>
            </a:r>
            <a:r>
              <a:rPr lang="es-ES" b="1" dirty="0">
                <a:solidFill>
                  <a:srgbClr val="3C69B3"/>
                </a:solidFill>
              </a:rPr>
              <a:t>-</a:t>
            </a:r>
            <a:r>
              <a:rPr lang="es-ES" b="1" dirty="0" err="1">
                <a:solidFill>
                  <a:srgbClr val="3C69B3"/>
                </a:solidFill>
              </a:rPr>
              <a:t>summary</a:t>
            </a:r>
            <a:r>
              <a:rPr lang="es-ES" b="1" dirty="0">
                <a:solidFill>
                  <a:srgbClr val="3C69B3"/>
                </a:solidFill>
              </a:rPr>
              <a:t>&gt;</a:t>
            </a:r>
            <a:endParaRPr lang="es-ES" dirty="0">
              <a:solidFill>
                <a:srgbClr val="3C69B3"/>
              </a:solidFill>
            </a:endParaRPr>
          </a:p>
        </p:txBody>
      </p:sp>
      <p:sp>
        <p:nvSpPr>
          <p:cNvPr id="11" name="Rectangle: Rounded Corners 10">
            <a:extLst>
              <a:ext uri="{FF2B5EF4-FFF2-40B4-BE49-F238E27FC236}">
                <a16:creationId xmlns:a16="http://schemas.microsoft.com/office/drawing/2014/main" id="{B9BD60F0-EF3C-47AC-B4CB-9D97319442C8}"/>
              </a:ext>
            </a:extLst>
          </p:cNvPr>
          <p:cNvSpPr/>
          <p:nvPr/>
        </p:nvSpPr>
        <p:spPr>
          <a:xfrm>
            <a:off x="2498436" y="4569651"/>
            <a:ext cx="7195128" cy="364836"/>
          </a:xfrm>
          <a:prstGeom prst="roundRect">
            <a:avLst/>
          </a:prstGeom>
          <a:solidFill>
            <a:srgbClr val="32323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b="1" dirty="0">
                <a:solidFill>
                  <a:srgbClr val="3C69B3"/>
                </a:solidFill>
              </a:rPr>
              <a:t>&lt;app-</a:t>
            </a:r>
            <a:r>
              <a:rPr lang="es-ES" b="1" dirty="0" err="1">
                <a:solidFill>
                  <a:srgbClr val="3C69B3"/>
                </a:solidFill>
              </a:rPr>
              <a:t>task</a:t>
            </a:r>
            <a:r>
              <a:rPr lang="es-ES" b="1" dirty="0">
                <a:solidFill>
                  <a:srgbClr val="3C69B3"/>
                </a:solidFill>
              </a:rPr>
              <a:t>-</a:t>
            </a:r>
            <a:r>
              <a:rPr lang="es-ES" b="1" dirty="0" err="1">
                <a:solidFill>
                  <a:srgbClr val="3C69B3"/>
                </a:solidFill>
              </a:rPr>
              <a:t>summary</a:t>
            </a:r>
            <a:r>
              <a:rPr lang="es-ES" b="1" dirty="0">
                <a:solidFill>
                  <a:srgbClr val="3C69B3"/>
                </a:solidFill>
              </a:rPr>
              <a:t>&gt;</a:t>
            </a:r>
            <a:endParaRPr lang="es-ES" dirty="0">
              <a:solidFill>
                <a:srgbClr val="3C69B3"/>
              </a:solidFill>
            </a:endParaRPr>
          </a:p>
        </p:txBody>
      </p:sp>
      <p:sp>
        <p:nvSpPr>
          <p:cNvPr id="12" name="Rectangle: Rounded Corners 11">
            <a:extLst>
              <a:ext uri="{FF2B5EF4-FFF2-40B4-BE49-F238E27FC236}">
                <a16:creationId xmlns:a16="http://schemas.microsoft.com/office/drawing/2014/main" id="{672EF71D-DC98-4469-A760-1B222BF35731}"/>
              </a:ext>
            </a:extLst>
          </p:cNvPr>
          <p:cNvSpPr/>
          <p:nvPr/>
        </p:nvSpPr>
        <p:spPr>
          <a:xfrm>
            <a:off x="2498436" y="5354689"/>
            <a:ext cx="7195128" cy="364836"/>
          </a:xfrm>
          <a:prstGeom prst="roundRect">
            <a:avLst/>
          </a:prstGeom>
          <a:solidFill>
            <a:srgbClr val="32323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b="1" dirty="0">
                <a:solidFill>
                  <a:srgbClr val="3C69B3"/>
                </a:solidFill>
              </a:rPr>
              <a:t>&lt;app-</a:t>
            </a:r>
            <a:r>
              <a:rPr lang="es-ES" b="1" dirty="0" err="1">
                <a:solidFill>
                  <a:srgbClr val="3C69B3"/>
                </a:solidFill>
              </a:rPr>
              <a:t>task</a:t>
            </a:r>
            <a:r>
              <a:rPr lang="es-ES" b="1" dirty="0">
                <a:solidFill>
                  <a:srgbClr val="3C69B3"/>
                </a:solidFill>
              </a:rPr>
              <a:t>-</a:t>
            </a:r>
            <a:r>
              <a:rPr lang="es-ES" b="1" dirty="0" err="1">
                <a:solidFill>
                  <a:srgbClr val="3C69B3"/>
                </a:solidFill>
              </a:rPr>
              <a:t>summary</a:t>
            </a:r>
            <a:r>
              <a:rPr lang="es-ES" b="1" dirty="0">
                <a:solidFill>
                  <a:srgbClr val="3C69B3"/>
                </a:solidFill>
              </a:rPr>
              <a:t>&gt;</a:t>
            </a:r>
            <a:endParaRPr lang="es-ES" dirty="0">
              <a:solidFill>
                <a:srgbClr val="3C69B3"/>
              </a:solidFill>
            </a:endParaRPr>
          </a:p>
        </p:txBody>
      </p:sp>
      <p:sp>
        <p:nvSpPr>
          <p:cNvPr id="13" name="Rectangle: Rounded Corners 12">
            <a:extLst>
              <a:ext uri="{FF2B5EF4-FFF2-40B4-BE49-F238E27FC236}">
                <a16:creationId xmlns:a16="http://schemas.microsoft.com/office/drawing/2014/main" id="{6507CE4F-2B98-4857-88F5-A61547FB7A85}"/>
              </a:ext>
            </a:extLst>
          </p:cNvPr>
          <p:cNvSpPr/>
          <p:nvPr/>
        </p:nvSpPr>
        <p:spPr>
          <a:xfrm>
            <a:off x="2498436" y="4962170"/>
            <a:ext cx="7195128" cy="364836"/>
          </a:xfrm>
          <a:prstGeom prst="roundRect">
            <a:avLst/>
          </a:prstGeom>
          <a:solidFill>
            <a:srgbClr val="32323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b="1" dirty="0">
                <a:solidFill>
                  <a:srgbClr val="3C69B3"/>
                </a:solidFill>
              </a:rPr>
              <a:t>…</a:t>
            </a:r>
            <a:endParaRPr lang="es-ES" dirty="0">
              <a:solidFill>
                <a:srgbClr val="3C69B3"/>
              </a:solidFill>
            </a:endParaRPr>
          </a:p>
        </p:txBody>
      </p:sp>
    </p:spTree>
    <p:extLst>
      <p:ext uri="{BB962C8B-B14F-4D97-AF65-F5344CB8AC3E}">
        <p14:creationId xmlns:p14="http://schemas.microsoft.com/office/powerpoint/2010/main" val="45502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803564"/>
            <a:ext cx="10515600" cy="5339785"/>
          </a:xfrm>
        </p:spPr>
        <p:txBody>
          <a:bodyPr>
            <a:normAutofit/>
          </a:bodyPr>
          <a:lstStyle/>
          <a:p>
            <a:pPr marL="514350" indent="-514350" algn="just">
              <a:buFont typeface="+mj-lt"/>
              <a:buAutoNum type="arabicPeriod" startAt="2"/>
            </a:pPr>
            <a:r>
              <a:rPr lang="es-ES" dirty="0" err="1"/>
              <a:t>task-list-head.component</a:t>
            </a:r>
            <a:r>
              <a:rPr lang="es-ES" dirty="0"/>
              <a:t> y </a:t>
            </a:r>
            <a:r>
              <a:rPr lang="es-ES" dirty="0" err="1"/>
              <a:t>task-list-summary.component</a:t>
            </a:r>
            <a:endParaRPr lang="es-ES" dirty="0"/>
          </a:p>
          <a:p>
            <a:pPr marL="0" indent="0" algn="just">
              <a:buNone/>
            </a:pPr>
            <a:r>
              <a:rPr lang="es-ES" dirty="0"/>
              <a:t>La idea es crear estructuras en forma de árbol lo más básicas y simples posibles con posibilidad de ser reutilizadas si se necesitase y de que sean independientes unas de las otras.</a:t>
            </a:r>
          </a:p>
          <a:p>
            <a:pPr marL="0" indent="0" algn="just">
              <a:buNone/>
            </a:pPr>
            <a:r>
              <a:rPr lang="es-ES" dirty="0"/>
              <a:t>En task-list.component.html también hemos usado una </a:t>
            </a:r>
            <a:r>
              <a:rPr lang="es-ES" b="1" dirty="0"/>
              <a:t>directiva de Angular</a:t>
            </a:r>
            <a:r>
              <a:rPr lang="es-ES" dirty="0"/>
              <a:t> *</a:t>
            </a:r>
            <a:r>
              <a:rPr lang="es-ES" dirty="0" err="1"/>
              <a:t>ngFor</a:t>
            </a:r>
            <a:r>
              <a:rPr lang="es-ES" dirty="0"/>
              <a:t>=“</a:t>
            </a:r>
            <a:r>
              <a:rPr lang="es-ES" dirty="0" err="1"/>
              <a:t>let</a:t>
            </a:r>
            <a:r>
              <a:rPr lang="es-ES" dirty="0"/>
              <a:t> </a:t>
            </a:r>
            <a:r>
              <a:rPr lang="es-ES" dirty="0" err="1"/>
              <a:t>task</a:t>
            </a:r>
            <a:r>
              <a:rPr lang="es-ES" dirty="0"/>
              <a:t> </a:t>
            </a:r>
            <a:r>
              <a:rPr lang="es-ES" dirty="0" err="1"/>
              <a:t>of</a:t>
            </a:r>
            <a:r>
              <a:rPr lang="es-ES" dirty="0"/>
              <a:t> </a:t>
            </a:r>
            <a:r>
              <a:rPr lang="es-ES" dirty="0" err="1"/>
              <a:t>tasks</a:t>
            </a:r>
            <a:r>
              <a:rPr lang="es-ES" dirty="0"/>
              <a:t>“, que funciona como un bucle, recorriendo la lista de tareas “</a:t>
            </a:r>
            <a:r>
              <a:rPr lang="es-ES" dirty="0" err="1"/>
              <a:t>tasks</a:t>
            </a:r>
            <a:r>
              <a:rPr lang="es-ES" dirty="0"/>
              <a:t>” y operando sobre cada unidad. Veremos </a:t>
            </a:r>
            <a:r>
              <a:rPr lang="es-ES" dirty="0">
                <a:hlinkClick r:id="rId2" action="ppaction://hlinksldjump"/>
              </a:rPr>
              <a:t>Angular </a:t>
            </a:r>
            <a:r>
              <a:rPr lang="es-ES" dirty="0" err="1">
                <a:hlinkClick r:id="rId2" action="ppaction://hlinksldjump"/>
              </a:rPr>
              <a:t>Directives</a:t>
            </a:r>
            <a:r>
              <a:rPr lang="es-ES" dirty="0"/>
              <a:t> con más detalle más adelante.</a:t>
            </a:r>
          </a:p>
          <a:p>
            <a:pPr marL="0" indent="0" algn="just">
              <a:buNone/>
            </a:pPr>
            <a:endParaRPr lang="es-ES" dirty="0"/>
          </a:p>
          <a:p>
            <a:pPr marL="0" indent="0" algn="just">
              <a:buNone/>
            </a:pPr>
            <a:r>
              <a:rPr lang="es-ES" dirty="0"/>
              <a:t>Continuamos creando los dos nuevos componentes.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265064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0F309F2B-CA98-4215-B03C-922C5B557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371084" cy="6225309"/>
          </a:xfrm>
          <a:prstGeom prst="rect">
            <a:avLst/>
          </a:prstGeom>
        </p:spPr>
      </p:pic>
    </p:spTree>
    <p:extLst>
      <p:ext uri="{BB962C8B-B14F-4D97-AF65-F5344CB8AC3E}">
        <p14:creationId xmlns:p14="http://schemas.microsoft.com/office/powerpoint/2010/main" val="166180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7BADB-C023-401A-A487-4AE823277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403594" cy="6677026"/>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209028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87C036C2-5A52-4314-AFBA-82B0BA5C8CD4}"/>
              </a:ext>
            </a:extLst>
          </p:cNvPr>
          <p:cNvPicPr>
            <a:picLocks noChangeAspect="1"/>
          </p:cNvPicPr>
          <p:nvPr/>
        </p:nvPicPr>
        <p:blipFill rotWithShape="1">
          <a:blip r:embed="rId2">
            <a:extLst>
              <a:ext uri="{28A0092B-C50C-407E-A947-70E740481C1C}">
                <a14:useLocalDpi xmlns:a14="http://schemas.microsoft.com/office/drawing/2010/main" val="0"/>
              </a:ext>
            </a:extLst>
          </a:blip>
          <a:srcRect t="1113"/>
          <a:stretch/>
        </p:blipFill>
        <p:spPr>
          <a:xfrm>
            <a:off x="-2" y="46182"/>
            <a:ext cx="11439026" cy="6563865"/>
          </a:xfrm>
          <a:prstGeom prst="rect">
            <a:avLst/>
          </a:prstGeom>
        </p:spPr>
      </p:pic>
    </p:spTree>
    <p:extLst>
      <p:ext uri="{BB962C8B-B14F-4D97-AF65-F5344CB8AC3E}">
        <p14:creationId xmlns:p14="http://schemas.microsoft.com/office/powerpoint/2010/main" val="318740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BEC39AB5-5987-48F0-9F5F-83260DA29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1444614" cy="6677025"/>
          </a:xfrm>
          <a:prstGeom prst="rect">
            <a:avLst/>
          </a:prstGeom>
        </p:spPr>
      </p:pic>
    </p:spTree>
    <p:extLst>
      <p:ext uri="{BB962C8B-B14F-4D97-AF65-F5344CB8AC3E}">
        <p14:creationId xmlns:p14="http://schemas.microsoft.com/office/powerpoint/2010/main" val="3184901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63154"/>
            <a:ext cx="10515600" cy="5574146"/>
          </a:xfrm>
        </p:spPr>
        <p:txBody>
          <a:bodyPr>
            <a:normAutofit/>
          </a:bodyPr>
          <a:lstStyle/>
          <a:p>
            <a:pPr marL="0" indent="0" algn="just">
              <a:buNone/>
            </a:pPr>
            <a:r>
              <a:rPr lang="es-ES" dirty="0"/>
              <a:t>Algunos detalles importantes de lo visto hasta ahora:</a:t>
            </a:r>
          </a:p>
          <a:p>
            <a:pPr algn="just">
              <a:buClr>
                <a:schemeClr val="tx1"/>
              </a:buClr>
            </a:pPr>
            <a:r>
              <a:rPr lang="es-ES" dirty="0" err="1">
                <a:solidFill>
                  <a:srgbClr val="7030A0"/>
                </a:solidFill>
              </a:rPr>
              <a:t>import</a:t>
            </a:r>
            <a:r>
              <a:rPr lang="es-ES" dirty="0"/>
              <a:t> { </a:t>
            </a:r>
            <a:r>
              <a:rPr lang="es-ES" dirty="0" err="1">
                <a:solidFill>
                  <a:srgbClr val="3C69B3"/>
                </a:solidFill>
              </a:rPr>
              <a:t>Component</a:t>
            </a:r>
            <a:r>
              <a:rPr lang="es-ES" dirty="0"/>
              <a:t>,</a:t>
            </a:r>
            <a:r>
              <a:rPr lang="es-ES" dirty="0">
                <a:solidFill>
                  <a:srgbClr val="3C69B3"/>
                </a:solidFill>
              </a:rPr>
              <a:t> </a:t>
            </a:r>
            <a:r>
              <a:rPr lang="es-ES" dirty="0" err="1">
                <a:solidFill>
                  <a:srgbClr val="3C69B3"/>
                </a:solidFill>
              </a:rPr>
              <a:t>OnInit</a:t>
            </a:r>
            <a:r>
              <a:rPr lang="es-ES" dirty="0"/>
              <a:t>, … } </a:t>
            </a:r>
            <a:r>
              <a:rPr lang="es-ES" dirty="0" err="1">
                <a:solidFill>
                  <a:srgbClr val="7030A0"/>
                </a:solidFill>
              </a:rPr>
              <a:t>from</a:t>
            </a:r>
            <a:r>
              <a:rPr lang="es-ES" dirty="0"/>
              <a:t> </a:t>
            </a:r>
            <a:r>
              <a:rPr lang="es-ES" dirty="0">
                <a:solidFill>
                  <a:schemeClr val="accent2">
                    <a:lumMod val="75000"/>
                  </a:schemeClr>
                </a:solidFill>
              </a:rPr>
              <a:t>‘@angular/</a:t>
            </a:r>
            <a:r>
              <a:rPr lang="es-ES" dirty="0" err="1">
                <a:solidFill>
                  <a:schemeClr val="accent2">
                    <a:lumMod val="75000"/>
                  </a:schemeClr>
                </a:solidFill>
              </a:rPr>
              <a:t>core</a:t>
            </a:r>
            <a:r>
              <a:rPr lang="es-ES" dirty="0">
                <a:solidFill>
                  <a:schemeClr val="accent2">
                    <a:lumMod val="75000"/>
                  </a:schemeClr>
                </a:solidFill>
              </a:rPr>
              <a:t>’</a:t>
            </a:r>
            <a:r>
              <a:rPr lang="es-ES" dirty="0"/>
              <a:t>;</a:t>
            </a:r>
          </a:p>
          <a:p>
            <a:pPr marL="0" indent="0" algn="just">
              <a:buNone/>
            </a:pPr>
            <a:r>
              <a:rPr lang="es-ES" dirty="0"/>
              <a:t>Es la forma de importar herramientas, componentes, servicios, etc.</a:t>
            </a:r>
          </a:p>
          <a:p>
            <a:pPr algn="just">
              <a:buClr>
                <a:schemeClr val="tx1"/>
              </a:buClr>
            </a:pPr>
            <a:r>
              <a:rPr lang="es-ES" dirty="0" err="1">
                <a:solidFill>
                  <a:srgbClr val="7030A0"/>
                </a:solidFill>
              </a:rPr>
              <a:t>export</a:t>
            </a:r>
            <a:r>
              <a:rPr lang="es-ES" dirty="0"/>
              <a:t> </a:t>
            </a:r>
            <a:r>
              <a:rPr lang="es-ES" dirty="0" err="1">
                <a:solidFill>
                  <a:srgbClr val="3C69B3"/>
                </a:solidFill>
              </a:rPr>
              <a:t>class</a:t>
            </a:r>
            <a:r>
              <a:rPr lang="es-ES" dirty="0"/>
              <a:t> </a:t>
            </a:r>
            <a:r>
              <a:rPr lang="es-ES" dirty="0" err="1">
                <a:solidFill>
                  <a:schemeClr val="accent6">
                    <a:lumMod val="75000"/>
                  </a:schemeClr>
                </a:solidFill>
              </a:rPr>
              <a:t>TaskListComponent</a:t>
            </a:r>
            <a:r>
              <a:rPr lang="es-ES" dirty="0"/>
              <a:t> </a:t>
            </a:r>
            <a:r>
              <a:rPr lang="es-ES" dirty="0" err="1">
                <a:solidFill>
                  <a:srgbClr val="3C69B3"/>
                </a:solidFill>
              </a:rPr>
              <a:t>implements</a:t>
            </a:r>
            <a:r>
              <a:rPr lang="es-ES" dirty="0"/>
              <a:t> </a:t>
            </a:r>
            <a:r>
              <a:rPr lang="es-ES" dirty="0" err="1">
                <a:solidFill>
                  <a:schemeClr val="accent6">
                    <a:lumMod val="75000"/>
                  </a:schemeClr>
                </a:solidFill>
              </a:rPr>
              <a:t>OnInit</a:t>
            </a:r>
            <a:r>
              <a:rPr lang="es-ES" dirty="0"/>
              <a:t> {</a:t>
            </a:r>
          </a:p>
          <a:p>
            <a:pPr marL="0" indent="0" algn="just">
              <a:buNone/>
            </a:pPr>
            <a:r>
              <a:rPr lang="es-ES" dirty="0"/>
              <a:t>Crea un componente importable desde otro punto de la aplicación.</a:t>
            </a:r>
          </a:p>
          <a:p>
            <a:pPr marL="0" indent="0" algn="just">
              <a:buNone/>
            </a:pPr>
            <a:r>
              <a:rPr lang="es-ES" dirty="0" err="1"/>
              <a:t>OnInit</a:t>
            </a:r>
            <a:r>
              <a:rPr lang="es-ES" dirty="0"/>
              <a:t> permite crear la función </a:t>
            </a:r>
            <a:r>
              <a:rPr lang="es-ES" b="1" dirty="0" err="1"/>
              <a:t>ngOnInit</a:t>
            </a:r>
            <a:r>
              <a:rPr lang="es-ES" dirty="0"/>
              <a:t>() que se ejecutará al inicio.</a:t>
            </a:r>
          </a:p>
          <a:p>
            <a:pPr algn="just">
              <a:buClr>
                <a:schemeClr val="tx1"/>
              </a:buClr>
            </a:pPr>
            <a:r>
              <a:rPr lang="es-ES_tradnl" dirty="0" err="1">
                <a:solidFill>
                  <a:srgbClr val="3C69B3"/>
                </a:solidFill>
              </a:rPr>
              <a:t>tasks</a:t>
            </a:r>
            <a:r>
              <a:rPr lang="es-ES_tradnl" dirty="0"/>
              <a:t>: </a:t>
            </a:r>
            <a:r>
              <a:rPr lang="es-ES_tradnl" dirty="0" err="1">
                <a:solidFill>
                  <a:schemeClr val="accent6">
                    <a:lumMod val="75000"/>
                  </a:schemeClr>
                </a:solidFill>
              </a:rPr>
              <a:t>Task</a:t>
            </a:r>
            <a:r>
              <a:rPr lang="es-ES_tradnl" dirty="0"/>
              <a:t>[];</a:t>
            </a:r>
          </a:p>
          <a:p>
            <a:pPr marL="0" indent="0" algn="just">
              <a:buNone/>
            </a:pPr>
            <a:r>
              <a:rPr lang="es-ES_tradnl" dirty="0"/>
              <a:t>Variable de tipo array de elementos </a:t>
            </a:r>
            <a:r>
              <a:rPr lang="es-ES_tradnl" b="1" dirty="0" err="1"/>
              <a:t>Task</a:t>
            </a:r>
            <a:r>
              <a:rPr lang="es-ES_tradnl" dirty="0"/>
              <a:t>. </a:t>
            </a:r>
            <a:r>
              <a:rPr lang="es-ES_tradnl" dirty="0" err="1"/>
              <a:t>Task</a:t>
            </a:r>
            <a:r>
              <a:rPr lang="es-ES_tradnl" dirty="0"/>
              <a:t> es el modelo de datos de una tarea, aún no lo hemos creado, pero lo haremos muy pronto.</a:t>
            </a:r>
          </a:p>
          <a:p>
            <a:pPr algn="just"/>
            <a:r>
              <a:rPr lang="es-ES_tradnl" dirty="0"/>
              <a:t>{{</a:t>
            </a:r>
            <a:r>
              <a:rPr lang="es-ES_tradnl" dirty="0" err="1"/>
              <a:t>title</a:t>
            </a:r>
            <a:r>
              <a:rPr lang="es-ES_tradnl" dirty="0"/>
              <a:t>}}, [</a:t>
            </a:r>
            <a:r>
              <a:rPr lang="es-ES_tradnl" dirty="0" err="1">
                <a:solidFill>
                  <a:srgbClr val="3C69B3"/>
                </a:solidFill>
              </a:rPr>
              <a:t>tasks</a:t>
            </a:r>
            <a:r>
              <a:rPr lang="es-ES_tradnl" dirty="0"/>
              <a:t>]=</a:t>
            </a:r>
            <a:r>
              <a:rPr lang="es-ES_tradnl" dirty="0" err="1">
                <a:solidFill>
                  <a:schemeClr val="accent2">
                    <a:lumMod val="75000"/>
                  </a:schemeClr>
                </a:solidFill>
              </a:rPr>
              <a:t>tasks</a:t>
            </a:r>
            <a:r>
              <a:rPr lang="es-ES_tradnl" dirty="0"/>
              <a:t>, [</a:t>
            </a:r>
            <a:r>
              <a:rPr lang="es-ES_tradnl" dirty="0" err="1">
                <a:solidFill>
                  <a:srgbClr val="3C69B3"/>
                </a:solidFill>
              </a:rPr>
              <a:t>task</a:t>
            </a:r>
            <a:r>
              <a:rPr lang="es-ES_tradnl" dirty="0"/>
              <a:t>]=</a:t>
            </a:r>
            <a:r>
              <a:rPr lang="es-ES_tradnl" dirty="0" err="1">
                <a:solidFill>
                  <a:schemeClr val="accent2">
                    <a:lumMod val="75000"/>
                  </a:schemeClr>
                </a:solidFill>
              </a:rPr>
              <a:t>task</a:t>
            </a:r>
            <a:endParaRPr lang="es-ES_tradnl" dirty="0">
              <a:solidFill>
                <a:schemeClr val="accent2">
                  <a:lumMod val="75000"/>
                </a:schemeClr>
              </a:solidFill>
            </a:endParaRPr>
          </a:p>
          <a:p>
            <a:pPr marL="0" indent="0" algn="just">
              <a:buNone/>
            </a:pPr>
            <a:r>
              <a:rPr lang="es-ES_tradnl" dirty="0"/>
              <a:t>Tipos de </a:t>
            </a:r>
            <a:r>
              <a:rPr lang="es-ES_tradnl" dirty="0">
                <a:hlinkClick r:id="rId2" action="ppaction://hlinksldjump"/>
              </a:rPr>
              <a:t>Data </a:t>
            </a:r>
            <a:r>
              <a:rPr lang="es-ES_tradnl" dirty="0" err="1">
                <a:hlinkClick r:id="rId2" action="ppaction://hlinksldjump"/>
              </a:rPr>
              <a:t>Binding</a:t>
            </a:r>
            <a:r>
              <a:rPr lang="es-ES_tradnl" dirty="0"/>
              <a:t> desde el componente al DOM.</a:t>
            </a:r>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263577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63154"/>
            <a:ext cx="10515600" cy="5180446"/>
          </a:xfrm>
        </p:spPr>
        <p:txBody>
          <a:bodyPr>
            <a:normAutofit lnSpcReduction="10000"/>
          </a:bodyPr>
          <a:lstStyle/>
          <a:p>
            <a:pPr algn="just">
              <a:buClr>
                <a:schemeClr val="tx1"/>
              </a:buClr>
            </a:pPr>
            <a:r>
              <a:rPr lang="es-ES" dirty="0">
                <a:solidFill>
                  <a:srgbClr val="FFC000"/>
                </a:solidFill>
              </a:rPr>
              <a:t>@Input</a:t>
            </a:r>
            <a:r>
              <a:rPr lang="es-ES" dirty="0"/>
              <a:t>()</a:t>
            </a:r>
            <a:r>
              <a:rPr lang="es-ES" dirty="0">
                <a:solidFill>
                  <a:srgbClr val="7030A0"/>
                </a:solidFill>
              </a:rPr>
              <a:t> </a:t>
            </a:r>
            <a:r>
              <a:rPr lang="es-ES" dirty="0" err="1">
                <a:solidFill>
                  <a:srgbClr val="3C69B3"/>
                </a:solidFill>
              </a:rPr>
              <a:t>tasks</a:t>
            </a:r>
            <a:r>
              <a:rPr lang="es-ES" dirty="0"/>
              <a:t>: [</a:t>
            </a:r>
            <a:r>
              <a:rPr lang="es-ES" dirty="0" err="1">
                <a:solidFill>
                  <a:schemeClr val="accent6">
                    <a:lumMod val="75000"/>
                  </a:schemeClr>
                </a:solidFill>
              </a:rPr>
              <a:t>Task</a:t>
            </a:r>
            <a:r>
              <a:rPr lang="es-ES" dirty="0"/>
              <a:t>]; </a:t>
            </a:r>
          </a:p>
          <a:p>
            <a:pPr algn="just">
              <a:buClr>
                <a:schemeClr val="tx1"/>
              </a:buClr>
            </a:pPr>
            <a:r>
              <a:rPr lang="es-ES" dirty="0">
                <a:solidFill>
                  <a:srgbClr val="FFC000"/>
                </a:solidFill>
              </a:rPr>
              <a:t>@Input</a:t>
            </a:r>
            <a:r>
              <a:rPr lang="es-ES" dirty="0"/>
              <a:t>()</a:t>
            </a:r>
            <a:r>
              <a:rPr lang="es-ES" dirty="0">
                <a:solidFill>
                  <a:srgbClr val="7030A0"/>
                </a:solidFill>
              </a:rPr>
              <a:t> </a:t>
            </a:r>
            <a:r>
              <a:rPr lang="es-ES" dirty="0" err="1">
                <a:solidFill>
                  <a:srgbClr val="3C69B3"/>
                </a:solidFill>
              </a:rPr>
              <a:t>task</a:t>
            </a:r>
            <a:r>
              <a:rPr lang="es-ES" dirty="0"/>
              <a:t>: [</a:t>
            </a:r>
            <a:r>
              <a:rPr lang="es-ES" dirty="0" err="1">
                <a:solidFill>
                  <a:schemeClr val="accent6">
                    <a:lumMod val="75000"/>
                  </a:schemeClr>
                </a:solidFill>
              </a:rPr>
              <a:t>Task</a:t>
            </a:r>
            <a:r>
              <a:rPr lang="es-ES" dirty="0"/>
              <a:t>];</a:t>
            </a:r>
          </a:p>
          <a:p>
            <a:pPr marL="0" indent="0" algn="just">
              <a:buClr>
                <a:schemeClr val="tx1"/>
              </a:buClr>
              <a:buNone/>
            </a:pPr>
            <a:r>
              <a:rPr lang="es-ES_tradnl" dirty="0"/>
              <a:t>El componente hijo recibe datos del padre de esta manera. Desde el padre se usa las instrucciones anteriormente citadas de Data </a:t>
            </a:r>
            <a:r>
              <a:rPr lang="es-ES_tradnl" dirty="0" err="1"/>
              <a:t>Binding</a:t>
            </a:r>
            <a:r>
              <a:rPr lang="es-ES_tradnl" dirty="0"/>
              <a:t> para enviar datos, y de esta forma recibimos esos datos desde la lógica del componente hijo.</a:t>
            </a:r>
          </a:p>
          <a:p>
            <a:pPr algn="just">
              <a:buClr>
                <a:schemeClr val="tx1"/>
              </a:buClr>
            </a:pPr>
            <a:r>
              <a:rPr lang="es-ES" dirty="0"/>
              <a:t>(</a:t>
            </a:r>
            <a:r>
              <a:rPr lang="es-ES" dirty="0" err="1">
                <a:solidFill>
                  <a:srgbClr val="3C69B3"/>
                </a:solidFill>
              </a:rPr>
              <a:t>click</a:t>
            </a:r>
            <a:r>
              <a:rPr lang="es-ES" dirty="0"/>
              <a:t>)=</a:t>
            </a:r>
            <a:r>
              <a:rPr lang="es-ES" dirty="0">
                <a:solidFill>
                  <a:schemeClr val="accent2">
                    <a:lumMod val="75000"/>
                  </a:schemeClr>
                </a:solidFill>
              </a:rPr>
              <a:t>"</a:t>
            </a:r>
            <a:r>
              <a:rPr lang="es-ES" dirty="0" err="1">
                <a:solidFill>
                  <a:schemeClr val="accent2">
                    <a:lumMod val="75000"/>
                  </a:schemeClr>
                </a:solidFill>
              </a:rPr>
              <a:t>selectTask</a:t>
            </a:r>
            <a:r>
              <a:rPr lang="es-ES" dirty="0">
                <a:solidFill>
                  <a:schemeClr val="accent2">
                    <a:lumMod val="75000"/>
                  </a:schemeClr>
                </a:solidFill>
              </a:rPr>
              <a:t>(</a:t>
            </a:r>
            <a:r>
              <a:rPr lang="es-ES" dirty="0" err="1">
                <a:solidFill>
                  <a:schemeClr val="accent2">
                    <a:lumMod val="75000"/>
                  </a:schemeClr>
                </a:solidFill>
              </a:rPr>
              <a:t>taskId</a:t>
            </a:r>
            <a:r>
              <a:rPr lang="es-ES" dirty="0">
                <a:solidFill>
                  <a:schemeClr val="accent2">
                    <a:lumMod val="75000"/>
                  </a:schemeClr>
                </a:solidFill>
              </a:rPr>
              <a:t>)"</a:t>
            </a:r>
          </a:p>
          <a:p>
            <a:pPr marL="0" indent="0" algn="just">
              <a:buClr>
                <a:schemeClr val="tx1"/>
              </a:buClr>
              <a:buNone/>
            </a:pPr>
            <a:r>
              <a:rPr lang="es-ES_tradnl" dirty="0"/>
              <a:t>Ejemplo de </a:t>
            </a:r>
            <a:r>
              <a:rPr lang="es-ES_tradnl" dirty="0" err="1">
                <a:hlinkClick r:id="rId2" action="ppaction://hlinksldjump"/>
              </a:rPr>
              <a:t>Event</a:t>
            </a:r>
            <a:r>
              <a:rPr lang="es-ES_tradnl" dirty="0">
                <a:hlinkClick r:id="rId2" action="ppaction://hlinksldjump"/>
              </a:rPr>
              <a:t> </a:t>
            </a:r>
            <a:r>
              <a:rPr lang="es-ES_tradnl" dirty="0" err="1">
                <a:hlinkClick r:id="rId2" action="ppaction://hlinksldjump"/>
              </a:rPr>
              <a:t>Binding</a:t>
            </a:r>
            <a:r>
              <a:rPr lang="es-ES_tradnl" dirty="0"/>
              <a:t>, cuando sucede el evento ‘</a:t>
            </a:r>
            <a:r>
              <a:rPr lang="es-ES_tradnl" dirty="0" err="1"/>
              <a:t>click</a:t>
            </a:r>
            <a:r>
              <a:rPr lang="es-ES_tradnl" dirty="0"/>
              <a:t>’ se lanza una llamada a la función ‘</a:t>
            </a:r>
            <a:r>
              <a:rPr lang="es-ES_tradnl" dirty="0" err="1"/>
              <a:t>selectTask</a:t>
            </a:r>
            <a:r>
              <a:rPr lang="es-ES_tradnl" dirty="0"/>
              <a:t>(</a:t>
            </a:r>
            <a:r>
              <a:rPr lang="es-ES_tradnl" dirty="0" err="1"/>
              <a:t>taskId</a:t>
            </a:r>
            <a:r>
              <a:rPr lang="es-ES_tradnl" dirty="0"/>
              <a:t>)’ en la lógica del componente.</a:t>
            </a:r>
            <a:endParaRPr lang="es-ES" dirty="0"/>
          </a:p>
          <a:p>
            <a:pPr algn="just"/>
            <a:r>
              <a:rPr lang="es-ES" dirty="0"/>
              <a:t>[</a:t>
            </a:r>
            <a:r>
              <a:rPr lang="es-ES" dirty="0" err="1">
                <a:solidFill>
                  <a:srgbClr val="3C69B3"/>
                </a:solidFill>
              </a:rPr>
              <a:t>class</a:t>
            </a:r>
            <a:r>
              <a:rPr lang="es-ES" dirty="0"/>
              <a:t>]=</a:t>
            </a:r>
            <a:r>
              <a:rPr lang="es-ES" dirty="0">
                <a:solidFill>
                  <a:schemeClr val="accent2">
                    <a:lumMod val="75000"/>
                  </a:schemeClr>
                </a:solidFill>
              </a:rPr>
              <a:t>“</a:t>
            </a:r>
            <a:r>
              <a:rPr lang="es-ES" dirty="0" err="1">
                <a:solidFill>
                  <a:schemeClr val="accent2">
                    <a:lumMod val="75000"/>
                  </a:schemeClr>
                </a:solidFill>
              </a:rPr>
              <a:t>task.type</a:t>
            </a:r>
            <a:r>
              <a:rPr lang="es-ES" dirty="0">
                <a:solidFill>
                  <a:schemeClr val="accent2">
                    <a:lumMod val="75000"/>
                  </a:schemeClr>
                </a:solidFill>
              </a:rPr>
              <a:t> | </a:t>
            </a:r>
            <a:r>
              <a:rPr lang="es-ES" dirty="0" err="1">
                <a:solidFill>
                  <a:schemeClr val="accent2">
                    <a:lumMod val="75000"/>
                  </a:schemeClr>
                </a:solidFill>
              </a:rPr>
              <a:t>typePipe</a:t>
            </a:r>
            <a:r>
              <a:rPr lang="es-ES" dirty="0">
                <a:solidFill>
                  <a:schemeClr val="accent2">
                    <a:lumMod val="75000"/>
                  </a:schemeClr>
                </a:solidFill>
              </a:rPr>
              <a:t>“</a:t>
            </a:r>
          </a:p>
          <a:p>
            <a:pPr algn="just"/>
            <a:r>
              <a:rPr lang="es-ES" dirty="0"/>
              <a:t>&lt;</a:t>
            </a:r>
            <a:r>
              <a:rPr lang="es-ES" dirty="0" err="1">
                <a:solidFill>
                  <a:srgbClr val="3C69B3"/>
                </a:solidFill>
              </a:rPr>
              <a:t>span</a:t>
            </a:r>
            <a:r>
              <a:rPr lang="es-ES" dirty="0"/>
              <a:t>&gt;{{</a:t>
            </a:r>
            <a:r>
              <a:rPr lang="es-ES" dirty="0" err="1"/>
              <a:t>task.creationDate</a:t>
            </a:r>
            <a:r>
              <a:rPr lang="es-ES" dirty="0"/>
              <a:t> | date:’</a:t>
            </a:r>
            <a:r>
              <a:rPr lang="es-ES" dirty="0" err="1"/>
              <a:t>mediumDate</a:t>
            </a:r>
            <a:r>
              <a:rPr lang="es-ES" dirty="0"/>
              <a:t>’}}&lt;/</a:t>
            </a:r>
            <a:r>
              <a:rPr lang="es-ES" dirty="0" err="1">
                <a:solidFill>
                  <a:srgbClr val="3C69B3"/>
                </a:solidFill>
              </a:rPr>
              <a:t>span</a:t>
            </a:r>
            <a:r>
              <a:rPr lang="es-ES" dirty="0"/>
              <a:t>&gt;</a:t>
            </a:r>
            <a:endParaRPr lang="es-ES" dirty="0">
              <a:solidFill>
                <a:schemeClr val="accent2">
                  <a:lumMod val="75000"/>
                </a:schemeClr>
              </a:solidFill>
            </a:endParaRPr>
          </a:p>
          <a:p>
            <a:pPr marL="0" indent="0" algn="just">
              <a:buNone/>
            </a:pPr>
            <a:r>
              <a:rPr lang="es-ES_tradnl" dirty="0"/>
              <a:t>Dos tipos de </a:t>
            </a:r>
            <a:r>
              <a:rPr lang="es-ES_tradnl" dirty="0">
                <a:hlinkClick r:id="rId3" action="ppaction://hlinksldjump"/>
              </a:rPr>
              <a:t>Pipes</a:t>
            </a:r>
            <a:r>
              <a:rPr lang="es-ES_tradnl" dirty="0"/>
              <a:t>, los veremos próximamente.</a:t>
            </a: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329629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047405"/>
            <a:ext cx="10515600" cy="3676996"/>
          </a:xfrm>
        </p:spPr>
        <p:txBody>
          <a:bodyPr>
            <a:normAutofit/>
          </a:bodyPr>
          <a:lstStyle/>
          <a:p>
            <a:pPr marL="514350" indent="-514350" algn="just">
              <a:buFont typeface="+mj-lt"/>
              <a:buAutoNum type="arabicPeriod" startAt="3"/>
            </a:pPr>
            <a:r>
              <a:rPr lang="es-ES" dirty="0"/>
              <a:t>Actualizar Module</a:t>
            </a:r>
          </a:p>
          <a:p>
            <a:pPr marL="0" indent="0" algn="just">
              <a:buNone/>
            </a:pPr>
            <a:r>
              <a:rPr lang="es-ES_tradnl" dirty="0"/>
              <a:t>U</a:t>
            </a:r>
            <a:r>
              <a:rPr lang="es-ES" dirty="0" err="1"/>
              <a:t>na</a:t>
            </a:r>
            <a:r>
              <a:rPr lang="es-ES" dirty="0"/>
              <a:t> vez creados los componentes principales que necesitamos para nuestra primera ventana, debemos recordar siempre incluirlos en la declaración de </a:t>
            </a:r>
            <a:r>
              <a:rPr lang="es-ES" dirty="0" err="1"/>
              <a:t>app.module.ts</a:t>
            </a:r>
            <a:r>
              <a:rPr lang="es-ES" dirty="0"/>
              <a:t>.</a:t>
            </a:r>
          </a:p>
          <a:p>
            <a:pPr marL="0" indent="0" algn="just">
              <a:buNone/>
            </a:pPr>
            <a:r>
              <a:rPr lang="es-ES_tradnl" dirty="0"/>
              <a:t>S</a:t>
            </a:r>
            <a:r>
              <a:rPr lang="es-ES" dirty="0"/>
              <a:t>i olvidas hacer esto, es muy probable que obtengas un error en tiempo de ejecución como el siguiente, ya que desde donde lo estés importando el componente aún no es visible, ya que no está declarado de forma global.</a:t>
            </a:r>
          </a:p>
          <a:p>
            <a:pPr marL="0" indent="0" algn="just">
              <a:buNone/>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4" name="Picture 3">
            <a:extLst>
              <a:ext uri="{FF2B5EF4-FFF2-40B4-BE49-F238E27FC236}">
                <a16:creationId xmlns:a16="http://schemas.microsoft.com/office/drawing/2014/main" id="{3D1270F0-6F87-4B5B-80B6-777998E76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52" y="4766360"/>
            <a:ext cx="10638095" cy="8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74807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EE81FEE0-03B5-4547-8630-C3AACAD8F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395751" cy="6135971"/>
          </a:xfrm>
          <a:prstGeom prst="rect">
            <a:avLst/>
          </a:prstGeom>
        </p:spPr>
      </p:pic>
    </p:spTree>
    <p:extLst>
      <p:ext uri="{BB962C8B-B14F-4D97-AF65-F5344CB8AC3E}">
        <p14:creationId xmlns:p14="http://schemas.microsoft.com/office/powerpoint/2010/main" val="95028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BD5D-3499-41A5-B284-795AB3601B5C}"/>
              </a:ext>
            </a:extLst>
          </p:cNvPr>
          <p:cNvSpPr>
            <a:spLocks noGrp="1"/>
          </p:cNvSpPr>
          <p:nvPr>
            <p:ph type="title"/>
          </p:nvPr>
        </p:nvSpPr>
        <p:spPr/>
        <p:txBody>
          <a:bodyPr/>
          <a:lstStyle/>
          <a:p>
            <a:r>
              <a:rPr lang="es-ES" dirty="0">
                <a:latin typeface="Britannic Bold (Headings)"/>
              </a:rPr>
              <a:t>PRESENTACIÓN</a:t>
            </a:r>
          </a:p>
        </p:txBody>
      </p:sp>
      <p:sp>
        <p:nvSpPr>
          <p:cNvPr id="3" name="Content Placeholder 2">
            <a:extLst>
              <a:ext uri="{FF2B5EF4-FFF2-40B4-BE49-F238E27FC236}">
                <a16:creationId xmlns:a16="http://schemas.microsoft.com/office/drawing/2014/main" id="{7F2D558F-FA4B-403B-85F6-69C9B3C054D2}"/>
              </a:ext>
            </a:extLst>
          </p:cNvPr>
          <p:cNvSpPr>
            <a:spLocks noGrp="1"/>
          </p:cNvSpPr>
          <p:nvPr>
            <p:ph idx="1"/>
          </p:nvPr>
        </p:nvSpPr>
        <p:spPr/>
        <p:txBody>
          <a:bodyPr/>
          <a:lstStyle/>
          <a:p>
            <a:pPr marL="0" indent="0" algn="just">
              <a:buNone/>
            </a:pPr>
            <a:r>
              <a:rPr lang="es-ES" dirty="0"/>
              <a:t>Angular es uno de los </a:t>
            </a:r>
            <a:r>
              <a:rPr lang="es-ES" dirty="0" err="1"/>
              <a:t>Frameworks</a:t>
            </a:r>
            <a:r>
              <a:rPr lang="es-ES" dirty="0"/>
              <a:t> de JavaScript de código abierto más utilizados en la actualidad para la creación de aplicaciones Web.</a:t>
            </a:r>
          </a:p>
          <a:p>
            <a:pPr marL="0" indent="0" algn="just">
              <a:buNone/>
            </a:pPr>
            <a:r>
              <a:rPr lang="es-ES" dirty="0"/>
              <a:t>Como veremos próximamente, Angular se basa en lo que se conoce como SPA (</a:t>
            </a:r>
            <a:r>
              <a:rPr lang="es-ES" b="1" dirty="0"/>
              <a:t>Single-Page </a:t>
            </a:r>
            <a:r>
              <a:rPr lang="es-ES" b="1" dirty="0" err="1"/>
              <a:t>Application</a:t>
            </a:r>
            <a:r>
              <a:rPr lang="es-ES" dirty="0"/>
              <a:t>) o Aplicación Web de una sola página. </a:t>
            </a:r>
          </a:p>
          <a:p>
            <a:pPr marL="0" indent="0" algn="just">
              <a:buNone/>
            </a:pPr>
            <a:r>
              <a:rPr lang="es-ES" dirty="0"/>
              <a:t>Con esta técnica, se quiere conseguir un diseño con una estructura más clara y simple en forma de árbol, modularizando las distintas partes del programa de forma independiente y de esta forma conseguir una mayor tolerancia a fallos, una alto nivel de reutilización de código y una fascinante velocidad y rendimiento, como veremos a continuación.</a:t>
            </a:r>
          </a:p>
        </p:txBody>
      </p:sp>
      <p:sp>
        <p:nvSpPr>
          <p:cNvPr id="4" name="Footer Placeholder 3">
            <a:extLst>
              <a:ext uri="{FF2B5EF4-FFF2-40B4-BE49-F238E27FC236}">
                <a16:creationId xmlns:a16="http://schemas.microsoft.com/office/drawing/2014/main" id="{AFB1FB7A-EDCC-4E99-90C1-133D04608077}"/>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522018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MODELO DE DATOS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7"/>
            <a:ext cx="10515600" cy="4452662"/>
          </a:xfrm>
        </p:spPr>
        <p:txBody>
          <a:bodyPr>
            <a:normAutofit/>
          </a:bodyPr>
          <a:lstStyle/>
          <a:p>
            <a:pPr marL="0" indent="0" algn="just">
              <a:buNone/>
            </a:pPr>
            <a:r>
              <a:rPr lang="es-ES_tradnl" dirty="0"/>
              <a:t>Tal y como hemos visto en los componentes creados hasta ahora, tenemos la necesidad de manejar un tipo de datos complejo, que represente a una tarea o incidencia como las que se suelen crear en grupos de trabajo.</a:t>
            </a:r>
          </a:p>
          <a:p>
            <a:pPr marL="0" indent="0" algn="just">
              <a:buNone/>
            </a:pPr>
            <a:r>
              <a:rPr lang="es-ES_tradnl" dirty="0"/>
              <a:t>Creamos un subdirectorio </a:t>
            </a:r>
            <a:r>
              <a:rPr lang="es-ES_tradnl" b="1" dirty="0" err="1"/>
              <a:t>models</a:t>
            </a:r>
            <a:r>
              <a:rPr lang="es-ES_tradnl" b="1" dirty="0"/>
              <a:t> </a:t>
            </a:r>
            <a:r>
              <a:rPr lang="es-ES_tradnl" dirty="0"/>
              <a:t>dentro de app, si no lo hemos hecho aún y creamos un fichero TS al igual que los componentes y lo llamamos </a:t>
            </a:r>
            <a:r>
              <a:rPr lang="es-ES_tradnl" dirty="0" err="1"/>
              <a:t>task.model.ts</a:t>
            </a:r>
            <a:r>
              <a:rPr lang="es-ES_tradnl" dirty="0"/>
              <a:t>, por ejemplo. </a:t>
            </a:r>
          </a:p>
          <a:p>
            <a:pPr marL="0" indent="0" algn="just">
              <a:buNone/>
            </a:pPr>
            <a:r>
              <a:rPr lang="es-ES_tradnl" dirty="0"/>
              <a:t>Esta será nuestra clase </a:t>
            </a:r>
            <a:r>
              <a:rPr lang="es-ES_tradnl" dirty="0" err="1"/>
              <a:t>Task</a:t>
            </a:r>
            <a:r>
              <a:rPr lang="es-ES_tradnl" dirty="0"/>
              <a:t>, a la que dotamos de algunos atributos básicos como son el ID, el tipo, tecnología, descripción, prioridad, etc.</a:t>
            </a:r>
          </a:p>
          <a:p>
            <a:pPr marL="0" indent="0" algn="just">
              <a:buNone/>
            </a:pPr>
            <a:endParaRPr lang="es-ES_tradnl" b="1" dirty="0"/>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447433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22DFF-DA5D-461E-9B1E-66E05E79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29739" cy="6868554"/>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11397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DATA BINDING</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7"/>
            <a:ext cx="10515600" cy="1894342"/>
          </a:xfrm>
        </p:spPr>
        <p:txBody>
          <a:bodyPr>
            <a:normAutofit/>
          </a:bodyPr>
          <a:lstStyle/>
          <a:p>
            <a:pPr marL="0" indent="0" algn="just">
              <a:buNone/>
            </a:pPr>
            <a:r>
              <a:rPr lang="es-ES_tradnl" dirty="0"/>
              <a:t>Es la tecnología que utiliza Angular para mostrar datos.</a:t>
            </a:r>
          </a:p>
          <a:p>
            <a:pPr marL="0" indent="0" algn="just">
              <a:buNone/>
            </a:pPr>
            <a:r>
              <a:rPr lang="es-ES_tradnl" dirty="0"/>
              <a:t>Para ello, tiene lugar una sincronización entre el modelo y la vista que nos va a ayudar a la comunicación entre el componente y su </a:t>
            </a:r>
            <a:r>
              <a:rPr lang="es-ES_tradnl" dirty="0" err="1"/>
              <a:t>template</a:t>
            </a:r>
            <a:r>
              <a:rPr lang="es-ES_tradnl" dirty="0"/>
              <a:t>.</a:t>
            </a:r>
          </a:p>
          <a:p>
            <a:pPr marL="0" indent="0" algn="just">
              <a:buNone/>
            </a:pPr>
            <a:r>
              <a:rPr lang="es-ES_tradnl" dirty="0"/>
              <a:t>Tipos de Data </a:t>
            </a:r>
            <a:r>
              <a:rPr lang="es-ES_tradnl" dirty="0" err="1"/>
              <a:t>Binding</a:t>
            </a:r>
            <a:r>
              <a:rPr lang="es-ES_tradnl" dirty="0"/>
              <a:t>:</a:t>
            </a:r>
          </a:p>
          <a:p>
            <a:pPr marL="0" indent="0" algn="just">
              <a:buNone/>
            </a:pPr>
            <a:endParaRPr lang="es-ES_tradnl" b="1" dirty="0"/>
          </a:p>
          <a:p>
            <a:pPr marL="0" indent="0" algn="just">
              <a:buNone/>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cxnSp>
        <p:nvCxnSpPr>
          <p:cNvPr id="6" name="Straight Connector 5">
            <a:extLst>
              <a:ext uri="{FF2B5EF4-FFF2-40B4-BE49-F238E27FC236}">
                <a16:creationId xmlns:a16="http://schemas.microsoft.com/office/drawing/2014/main" id="{1DC397E7-2383-4EE3-A7AB-74E51DA8767A}"/>
              </a:ext>
            </a:extLst>
          </p:cNvPr>
          <p:cNvCxnSpPr/>
          <p:nvPr/>
        </p:nvCxnSpPr>
        <p:spPr>
          <a:xfrm>
            <a:off x="4105429" y="3744686"/>
            <a:ext cx="0" cy="2394857"/>
          </a:xfrm>
          <a:prstGeom prst="line">
            <a:avLst/>
          </a:prstGeom>
          <a:ln w="381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E1D921E3-3790-45E1-B2D3-CF7E86903312}"/>
              </a:ext>
            </a:extLst>
          </p:cNvPr>
          <p:cNvCxnSpPr/>
          <p:nvPr/>
        </p:nvCxnSpPr>
        <p:spPr>
          <a:xfrm>
            <a:off x="7542567" y="3744686"/>
            <a:ext cx="0" cy="2394857"/>
          </a:xfrm>
          <a:prstGeom prst="line">
            <a:avLst/>
          </a:prstGeom>
          <a:ln w="38100"/>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1D1C38A-A425-4405-A22B-986E415B591D}"/>
              </a:ext>
            </a:extLst>
          </p:cNvPr>
          <p:cNvSpPr txBox="1"/>
          <p:nvPr/>
        </p:nvSpPr>
        <p:spPr>
          <a:xfrm>
            <a:off x="7586895" y="4633586"/>
            <a:ext cx="1042206" cy="523220"/>
          </a:xfrm>
          <a:prstGeom prst="rect">
            <a:avLst/>
          </a:prstGeom>
          <a:noFill/>
        </p:spPr>
        <p:txBody>
          <a:bodyPr wrap="square" rtlCol="0">
            <a:spAutoFit/>
          </a:bodyPr>
          <a:lstStyle/>
          <a:p>
            <a:r>
              <a:rPr lang="es-ES_tradnl" sz="2800" dirty="0"/>
              <a:t>DOM</a:t>
            </a:r>
            <a:endParaRPr lang="es-ES" sz="2800" dirty="0"/>
          </a:p>
        </p:txBody>
      </p:sp>
      <p:sp>
        <p:nvSpPr>
          <p:cNvPr id="9" name="TextBox 8">
            <a:extLst>
              <a:ext uri="{FF2B5EF4-FFF2-40B4-BE49-F238E27FC236}">
                <a16:creationId xmlns:a16="http://schemas.microsoft.com/office/drawing/2014/main" id="{485200C0-DA68-4C1E-8710-0009EE8E3FF7}"/>
              </a:ext>
            </a:extLst>
          </p:cNvPr>
          <p:cNvSpPr txBox="1"/>
          <p:nvPr/>
        </p:nvSpPr>
        <p:spPr>
          <a:xfrm>
            <a:off x="1740027" y="4633586"/>
            <a:ext cx="2405848" cy="523220"/>
          </a:xfrm>
          <a:prstGeom prst="rect">
            <a:avLst/>
          </a:prstGeom>
          <a:noFill/>
        </p:spPr>
        <p:txBody>
          <a:bodyPr wrap="square" rtlCol="0">
            <a:spAutoFit/>
          </a:bodyPr>
          <a:lstStyle/>
          <a:p>
            <a:r>
              <a:rPr lang="es-ES_tradnl" sz="2800" dirty="0"/>
              <a:t>COMPONENTE</a:t>
            </a:r>
            <a:endParaRPr lang="es-ES" sz="2800" dirty="0"/>
          </a:p>
        </p:txBody>
      </p:sp>
      <p:sp>
        <p:nvSpPr>
          <p:cNvPr id="12" name="Arrow: Right 11">
            <a:extLst>
              <a:ext uri="{FF2B5EF4-FFF2-40B4-BE49-F238E27FC236}">
                <a16:creationId xmlns:a16="http://schemas.microsoft.com/office/drawing/2014/main" id="{0F025360-47BC-404D-8E86-40A066F4D97F}"/>
              </a:ext>
            </a:extLst>
          </p:cNvPr>
          <p:cNvSpPr/>
          <p:nvPr/>
        </p:nvSpPr>
        <p:spPr>
          <a:xfrm>
            <a:off x="4095565" y="3881087"/>
            <a:ext cx="3437138" cy="337352"/>
          </a:xfrm>
          <a:prstGeom prst="rightArrow">
            <a:avLst>
              <a:gd name="adj1" fmla="val 7896"/>
              <a:gd name="adj2" fmla="val 7105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Arrow: Right 12">
            <a:extLst>
              <a:ext uri="{FF2B5EF4-FFF2-40B4-BE49-F238E27FC236}">
                <a16:creationId xmlns:a16="http://schemas.microsoft.com/office/drawing/2014/main" id="{02E24805-BA70-4F64-822E-27EE6275A43A}"/>
              </a:ext>
            </a:extLst>
          </p:cNvPr>
          <p:cNvSpPr/>
          <p:nvPr/>
        </p:nvSpPr>
        <p:spPr>
          <a:xfrm>
            <a:off x="4105428" y="4461242"/>
            <a:ext cx="3437138" cy="337352"/>
          </a:xfrm>
          <a:prstGeom prst="rightArrow">
            <a:avLst>
              <a:gd name="adj1" fmla="val 7896"/>
              <a:gd name="adj2" fmla="val 7105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4" name="Arrow: Right 13">
            <a:extLst>
              <a:ext uri="{FF2B5EF4-FFF2-40B4-BE49-F238E27FC236}">
                <a16:creationId xmlns:a16="http://schemas.microsoft.com/office/drawing/2014/main" id="{9D760BAF-7059-459D-A6B1-9EEC00D160A1}"/>
              </a:ext>
            </a:extLst>
          </p:cNvPr>
          <p:cNvSpPr/>
          <p:nvPr/>
        </p:nvSpPr>
        <p:spPr>
          <a:xfrm rot="10800000">
            <a:off x="4115294" y="5041398"/>
            <a:ext cx="3437138" cy="337352"/>
          </a:xfrm>
          <a:prstGeom prst="rightArrow">
            <a:avLst>
              <a:gd name="adj1" fmla="val 7896"/>
              <a:gd name="adj2" fmla="val 7105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5" name="Arrow: Up-Down 14">
            <a:extLst>
              <a:ext uri="{FF2B5EF4-FFF2-40B4-BE49-F238E27FC236}">
                <a16:creationId xmlns:a16="http://schemas.microsoft.com/office/drawing/2014/main" id="{A708C004-D59A-4477-9A50-FC922F90B25F}"/>
              </a:ext>
            </a:extLst>
          </p:cNvPr>
          <p:cNvSpPr/>
          <p:nvPr/>
        </p:nvSpPr>
        <p:spPr>
          <a:xfrm rot="16200000">
            <a:off x="5598218" y="4113394"/>
            <a:ext cx="426128" cy="3442843"/>
          </a:xfrm>
          <a:prstGeom prst="upDownArrow">
            <a:avLst>
              <a:gd name="adj1" fmla="val 8334"/>
              <a:gd name="adj2" fmla="val 625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TextBox 15">
            <a:extLst>
              <a:ext uri="{FF2B5EF4-FFF2-40B4-BE49-F238E27FC236}">
                <a16:creationId xmlns:a16="http://schemas.microsoft.com/office/drawing/2014/main" id="{B0A2D2E1-9E13-433D-8AC0-08DE6D4DAD76}"/>
              </a:ext>
            </a:extLst>
          </p:cNvPr>
          <p:cNvSpPr txBox="1"/>
          <p:nvPr/>
        </p:nvSpPr>
        <p:spPr>
          <a:xfrm>
            <a:off x="5045308" y="3625761"/>
            <a:ext cx="1504630" cy="369332"/>
          </a:xfrm>
          <a:prstGeom prst="rect">
            <a:avLst/>
          </a:prstGeom>
          <a:noFill/>
        </p:spPr>
        <p:txBody>
          <a:bodyPr wrap="square" rtlCol="0">
            <a:spAutoFit/>
          </a:bodyPr>
          <a:lstStyle/>
          <a:p>
            <a:r>
              <a:rPr lang="es-ES_tradnl" dirty="0"/>
              <a:t>{{ expresión }}</a:t>
            </a:r>
            <a:endParaRPr lang="es-ES" dirty="0"/>
          </a:p>
        </p:txBody>
      </p:sp>
      <p:sp>
        <p:nvSpPr>
          <p:cNvPr id="17" name="TextBox 16">
            <a:extLst>
              <a:ext uri="{FF2B5EF4-FFF2-40B4-BE49-F238E27FC236}">
                <a16:creationId xmlns:a16="http://schemas.microsoft.com/office/drawing/2014/main" id="{8C01AA71-E70E-4C79-A155-725BBB7197F0}"/>
              </a:ext>
            </a:extLst>
          </p:cNvPr>
          <p:cNvSpPr txBox="1"/>
          <p:nvPr/>
        </p:nvSpPr>
        <p:spPr>
          <a:xfrm>
            <a:off x="4582111" y="4223786"/>
            <a:ext cx="2503502" cy="369332"/>
          </a:xfrm>
          <a:prstGeom prst="rect">
            <a:avLst/>
          </a:prstGeom>
          <a:noFill/>
        </p:spPr>
        <p:txBody>
          <a:bodyPr wrap="square" rtlCol="0">
            <a:spAutoFit/>
          </a:bodyPr>
          <a:lstStyle/>
          <a:p>
            <a:r>
              <a:rPr lang="es-ES_tradnl" dirty="0"/>
              <a:t>[propiedad]=“expresión”</a:t>
            </a:r>
            <a:endParaRPr lang="es-ES" dirty="0"/>
          </a:p>
        </p:txBody>
      </p:sp>
      <p:sp>
        <p:nvSpPr>
          <p:cNvPr id="18" name="TextBox 17">
            <a:extLst>
              <a:ext uri="{FF2B5EF4-FFF2-40B4-BE49-F238E27FC236}">
                <a16:creationId xmlns:a16="http://schemas.microsoft.com/office/drawing/2014/main" id="{9342A818-CD50-4FCF-91B0-9E5033D63B09}"/>
              </a:ext>
            </a:extLst>
          </p:cNvPr>
          <p:cNvSpPr txBox="1"/>
          <p:nvPr/>
        </p:nvSpPr>
        <p:spPr>
          <a:xfrm>
            <a:off x="4871713" y="4814458"/>
            <a:ext cx="1871955" cy="369332"/>
          </a:xfrm>
          <a:prstGeom prst="rect">
            <a:avLst/>
          </a:prstGeom>
          <a:noFill/>
        </p:spPr>
        <p:txBody>
          <a:bodyPr wrap="square" rtlCol="0">
            <a:spAutoFit/>
          </a:bodyPr>
          <a:lstStyle/>
          <a:p>
            <a:r>
              <a:rPr lang="es-ES_tradnl" dirty="0"/>
              <a:t>(</a:t>
            </a:r>
            <a:r>
              <a:rPr lang="es-ES_tradnl" dirty="0" err="1"/>
              <a:t>event</a:t>
            </a:r>
            <a:r>
              <a:rPr lang="es-ES_tradnl" dirty="0"/>
              <a:t>)=“función”</a:t>
            </a:r>
            <a:endParaRPr lang="es-ES" dirty="0"/>
          </a:p>
        </p:txBody>
      </p:sp>
      <p:sp>
        <p:nvSpPr>
          <p:cNvPr id="19" name="TextBox 18">
            <a:extLst>
              <a:ext uri="{FF2B5EF4-FFF2-40B4-BE49-F238E27FC236}">
                <a16:creationId xmlns:a16="http://schemas.microsoft.com/office/drawing/2014/main" id="{572A2E1C-E8B2-4D71-A350-3E661290C020}"/>
              </a:ext>
            </a:extLst>
          </p:cNvPr>
          <p:cNvSpPr txBox="1"/>
          <p:nvPr/>
        </p:nvSpPr>
        <p:spPr>
          <a:xfrm>
            <a:off x="4528475" y="5426594"/>
            <a:ext cx="2610774" cy="369332"/>
          </a:xfrm>
          <a:prstGeom prst="rect">
            <a:avLst/>
          </a:prstGeom>
          <a:noFill/>
        </p:spPr>
        <p:txBody>
          <a:bodyPr wrap="square" rtlCol="0">
            <a:spAutoFit/>
          </a:bodyPr>
          <a:lstStyle/>
          <a:p>
            <a:r>
              <a:rPr lang="es-ES_tradnl" dirty="0"/>
              <a:t>[(</a:t>
            </a:r>
            <a:r>
              <a:rPr lang="es-ES_tradnl" dirty="0" err="1"/>
              <a:t>ngModel</a:t>
            </a:r>
            <a:r>
              <a:rPr lang="es-ES_tradnl" dirty="0"/>
              <a:t>)]=“propiedad”</a:t>
            </a:r>
            <a:endParaRPr lang="es-ES" dirty="0"/>
          </a:p>
        </p:txBody>
      </p:sp>
      <p:sp>
        <p:nvSpPr>
          <p:cNvPr id="20" name="TextBox 19">
            <a:extLst>
              <a:ext uri="{FF2B5EF4-FFF2-40B4-BE49-F238E27FC236}">
                <a16:creationId xmlns:a16="http://schemas.microsoft.com/office/drawing/2014/main" id="{107B0D92-5CF2-4F8C-8860-F4B27A5AAFDC}"/>
              </a:ext>
            </a:extLst>
          </p:cNvPr>
          <p:cNvSpPr txBox="1"/>
          <p:nvPr/>
        </p:nvSpPr>
        <p:spPr>
          <a:xfrm>
            <a:off x="7589634" y="3926652"/>
            <a:ext cx="1175170" cy="246221"/>
          </a:xfrm>
          <a:prstGeom prst="rect">
            <a:avLst/>
          </a:prstGeom>
          <a:noFill/>
        </p:spPr>
        <p:txBody>
          <a:bodyPr wrap="square" rtlCol="0">
            <a:spAutoFit/>
          </a:bodyPr>
          <a:lstStyle/>
          <a:p>
            <a:r>
              <a:rPr lang="es-ES_tradnl" sz="1000" dirty="0">
                <a:solidFill>
                  <a:schemeClr val="bg1">
                    <a:lumMod val="50000"/>
                  </a:schemeClr>
                </a:solidFill>
              </a:rPr>
              <a:t>INTERPOLATION</a:t>
            </a:r>
            <a:endParaRPr lang="es-ES" sz="1000" dirty="0">
              <a:solidFill>
                <a:schemeClr val="bg1">
                  <a:lumMod val="50000"/>
                </a:schemeClr>
              </a:solidFill>
            </a:endParaRPr>
          </a:p>
        </p:txBody>
      </p:sp>
      <p:sp>
        <p:nvSpPr>
          <p:cNvPr id="21" name="TextBox 20">
            <a:extLst>
              <a:ext uri="{FF2B5EF4-FFF2-40B4-BE49-F238E27FC236}">
                <a16:creationId xmlns:a16="http://schemas.microsoft.com/office/drawing/2014/main" id="{A7CBA5BD-728C-4BA1-A6EE-260071A58B31}"/>
              </a:ext>
            </a:extLst>
          </p:cNvPr>
          <p:cNvSpPr txBox="1"/>
          <p:nvPr/>
        </p:nvSpPr>
        <p:spPr>
          <a:xfrm>
            <a:off x="7589634" y="4506807"/>
            <a:ext cx="1279158" cy="246221"/>
          </a:xfrm>
          <a:prstGeom prst="rect">
            <a:avLst/>
          </a:prstGeom>
          <a:noFill/>
        </p:spPr>
        <p:txBody>
          <a:bodyPr wrap="square" rtlCol="0">
            <a:spAutoFit/>
          </a:bodyPr>
          <a:lstStyle/>
          <a:p>
            <a:r>
              <a:rPr lang="es-ES_tradnl" sz="1000" dirty="0">
                <a:solidFill>
                  <a:schemeClr val="bg1">
                    <a:lumMod val="50000"/>
                  </a:schemeClr>
                </a:solidFill>
              </a:rPr>
              <a:t>ONE WAY BINDING</a:t>
            </a:r>
            <a:endParaRPr lang="es-ES" sz="1000" dirty="0">
              <a:solidFill>
                <a:schemeClr val="bg1">
                  <a:lumMod val="50000"/>
                </a:schemeClr>
              </a:solidFill>
            </a:endParaRPr>
          </a:p>
        </p:txBody>
      </p:sp>
      <p:sp>
        <p:nvSpPr>
          <p:cNvPr id="22" name="TextBox 21">
            <a:extLst>
              <a:ext uri="{FF2B5EF4-FFF2-40B4-BE49-F238E27FC236}">
                <a16:creationId xmlns:a16="http://schemas.microsoft.com/office/drawing/2014/main" id="{73B281B8-2972-4C7D-B0A8-C1FAE011EC54}"/>
              </a:ext>
            </a:extLst>
          </p:cNvPr>
          <p:cNvSpPr txBox="1"/>
          <p:nvPr/>
        </p:nvSpPr>
        <p:spPr>
          <a:xfrm>
            <a:off x="3040574" y="5086963"/>
            <a:ext cx="1107614" cy="246221"/>
          </a:xfrm>
          <a:prstGeom prst="rect">
            <a:avLst/>
          </a:prstGeom>
          <a:noFill/>
        </p:spPr>
        <p:txBody>
          <a:bodyPr wrap="square" rtlCol="0">
            <a:spAutoFit/>
          </a:bodyPr>
          <a:lstStyle/>
          <a:p>
            <a:r>
              <a:rPr lang="es-ES_tradnl" sz="1000" dirty="0">
                <a:solidFill>
                  <a:schemeClr val="bg1">
                    <a:lumMod val="50000"/>
                  </a:schemeClr>
                </a:solidFill>
              </a:rPr>
              <a:t>EVENT BINDING</a:t>
            </a:r>
            <a:endParaRPr lang="es-ES" sz="1000" dirty="0">
              <a:solidFill>
                <a:schemeClr val="bg1">
                  <a:lumMod val="50000"/>
                </a:schemeClr>
              </a:solidFill>
            </a:endParaRPr>
          </a:p>
        </p:txBody>
      </p:sp>
      <p:sp>
        <p:nvSpPr>
          <p:cNvPr id="23" name="TextBox 22">
            <a:extLst>
              <a:ext uri="{FF2B5EF4-FFF2-40B4-BE49-F238E27FC236}">
                <a16:creationId xmlns:a16="http://schemas.microsoft.com/office/drawing/2014/main" id="{AB4F735F-2D82-4D15-9A1E-FB07B6579557}"/>
              </a:ext>
            </a:extLst>
          </p:cNvPr>
          <p:cNvSpPr txBox="1"/>
          <p:nvPr/>
        </p:nvSpPr>
        <p:spPr>
          <a:xfrm>
            <a:off x="5184418" y="5915815"/>
            <a:ext cx="1279158" cy="246221"/>
          </a:xfrm>
          <a:prstGeom prst="rect">
            <a:avLst/>
          </a:prstGeom>
          <a:noFill/>
        </p:spPr>
        <p:txBody>
          <a:bodyPr wrap="square" rtlCol="0">
            <a:spAutoFit/>
          </a:bodyPr>
          <a:lstStyle/>
          <a:p>
            <a:r>
              <a:rPr lang="es-ES_tradnl" sz="1000" dirty="0">
                <a:solidFill>
                  <a:schemeClr val="bg1">
                    <a:lumMod val="50000"/>
                  </a:schemeClr>
                </a:solidFill>
              </a:rPr>
              <a:t>TWO WAY BINDING</a:t>
            </a:r>
            <a:endParaRPr lang="es-ES" sz="1000" dirty="0">
              <a:solidFill>
                <a:schemeClr val="bg1">
                  <a:lumMod val="50000"/>
                </a:schemeClr>
              </a:solidFill>
            </a:endParaRPr>
          </a:p>
        </p:txBody>
      </p:sp>
    </p:spTree>
    <p:extLst>
      <p:ext uri="{BB962C8B-B14F-4D97-AF65-F5344CB8AC3E}">
        <p14:creationId xmlns:p14="http://schemas.microsoft.com/office/powerpoint/2010/main" val="1498746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199" y="683875"/>
            <a:ext cx="10427564" cy="1416502"/>
          </a:xfrm>
        </p:spPr>
        <p:txBody>
          <a:bodyPr>
            <a:normAutofit/>
          </a:bodyPr>
          <a:lstStyle/>
          <a:p>
            <a:pPr algn="just"/>
            <a:r>
              <a:rPr lang="es-ES_tradnl" b="1" dirty="0" err="1"/>
              <a:t>Interpolation</a:t>
            </a:r>
            <a:endParaRPr lang="es-ES_tradnl" dirty="0"/>
          </a:p>
          <a:p>
            <a:pPr marL="0" indent="0" algn="just">
              <a:buNone/>
            </a:pPr>
            <a:r>
              <a:rPr lang="es-ES_tradnl" dirty="0"/>
              <a:t>El dato (</a:t>
            </a:r>
            <a:r>
              <a:rPr lang="es-ES_tradnl" dirty="0" err="1"/>
              <a:t>task</a:t>
            </a:r>
            <a:r>
              <a:rPr lang="es-ES_tradnl" dirty="0"/>
              <a:t>) viaja desde la lógica hasta la vista y accedemos al atributo que nos interese en cada caso. Se encierra entre </a:t>
            </a:r>
            <a:r>
              <a:rPr lang="es-ES_tradnl" b="1" dirty="0"/>
              <a:t>{{llaves}}</a:t>
            </a:r>
            <a:r>
              <a:rPr lang="es-ES_tradnl" dirty="0"/>
              <a:t>.</a:t>
            </a:r>
          </a:p>
          <a:p>
            <a:pPr marL="0" indent="0" algn="just">
              <a:buNone/>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
        <p:nvSpPr>
          <p:cNvPr id="24" name="Content Placeholder 2">
            <a:extLst>
              <a:ext uri="{FF2B5EF4-FFF2-40B4-BE49-F238E27FC236}">
                <a16:creationId xmlns:a16="http://schemas.microsoft.com/office/drawing/2014/main" id="{126D6DA4-A2E2-4FFE-A0B4-7BC04E84E55A}"/>
              </a:ext>
            </a:extLst>
          </p:cNvPr>
          <p:cNvSpPr txBox="1">
            <a:spLocks/>
          </p:cNvSpPr>
          <p:nvPr/>
        </p:nvSpPr>
        <p:spPr>
          <a:xfrm>
            <a:off x="838199" y="3602030"/>
            <a:ext cx="10427564" cy="1819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One</a:t>
            </a:r>
            <a:r>
              <a:rPr lang="es-ES_tradnl" b="1" dirty="0"/>
              <a:t> </a:t>
            </a:r>
            <a:r>
              <a:rPr lang="es-ES_tradnl" b="1" dirty="0" err="1"/>
              <a:t>Way</a:t>
            </a:r>
            <a:r>
              <a:rPr lang="es-ES_tradnl" b="1" dirty="0"/>
              <a:t> </a:t>
            </a:r>
            <a:r>
              <a:rPr lang="es-ES_tradnl" b="1" dirty="0" err="1"/>
              <a:t>Binding</a:t>
            </a:r>
            <a:endParaRPr lang="es-ES_tradnl" dirty="0"/>
          </a:p>
          <a:p>
            <a:pPr marL="0" indent="0" algn="just">
              <a:buFont typeface="Arial" panose="020B0604020202020204" pitchFamily="34" charset="0"/>
              <a:buNone/>
            </a:pPr>
            <a:r>
              <a:rPr lang="es-ES_tradnl" dirty="0"/>
              <a:t>Un buen ejemplo es la utilización de un Pipe. A la propiedad de </a:t>
            </a:r>
            <a:r>
              <a:rPr lang="es-ES_tradnl" dirty="0" err="1"/>
              <a:t>Html</a:t>
            </a:r>
            <a:r>
              <a:rPr lang="es-ES_tradnl" dirty="0"/>
              <a:t> [</a:t>
            </a:r>
            <a:r>
              <a:rPr lang="es-ES_tradnl" dirty="0" err="1"/>
              <a:t>class</a:t>
            </a:r>
            <a:r>
              <a:rPr lang="es-ES_tradnl" dirty="0"/>
              <a:t>] se le asigna la expresión </a:t>
            </a:r>
            <a:r>
              <a:rPr lang="es-ES_tradnl" dirty="0">
                <a:solidFill>
                  <a:schemeClr val="accent2">
                    <a:lumMod val="75000"/>
                  </a:schemeClr>
                </a:solidFill>
              </a:rPr>
              <a:t>“</a:t>
            </a:r>
            <a:r>
              <a:rPr lang="es-ES_tradnl" dirty="0" err="1">
                <a:solidFill>
                  <a:schemeClr val="accent2">
                    <a:lumMod val="75000"/>
                  </a:schemeClr>
                </a:solidFill>
              </a:rPr>
              <a:t>task.type</a:t>
            </a:r>
            <a:r>
              <a:rPr lang="es-ES_tradnl" dirty="0">
                <a:solidFill>
                  <a:schemeClr val="accent2">
                    <a:lumMod val="75000"/>
                  </a:schemeClr>
                </a:solidFill>
              </a:rPr>
              <a:t> | </a:t>
            </a:r>
            <a:r>
              <a:rPr lang="es-ES_tradnl" dirty="0" err="1">
                <a:solidFill>
                  <a:schemeClr val="accent2">
                    <a:lumMod val="75000"/>
                  </a:schemeClr>
                </a:solidFill>
              </a:rPr>
              <a:t>typePipe</a:t>
            </a:r>
            <a:r>
              <a:rPr lang="es-ES_tradnl" dirty="0">
                <a:solidFill>
                  <a:schemeClr val="accent2">
                    <a:lumMod val="75000"/>
                  </a:schemeClr>
                </a:solidFill>
              </a:rPr>
              <a:t>”</a:t>
            </a:r>
            <a:r>
              <a:rPr lang="es-ES_tradnl" dirty="0"/>
              <a:t>, el atributo ‘</a:t>
            </a:r>
            <a:r>
              <a:rPr lang="es-ES_tradnl" dirty="0" err="1"/>
              <a:t>Type</a:t>
            </a:r>
            <a:r>
              <a:rPr lang="es-ES_tradnl" dirty="0"/>
              <a:t>’ del ‘</a:t>
            </a:r>
            <a:r>
              <a:rPr lang="es-ES_tradnl" dirty="0" err="1"/>
              <a:t>task</a:t>
            </a:r>
            <a:r>
              <a:rPr lang="es-ES_tradnl" dirty="0"/>
              <a:t>’ modificada por el Pipe. Se encierra entre </a:t>
            </a:r>
            <a:r>
              <a:rPr lang="es-ES_tradnl" b="1" dirty="0"/>
              <a:t>[corchetes]</a:t>
            </a:r>
            <a:r>
              <a:rPr lang="es-ES_tradnl" dirty="0"/>
              <a:t>.</a:t>
            </a:r>
          </a:p>
          <a:p>
            <a:pPr marL="0" indent="0" algn="just">
              <a:buFont typeface="Arial" panose="020B0604020202020204" pitchFamily="34" charset="0"/>
              <a:buNone/>
            </a:pPr>
            <a:endParaRPr lang="es-ES_tradnl" dirty="0"/>
          </a:p>
          <a:p>
            <a:pPr marL="0" indent="0" algn="just">
              <a:buFont typeface="Arial" panose="020B0604020202020204" pitchFamily="34" charset="0"/>
              <a:buNone/>
            </a:pPr>
            <a:endParaRPr lang="es-ES_tradnl" b="1" dirty="0"/>
          </a:p>
          <a:p>
            <a:pPr marL="0" indent="0" algn="just">
              <a:buFont typeface="Arial" panose="020B0604020202020204" pitchFamily="34" charset="0"/>
              <a:buNone/>
            </a:pPr>
            <a:endParaRPr lang="es-ES" dirty="0"/>
          </a:p>
        </p:txBody>
      </p:sp>
      <p:pic>
        <p:nvPicPr>
          <p:cNvPr id="26" name="Picture 25">
            <a:extLst>
              <a:ext uri="{FF2B5EF4-FFF2-40B4-BE49-F238E27FC236}">
                <a16:creationId xmlns:a16="http://schemas.microsoft.com/office/drawing/2014/main" id="{9B038CCF-FBFF-459B-B403-BE495CBFCBE4}"/>
              </a:ext>
            </a:extLst>
          </p:cNvPr>
          <p:cNvPicPr>
            <a:picLocks noChangeAspect="1"/>
          </p:cNvPicPr>
          <p:nvPr/>
        </p:nvPicPr>
        <p:blipFill rotWithShape="1">
          <a:blip r:embed="rId2">
            <a:extLst>
              <a:ext uri="{28A0092B-C50C-407E-A947-70E740481C1C}">
                <a14:useLocalDpi xmlns:a14="http://schemas.microsoft.com/office/drawing/2010/main" val="0"/>
              </a:ext>
            </a:extLst>
          </a:blip>
          <a:srcRect l="12651" t="36107" r="55907" b="42822"/>
          <a:stretch/>
        </p:blipFill>
        <p:spPr>
          <a:xfrm>
            <a:off x="4551654" y="2191989"/>
            <a:ext cx="3000653" cy="1173241"/>
          </a:xfrm>
          <a:prstGeom prst="rect">
            <a:avLst/>
          </a:prstGeom>
          <a:ln>
            <a:noFill/>
          </a:ln>
          <a:effectLst>
            <a:outerShdw blurRad="190500" algn="tl" rotWithShape="0">
              <a:srgbClr val="000000">
                <a:alpha val="70000"/>
              </a:srgbClr>
            </a:outerShdw>
          </a:effectLst>
        </p:spPr>
      </p:pic>
      <p:pic>
        <p:nvPicPr>
          <p:cNvPr id="27" name="Picture 26">
            <a:extLst>
              <a:ext uri="{FF2B5EF4-FFF2-40B4-BE49-F238E27FC236}">
                <a16:creationId xmlns:a16="http://schemas.microsoft.com/office/drawing/2014/main" id="{1A80879A-7E16-453A-8477-A5FC642A4F15}"/>
              </a:ext>
            </a:extLst>
          </p:cNvPr>
          <p:cNvPicPr>
            <a:picLocks noChangeAspect="1"/>
          </p:cNvPicPr>
          <p:nvPr/>
        </p:nvPicPr>
        <p:blipFill rotWithShape="1">
          <a:blip r:embed="rId2">
            <a:extLst>
              <a:ext uri="{28A0092B-C50C-407E-A947-70E740481C1C}">
                <a14:useLocalDpi xmlns:a14="http://schemas.microsoft.com/office/drawing/2010/main" val="0"/>
              </a:ext>
            </a:extLst>
          </a:blip>
          <a:srcRect l="12451" t="15900" r="47271" b="74000"/>
          <a:stretch/>
        </p:blipFill>
        <p:spPr>
          <a:xfrm>
            <a:off x="4129964" y="5642991"/>
            <a:ext cx="3844031" cy="5623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7445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
        <p:nvSpPr>
          <p:cNvPr id="25" name="Content Placeholder 2">
            <a:extLst>
              <a:ext uri="{FF2B5EF4-FFF2-40B4-BE49-F238E27FC236}">
                <a16:creationId xmlns:a16="http://schemas.microsoft.com/office/drawing/2014/main" id="{B1CA4D72-6556-472A-A47E-FC0F1492837F}"/>
              </a:ext>
            </a:extLst>
          </p:cNvPr>
          <p:cNvSpPr txBox="1">
            <a:spLocks/>
          </p:cNvSpPr>
          <p:nvPr/>
        </p:nvSpPr>
        <p:spPr>
          <a:xfrm>
            <a:off x="838199" y="970450"/>
            <a:ext cx="9894904" cy="109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ES" dirty="0"/>
          </a:p>
        </p:txBody>
      </p:sp>
      <p:pic>
        <p:nvPicPr>
          <p:cNvPr id="28" name="Picture 27">
            <a:extLst>
              <a:ext uri="{FF2B5EF4-FFF2-40B4-BE49-F238E27FC236}">
                <a16:creationId xmlns:a16="http://schemas.microsoft.com/office/drawing/2014/main" id="{9C535EA1-0DC9-470F-8A37-E0D26CA1A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937" y="4347212"/>
            <a:ext cx="5039428" cy="1286054"/>
          </a:xfrm>
          <a:prstGeom prst="rect">
            <a:avLst/>
          </a:prstGeom>
          <a:ln>
            <a:noFill/>
          </a:ln>
          <a:effectLst>
            <a:outerShdw blurRad="190500" algn="tl" rotWithShape="0">
              <a:srgbClr val="000000">
                <a:alpha val="70000"/>
              </a:srgbClr>
            </a:outerShdw>
          </a:effectLst>
        </p:spPr>
      </p:pic>
      <p:sp>
        <p:nvSpPr>
          <p:cNvPr id="11" name="Content Placeholder 2">
            <a:extLst>
              <a:ext uri="{FF2B5EF4-FFF2-40B4-BE49-F238E27FC236}">
                <a16:creationId xmlns:a16="http://schemas.microsoft.com/office/drawing/2014/main" id="{DA454157-A484-4BF9-A677-E752280A23EE}"/>
              </a:ext>
            </a:extLst>
          </p:cNvPr>
          <p:cNvSpPr txBox="1">
            <a:spLocks/>
          </p:cNvSpPr>
          <p:nvPr/>
        </p:nvSpPr>
        <p:spPr>
          <a:xfrm>
            <a:off x="838200" y="999867"/>
            <a:ext cx="10480830" cy="292684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Two</a:t>
            </a:r>
            <a:r>
              <a:rPr lang="es-ES_tradnl" b="1" dirty="0"/>
              <a:t> </a:t>
            </a:r>
            <a:r>
              <a:rPr lang="es-ES_tradnl" b="1" dirty="0" err="1"/>
              <a:t>Way</a:t>
            </a:r>
            <a:r>
              <a:rPr lang="es-ES_tradnl" b="1" dirty="0"/>
              <a:t> </a:t>
            </a:r>
            <a:r>
              <a:rPr lang="es-ES_tradnl" b="1" dirty="0" err="1"/>
              <a:t>Binding</a:t>
            </a:r>
            <a:endParaRPr lang="es-ES_tradnl" dirty="0"/>
          </a:p>
          <a:p>
            <a:pPr marL="0" indent="0" algn="just">
              <a:buNone/>
            </a:pPr>
            <a:r>
              <a:rPr lang="es-ES_tradnl" dirty="0"/>
              <a:t>Próximamente incluiremos este fragmento de código, que usaremos para realizar una ordenación de las tareas en función de un campo.</a:t>
            </a:r>
          </a:p>
          <a:p>
            <a:pPr marL="0" indent="0" algn="just">
              <a:buNone/>
            </a:pPr>
            <a:r>
              <a:rPr lang="es-ES_tradnl" dirty="0"/>
              <a:t>Para ello, haremos uso de un menú desplegable, inicializado con el valor que hay en la variable “</a:t>
            </a:r>
            <a:r>
              <a:rPr lang="es-ES_tradnl" dirty="0" err="1"/>
              <a:t>tasksSort</a:t>
            </a:r>
            <a:r>
              <a:rPr lang="es-ES_tradnl" dirty="0"/>
              <a:t>” que viaja de la lógica al </a:t>
            </a:r>
            <a:r>
              <a:rPr lang="es-ES_tradnl" dirty="0" err="1"/>
              <a:t>template</a:t>
            </a:r>
            <a:r>
              <a:rPr lang="es-ES_tradnl" dirty="0"/>
              <a:t>, pero a su vez, también es modificable y viaja del </a:t>
            </a:r>
            <a:r>
              <a:rPr lang="es-ES_tradnl" dirty="0" err="1"/>
              <a:t>template</a:t>
            </a:r>
            <a:r>
              <a:rPr lang="es-ES_tradnl" dirty="0"/>
              <a:t> a la lógica.</a:t>
            </a:r>
          </a:p>
          <a:p>
            <a:pPr marL="0" indent="0" algn="just">
              <a:buNone/>
            </a:pPr>
            <a:r>
              <a:rPr lang="es-ES_tradnl" dirty="0"/>
              <a:t>Se encierra entre </a:t>
            </a:r>
            <a:r>
              <a:rPr lang="es-ES_tradnl" b="1" dirty="0"/>
              <a:t>[(corchete + paréntesis)]</a:t>
            </a:r>
            <a:r>
              <a:rPr lang="es-ES_tradnl" dirty="0"/>
              <a:t>.</a:t>
            </a:r>
          </a:p>
        </p:txBody>
      </p:sp>
    </p:spTree>
    <p:extLst>
      <p:ext uri="{BB962C8B-B14F-4D97-AF65-F5344CB8AC3E}">
        <p14:creationId xmlns:p14="http://schemas.microsoft.com/office/powerpoint/2010/main" val="3722188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EVENT BINDING</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3538262"/>
          </a:xfrm>
        </p:spPr>
        <p:txBody>
          <a:bodyPr>
            <a:normAutofit/>
          </a:bodyPr>
          <a:lstStyle/>
          <a:p>
            <a:pPr marL="0" indent="0" algn="just">
              <a:buNone/>
            </a:pPr>
            <a:r>
              <a:rPr lang="es-ES_tradnl" dirty="0"/>
              <a:t>Es un tipo de Data </a:t>
            </a:r>
            <a:r>
              <a:rPr lang="es-ES_tradnl" dirty="0" err="1"/>
              <a:t>Binding</a:t>
            </a:r>
            <a:r>
              <a:rPr lang="es-ES_tradnl" dirty="0"/>
              <a:t>, con la particularidad de que siempre ocurre en el sentido contrario, es decir, desde el </a:t>
            </a:r>
            <a:r>
              <a:rPr lang="es-ES_tradnl" dirty="0" err="1"/>
              <a:t>template</a:t>
            </a:r>
            <a:r>
              <a:rPr lang="es-ES_tradnl" dirty="0"/>
              <a:t> al componente, por lo que </a:t>
            </a:r>
            <a:r>
              <a:rPr lang="es-ES_tradnl" dirty="0" err="1"/>
              <a:t>Event</a:t>
            </a:r>
            <a:r>
              <a:rPr lang="es-ES" dirty="0"/>
              <a:t> </a:t>
            </a:r>
            <a:r>
              <a:rPr lang="es-ES" dirty="0" err="1"/>
              <a:t>Binding</a:t>
            </a:r>
            <a:r>
              <a:rPr lang="es-ES" dirty="0"/>
              <a:t> también es de tipo </a:t>
            </a:r>
            <a:r>
              <a:rPr lang="es-ES" dirty="0" err="1"/>
              <a:t>One</a:t>
            </a:r>
            <a:r>
              <a:rPr lang="es-ES" dirty="0"/>
              <a:t> </a:t>
            </a:r>
            <a:r>
              <a:rPr lang="es-ES" dirty="0" err="1"/>
              <a:t>Way</a:t>
            </a:r>
            <a:r>
              <a:rPr lang="es-ES" dirty="0"/>
              <a:t>.</a:t>
            </a:r>
          </a:p>
          <a:p>
            <a:pPr marL="0" indent="0" algn="just">
              <a:buNone/>
            </a:pPr>
            <a:r>
              <a:rPr lang="es-ES_tradnl" dirty="0"/>
              <a:t>Funciona de tal manera, que ejecuta una determinada acción cuando ocurre un evento, como puede ser un </a:t>
            </a:r>
            <a:r>
              <a:rPr lang="es-ES_tradnl" dirty="0" err="1"/>
              <a:t>click</a:t>
            </a:r>
            <a:r>
              <a:rPr lang="es-ES_tradnl" dirty="0"/>
              <a:t>, un </a:t>
            </a:r>
            <a:r>
              <a:rPr lang="es-ES_tradnl" dirty="0" err="1"/>
              <a:t>submit</a:t>
            </a:r>
            <a:r>
              <a:rPr lang="es-ES_tradnl" dirty="0"/>
              <a:t>, un </a:t>
            </a:r>
            <a:r>
              <a:rPr lang="es-ES_tradnl" dirty="0" err="1"/>
              <a:t>change</a:t>
            </a:r>
            <a:r>
              <a:rPr lang="es-ES_tradnl" dirty="0"/>
              <a:t>, etc.</a:t>
            </a:r>
          </a:p>
          <a:p>
            <a:pPr marL="0" indent="0" algn="just">
              <a:buNone/>
            </a:pPr>
            <a:r>
              <a:rPr lang="es-ES_tradnl" dirty="0"/>
              <a:t>Nos encontramos dos posibilidades: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383177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B1CA4D72-6556-472A-A47E-FC0F1492837F}"/>
              </a:ext>
            </a:extLst>
          </p:cNvPr>
          <p:cNvSpPr txBox="1">
            <a:spLocks/>
          </p:cNvSpPr>
          <p:nvPr/>
        </p:nvSpPr>
        <p:spPr>
          <a:xfrm>
            <a:off x="838199" y="970450"/>
            <a:ext cx="9894904" cy="109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ES" dirty="0"/>
          </a:p>
        </p:txBody>
      </p:sp>
      <p:sp>
        <p:nvSpPr>
          <p:cNvPr id="11" name="Content Placeholder 2">
            <a:extLst>
              <a:ext uri="{FF2B5EF4-FFF2-40B4-BE49-F238E27FC236}">
                <a16:creationId xmlns:a16="http://schemas.microsoft.com/office/drawing/2014/main" id="{DA454157-A484-4BF9-A677-E752280A23EE}"/>
              </a:ext>
            </a:extLst>
          </p:cNvPr>
          <p:cNvSpPr txBox="1">
            <a:spLocks/>
          </p:cNvSpPr>
          <p:nvPr/>
        </p:nvSpPr>
        <p:spPr>
          <a:xfrm>
            <a:off x="838199" y="760171"/>
            <a:ext cx="10480830" cy="2240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Native</a:t>
            </a:r>
            <a:r>
              <a:rPr lang="es-ES_tradnl" b="1" dirty="0"/>
              <a:t> </a:t>
            </a:r>
            <a:r>
              <a:rPr lang="es-ES_tradnl" b="1" dirty="0" err="1"/>
              <a:t>Events</a:t>
            </a:r>
            <a:endParaRPr lang="es-ES_tradnl" b="1" dirty="0"/>
          </a:p>
          <a:p>
            <a:pPr marL="0" indent="0" algn="just">
              <a:buNone/>
            </a:pPr>
            <a:r>
              <a:rPr lang="es-ES_tradnl" dirty="0"/>
              <a:t>El </a:t>
            </a:r>
            <a:r>
              <a:rPr lang="es-ES_tradnl" dirty="0" err="1"/>
              <a:t>template</a:t>
            </a:r>
            <a:r>
              <a:rPr lang="es-ES_tradnl" dirty="0"/>
              <a:t> muestra un contenido encerrado en un &lt;div&gt;, cuando se pulse sobre este contenido se ejecutará inmediatamente la función “</a:t>
            </a:r>
            <a:r>
              <a:rPr lang="es-ES_tradnl" dirty="0" err="1"/>
              <a:t>selectTask</a:t>
            </a:r>
            <a:r>
              <a:rPr lang="es-ES_tradnl" dirty="0"/>
              <a:t>” pasándole como parámetro la variable “</a:t>
            </a:r>
            <a:r>
              <a:rPr lang="es-ES_tradnl" dirty="0" err="1"/>
              <a:t>taskId</a:t>
            </a:r>
            <a:r>
              <a:rPr lang="es-ES_tradnl" dirty="0"/>
              <a:t>” que se crea en el input inferior, con la etiqueta #</a:t>
            </a:r>
            <a:r>
              <a:rPr lang="es-ES_tradnl" dirty="0" err="1"/>
              <a:t>taskId</a:t>
            </a:r>
            <a:r>
              <a:rPr lang="es-ES_tradnl" dirty="0"/>
              <a:t>.</a:t>
            </a:r>
          </a:p>
        </p:txBody>
      </p:sp>
      <p:pic>
        <p:nvPicPr>
          <p:cNvPr id="8" name="Picture 7">
            <a:extLst>
              <a:ext uri="{FF2B5EF4-FFF2-40B4-BE49-F238E27FC236}">
                <a16:creationId xmlns:a16="http://schemas.microsoft.com/office/drawing/2014/main" id="{B580EE29-CF3B-4C3C-A47D-DABCE7003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239536"/>
            <a:ext cx="10480831" cy="2833481"/>
          </a:xfrm>
          <a:prstGeom prst="rect">
            <a:avLst/>
          </a:prstGeom>
          <a:ln>
            <a:noFill/>
          </a:ln>
          <a:effectLst>
            <a:outerShdw blurRad="190500" algn="tl" rotWithShape="0">
              <a:srgbClr val="000000">
                <a:alpha val="70000"/>
              </a:srgbClr>
            </a:outerShdw>
          </a:effectLst>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004511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B1CA4D72-6556-472A-A47E-FC0F1492837F}"/>
              </a:ext>
            </a:extLst>
          </p:cNvPr>
          <p:cNvSpPr txBox="1">
            <a:spLocks/>
          </p:cNvSpPr>
          <p:nvPr/>
        </p:nvSpPr>
        <p:spPr>
          <a:xfrm>
            <a:off x="838199" y="970450"/>
            <a:ext cx="9894904" cy="109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ES" dirty="0"/>
          </a:p>
        </p:txBody>
      </p:sp>
      <p:sp>
        <p:nvSpPr>
          <p:cNvPr id="11" name="Content Placeholder 2">
            <a:extLst>
              <a:ext uri="{FF2B5EF4-FFF2-40B4-BE49-F238E27FC236}">
                <a16:creationId xmlns:a16="http://schemas.microsoft.com/office/drawing/2014/main" id="{DA454157-A484-4BF9-A677-E752280A23EE}"/>
              </a:ext>
            </a:extLst>
          </p:cNvPr>
          <p:cNvSpPr txBox="1">
            <a:spLocks/>
          </p:cNvSpPr>
          <p:nvPr/>
        </p:nvSpPr>
        <p:spPr>
          <a:xfrm>
            <a:off x="838199" y="756554"/>
            <a:ext cx="10480830" cy="21553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Custom</a:t>
            </a:r>
            <a:r>
              <a:rPr lang="es-ES_tradnl" b="1" dirty="0"/>
              <a:t> </a:t>
            </a:r>
            <a:r>
              <a:rPr lang="es-ES_tradnl" b="1" dirty="0" err="1"/>
              <a:t>Events</a:t>
            </a:r>
            <a:endParaRPr lang="es-ES_tradnl" b="1" dirty="0"/>
          </a:p>
          <a:p>
            <a:pPr marL="0" indent="0" algn="just">
              <a:buNone/>
            </a:pPr>
            <a:r>
              <a:rPr lang="es-ES_tradnl" dirty="0"/>
              <a:t>Son eventos personalizados, con </a:t>
            </a:r>
            <a:r>
              <a:rPr lang="es-ES_tradnl" dirty="0" err="1"/>
              <a:t>EventEmitter</a:t>
            </a:r>
            <a:r>
              <a:rPr lang="es-ES_tradnl" dirty="0"/>
              <a:t> se define un nuevo evento y se usa el método </a:t>
            </a:r>
            <a:r>
              <a:rPr lang="es-ES_tradnl" b="1" dirty="0" err="1"/>
              <a:t>emit</a:t>
            </a:r>
            <a:r>
              <a:rPr lang="es-ES_tradnl" b="1" dirty="0"/>
              <a:t> </a:t>
            </a:r>
            <a:r>
              <a:rPr lang="es-ES_tradnl" dirty="0"/>
              <a:t>para lanzar el evento con datos.</a:t>
            </a:r>
          </a:p>
          <a:p>
            <a:pPr marL="0" indent="0" algn="just">
              <a:buNone/>
            </a:pPr>
            <a:r>
              <a:rPr lang="es-ES_tradnl" dirty="0"/>
              <a:t>Tanto para los eventos nativos como para los personalizados, podemos usar </a:t>
            </a:r>
            <a:r>
              <a:rPr lang="es-ES_tradnl" b="1" dirty="0"/>
              <a:t>$</a:t>
            </a:r>
            <a:r>
              <a:rPr lang="es-ES_tradnl" b="1" dirty="0" err="1"/>
              <a:t>event</a:t>
            </a:r>
            <a:r>
              <a:rPr lang="es-ES_tradnl" dirty="0"/>
              <a:t>, que contiene un mensaje a cerca del evento que se lanza.</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7" name="TextBox 6">
            <a:extLst>
              <a:ext uri="{FF2B5EF4-FFF2-40B4-BE49-F238E27FC236}">
                <a16:creationId xmlns:a16="http://schemas.microsoft.com/office/drawing/2014/main" id="{2B2B82F8-6018-42E4-8C5C-E822C0E6A76F}"/>
              </a:ext>
            </a:extLst>
          </p:cNvPr>
          <p:cNvSpPr txBox="1"/>
          <p:nvPr/>
        </p:nvSpPr>
        <p:spPr>
          <a:xfrm>
            <a:off x="6386513" y="3000653"/>
            <a:ext cx="4932516" cy="2862322"/>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s-ES" b="1" dirty="0"/>
              <a:t>Controlador</a:t>
            </a:r>
          </a:p>
          <a:p>
            <a:endParaRPr lang="es-ES" b="1" dirty="0"/>
          </a:p>
          <a:p>
            <a:r>
              <a:rPr lang="es-ES" dirty="0" err="1">
                <a:solidFill>
                  <a:srgbClr val="7030A0"/>
                </a:solidFill>
              </a:rPr>
              <a:t>export</a:t>
            </a:r>
            <a:r>
              <a:rPr lang="es-ES" dirty="0"/>
              <a:t> </a:t>
            </a:r>
            <a:r>
              <a:rPr lang="es-ES" dirty="0" err="1">
                <a:solidFill>
                  <a:srgbClr val="0070C0"/>
                </a:solidFill>
              </a:rPr>
              <a:t>class</a:t>
            </a:r>
            <a:r>
              <a:rPr lang="es-ES" dirty="0"/>
              <a:t> </a:t>
            </a:r>
            <a:r>
              <a:rPr lang="es-ES" dirty="0" err="1">
                <a:solidFill>
                  <a:schemeClr val="accent6">
                    <a:lumMod val="75000"/>
                  </a:schemeClr>
                </a:solidFill>
              </a:rPr>
              <a:t>CustomTaskComponent</a:t>
            </a:r>
            <a:r>
              <a:rPr lang="es-ES" dirty="0"/>
              <a:t> {</a:t>
            </a:r>
          </a:p>
          <a:p>
            <a:r>
              <a:rPr lang="es-ES" dirty="0"/>
              <a:t>	</a:t>
            </a:r>
            <a:r>
              <a:rPr lang="es-ES" dirty="0">
                <a:solidFill>
                  <a:srgbClr val="FFC000"/>
                </a:solidFill>
              </a:rPr>
              <a:t>@Input</a:t>
            </a:r>
            <a:r>
              <a:rPr lang="es-ES" dirty="0"/>
              <a:t>() </a:t>
            </a:r>
            <a:r>
              <a:rPr lang="es-ES" dirty="0" err="1">
                <a:solidFill>
                  <a:srgbClr val="0070C0"/>
                </a:solidFill>
              </a:rPr>
              <a:t>task</a:t>
            </a:r>
            <a:r>
              <a:rPr lang="es-ES" dirty="0"/>
              <a:t>: </a:t>
            </a:r>
            <a:r>
              <a:rPr lang="es-ES" dirty="0" err="1"/>
              <a:t>Task</a:t>
            </a:r>
            <a:r>
              <a:rPr lang="es-ES" dirty="0"/>
              <a:t>;</a:t>
            </a:r>
          </a:p>
          <a:p>
            <a:r>
              <a:rPr lang="es-ES" dirty="0"/>
              <a:t>	</a:t>
            </a:r>
            <a:r>
              <a:rPr lang="es-ES" dirty="0">
                <a:solidFill>
                  <a:srgbClr val="FFC000"/>
                </a:solidFill>
              </a:rPr>
              <a:t>@Output</a:t>
            </a:r>
            <a:r>
              <a:rPr lang="es-ES" dirty="0"/>
              <a:t>() </a:t>
            </a:r>
            <a:r>
              <a:rPr lang="es-ES" dirty="0" err="1">
                <a:solidFill>
                  <a:srgbClr val="0070C0"/>
                </a:solidFill>
              </a:rPr>
              <a:t>onChanged</a:t>
            </a:r>
            <a:r>
              <a:rPr lang="es-ES" dirty="0"/>
              <a:t> = </a:t>
            </a:r>
            <a:r>
              <a:rPr lang="es-ES" dirty="0">
                <a:solidFill>
                  <a:srgbClr val="0070C0"/>
                </a:solidFill>
              </a:rPr>
              <a:t>new</a:t>
            </a:r>
            <a:r>
              <a:rPr lang="es-ES" dirty="0"/>
              <a:t> </a:t>
            </a:r>
            <a:r>
              <a:rPr lang="es-ES" dirty="0" err="1">
                <a:solidFill>
                  <a:schemeClr val="accent6">
                    <a:lumMod val="75000"/>
                  </a:schemeClr>
                </a:solidFill>
              </a:rPr>
              <a:t>EventEmitter</a:t>
            </a:r>
            <a:r>
              <a:rPr lang="es-ES" dirty="0"/>
              <a:t>();</a:t>
            </a:r>
          </a:p>
          <a:p>
            <a:r>
              <a:rPr lang="es-ES" dirty="0"/>
              <a:t>	</a:t>
            </a:r>
            <a:r>
              <a:rPr lang="es-ES" dirty="0" err="1">
                <a:solidFill>
                  <a:srgbClr val="FFC000"/>
                </a:solidFill>
              </a:rPr>
              <a:t>changed</a:t>
            </a:r>
            <a:r>
              <a:rPr lang="es-ES" dirty="0"/>
              <a:t>() {</a:t>
            </a:r>
          </a:p>
          <a:p>
            <a:r>
              <a:rPr lang="es-ES" dirty="0"/>
              <a:t>		</a:t>
            </a:r>
            <a:r>
              <a:rPr lang="es-ES" dirty="0" err="1">
                <a:solidFill>
                  <a:srgbClr val="3C69B3"/>
                </a:solidFill>
              </a:rPr>
              <a:t>this.onChanged</a:t>
            </a:r>
            <a:r>
              <a:rPr lang="es-ES" dirty="0" err="1"/>
              <a:t>.</a:t>
            </a:r>
            <a:r>
              <a:rPr lang="es-ES" dirty="0" err="1">
                <a:solidFill>
                  <a:srgbClr val="FFC000"/>
                </a:solidFill>
              </a:rPr>
              <a:t>emit</a:t>
            </a:r>
            <a:r>
              <a:rPr lang="es-ES" dirty="0"/>
              <a:t>(</a:t>
            </a:r>
            <a:r>
              <a:rPr lang="es-ES" dirty="0" err="1"/>
              <a:t>this.task</a:t>
            </a:r>
            <a:r>
              <a:rPr lang="es-ES" dirty="0"/>
              <a:t>);</a:t>
            </a:r>
          </a:p>
          <a:p>
            <a:r>
              <a:rPr lang="es-ES" dirty="0"/>
              <a:t>	}</a:t>
            </a:r>
          </a:p>
          <a:p>
            <a:r>
              <a:rPr lang="es-ES" dirty="0"/>
              <a:t>}</a:t>
            </a:r>
          </a:p>
          <a:p>
            <a:endParaRPr lang="es-ES" dirty="0"/>
          </a:p>
        </p:txBody>
      </p:sp>
      <p:sp>
        <p:nvSpPr>
          <p:cNvPr id="9" name="TextBox 8">
            <a:extLst>
              <a:ext uri="{FF2B5EF4-FFF2-40B4-BE49-F238E27FC236}">
                <a16:creationId xmlns:a16="http://schemas.microsoft.com/office/drawing/2014/main" id="{5A3B3C22-EBFF-4153-9404-6C9804DE4784}"/>
              </a:ext>
            </a:extLst>
          </p:cNvPr>
          <p:cNvSpPr txBox="1"/>
          <p:nvPr/>
        </p:nvSpPr>
        <p:spPr>
          <a:xfrm>
            <a:off x="838199" y="3210931"/>
            <a:ext cx="5076826" cy="203132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s-ES" b="1" dirty="0" err="1"/>
              <a:t>Template</a:t>
            </a:r>
            <a:endParaRPr lang="es-ES" b="1" dirty="0"/>
          </a:p>
          <a:p>
            <a:endParaRPr lang="es-ES" b="1" dirty="0"/>
          </a:p>
          <a:p>
            <a:r>
              <a:rPr lang="es-ES" dirty="0">
                <a:latin typeface="Consolas" panose="020B0609020204030204" pitchFamily="49" charset="0"/>
              </a:rPr>
              <a:t>&lt;</a:t>
            </a:r>
            <a:r>
              <a:rPr lang="es-ES" dirty="0">
                <a:solidFill>
                  <a:srgbClr val="3C69B3"/>
                </a:solidFill>
                <a:latin typeface="Consolas" panose="020B0609020204030204" pitchFamily="49" charset="0"/>
              </a:rPr>
              <a:t>app-</a:t>
            </a:r>
            <a:r>
              <a:rPr lang="es-ES" dirty="0" err="1">
                <a:solidFill>
                  <a:srgbClr val="3C69B3"/>
                </a:solidFill>
                <a:latin typeface="Consolas" panose="020B0609020204030204" pitchFamily="49" charset="0"/>
              </a:rPr>
              <a:t>customer</a:t>
            </a:r>
            <a:r>
              <a:rPr lang="es-ES" dirty="0">
                <a:solidFill>
                  <a:srgbClr val="3C69B3"/>
                </a:solidFill>
                <a:latin typeface="Consolas" panose="020B0609020204030204" pitchFamily="49" charset="0"/>
              </a:rPr>
              <a:t>-</a:t>
            </a:r>
            <a:r>
              <a:rPr lang="es-ES" dirty="0" err="1">
                <a:solidFill>
                  <a:srgbClr val="3C69B3"/>
                </a:solidFill>
                <a:latin typeface="Consolas" panose="020B0609020204030204" pitchFamily="49" charset="0"/>
              </a:rPr>
              <a:t>list</a:t>
            </a:r>
            <a:r>
              <a:rPr lang="es-ES" dirty="0">
                <a:solidFill>
                  <a:srgbClr val="000000"/>
                </a:solidFill>
                <a:latin typeface="Consolas" panose="020B0609020204030204" pitchFamily="49" charset="0"/>
              </a:rPr>
              <a:t> </a:t>
            </a:r>
            <a:r>
              <a:rPr lang="es-ES" dirty="0">
                <a:solidFill>
                  <a:srgbClr val="FF0000"/>
                </a:solidFill>
                <a:latin typeface="Consolas" panose="020B0609020204030204" pitchFamily="49" charset="0"/>
              </a:rPr>
              <a:t>(</a:t>
            </a:r>
            <a:r>
              <a:rPr lang="es-ES" dirty="0" err="1">
                <a:solidFill>
                  <a:srgbClr val="FF0000"/>
                </a:solidFill>
                <a:latin typeface="Consolas" panose="020B0609020204030204" pitchFamily="49" charset="0"/>
              </a:rPr>
              <a:t>onChanged</a:t>
            </a:r>
            <a:r>
              <a:rPr lang="es-ES" dirty="0">
                <a:solidFill>
                  <a:srgbClr val="FF0000"/>
                </a:solidFill>
                <a:latin typeface="Consolas" panose="020B0609020204030204" pitchFamily="49" charset="0"/>
              </a:rPr>
              <a:t>)</a:t>
            </a:r>
            <a:r>
              <a:rPr lang="es-ES" dirty="0">
                <a:latin typeface="Consolas" panose="020B0609020204030204" pitchFamily="49" charset="0"/>
              </a:rPr>
              <a:t>=</a:t>
            </a:r>
            <a:r>
              <a:rPr lang="es-ES" dirty="0">
                <a:solidFill>
                  <a:schemeClr val="accent2">
                    <a:lumMod val="75000"/>
                  </a:schemeClr>
                </a:solidFill>
                <a:latin typeface="Consolas" panose="020B0609020204030204" pitchFamily="49" charset="0"/>
              </a:rPr>
              <a:t>"</a:t>
            </a:r>
            <a:r>
              <a:rPr lang="es-ES" dirty="0" err="1">
                <a:solidFill>
                  <a:schemeClr val="accent2">
                    <a:lumMod val="75000"/>
                  </a:schemeClr>
                </a:solidFill>
                <a:latin typeface="Consolas" panose="020B0609020204030204" pitchFamily="49" charset="0"/>
              </a:rPr>
              <a:t>customerChanged</a:t>
            </a:r>
            <a:r>
              <a:rPr lang="es-ES" dirty="0">
                <a:solidFill>
                  <a:schemeClr val="accent2">
                    <a:lumMod val="75000"/>
                  </a:schemeClr>
                </a:solidFill>
                <a:latin typeface="Consolas" panose="020B0609020204030204" pitchFamily="49" charset="0"/>
              </a:rPr>
              <a:t>($</a:t>
            </a:r>
            <a:r>
              <a:rPr lang="es-ES" dirty="0" err="1">
                <a:solidFill>
                  <a:schemeClr val="accent2">
                    <a:lumMod val="75000"/>
                  </a:schemeClr>
                </a:solidFill>
                <a:latin typeface="Consolas" panose="020B0609020204030204" pitchFamily="49" charset="0"/>
              </a:rPr>
              <a:t>event</a:t>
            </a:r>
            <a:r>
              <a:rPr lang="es-ES" dirty="0">
                <a:solidFill>
                  <a:schemeClr val="accent2">
                    <a:lumMod val="75000"/>
                  </a:schemeClr>
                </a:solidFill>
                <a:latin typeface="Consolas" panose="020B0609020204030204" pitchFamily="49" charset="0"/>
              </a:rPr>
              <a:t>)"</a:t>
            </a:r>
            <a:r>
              <a:rPr lang="es-ES" dirty="0">
                <a:latin typeface="Consolas" panose="020B0609020204030204" pitchFamily="49" charset="0"/>
              </a:rPr>
              <a:t>&gt;</a:t>
            </a:r>
          </a:p>
          <a:p>
            <a:r>
              <a:rPr lang="es-ES" dirty="0">
                <a:latin typeface="Consolas" panose="020B0609020204030204" pitchFamily="49" charset="0"/>
              </a:rPr>
              <a:t>&lt;</a:t>
            </a:r>
            <a:r>
              <a:rPr lang="es-ES" dirty="0">
                <a:solidFill>
                  <a:srgbClr val="3C69B3"/>
                </a:solidFill>
                <a:latin typeface="Consolas" panose="020B0609020204030204" pitchFamily="49" charset="0"/>
              </a:rPr>
              <a:t>/app-</a:t>
            </a:r>
            <a:r>
              <a:rPr lang="es-ES" dirty="0" err="1">
                <a:solidFill>
                  <a:srgbClr val="3C69B3"/>
                </a:solidFill>
                <a:latin typeface="Consolas" panose="020B0609020204030204" pitchFamily="49" charset="0"/>
              </a:rPr>
              <a:t>customer</a:t>
            </a:r>
            <a:r>
              <a:rPr lang="es-ES" dirty="0">
                <a:solidFill>
                  <a:srgbClr val="3C69B3"/>
                </a:solidFill>
                <a:latin typeface="Consolas" panose="020B0609020204030204" pitchFamily="49" charset="0"/>
              </a:rPr>
              <a:t>-</a:t>
            </a:r>
            <a:r>
              <a:rPr lang="es-ES" dirty="0" err="1">
                <a:solidFill>
                  <a:srgbClr val="3C69B3"/>
                </a:solidFill>
                <a:latin typeface="Consolas" panose="020B0609020204030204" pitchFamily="49" charset="0"/>
              </a:rPr>
              <a:t>list</a:t>
            </a:r>
            <a:r>
              <a:rPr lang="es-ES" dirty="0">
                <a:latin typeface="Consolas" panose="020B0609020204030204" pitchFamily="49" charset="0"/>
              </a:rPr>
              <a:t>&gt;</a:t>
            </a:r>
            <a:endParaRPr lang="es-ES" dirty="0"/>
          </a:p>
          <a:p>
            <a:endParaRPr lang="es-ES" dirty="0"/>
          </a:p>
          <a:p>
            <a:endParaRPr lang="es-ES" dirty="0"/>
          </a:p>
        </p:txBody>
      </p:sp>
    </p:spTree>
    <p:extLst>
      <p:ext uri="{BB962C8B-B14F-4D97-AF65-F5344CB8AC3E}">
        <p14:creationId xmlns:p14="http://schemas.microsoft.com/office/powerpoint/2010/main" val="2694950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ANGULAR DIRECTIVES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3538262"/>
          </a:xfrm>
        </p:spPr>
        <p:txBody>
          <a:bodyPr>
            <a:normAutofit/>
          </a:bodyPr>
          <a:lstStyle/>
          <a:p>
            <a:pPr marL="0" indent="0" algn="just">
              <a:buNone/>
            </a:pPr>
            <a:r>
              <a:rPr lang="es-ES_tradnl" dirty="0"/>
              <a:t>Las directivas de Angular, son un método para dotar de mucha potencia al HTML que conocemos hasta ahora, es decir, es Angular incrustado en nuestro </a:t>
            </a:r>
            <a:r>
              <a:rPr lang="es-ES_tradnl" dirty="0" err="1"/>
              <a:t>template</a:t>
            </a:r>
            <a:r>
              <a:rPr lang="es-ES_tradnl" dirty="0"/>
              <a:t> HTML.</a:t>
            </a:r>
          </a:p>
          <a:p>
            <a:pPr marL="0" indent="0" algn="just">
              <a:buNone/>
            </a:pPr>
            <a:r>
              <a:rPr lang="es-ES_tradnl" dirty="0"/>
              <a:t>Cuando Angular pinta un </a:t>
            </a:r>
            <a:r>
              <a:rPr lang="es-ES_tradnl" dirty="0" err="1"/>
              <a:t>template</a:t>
            </a:r>
            <a:r>
              <a:rPr lang="es-ES_tradnl" dirty="0"/>
              <a:t>, transforma el DOM de acuerdo a las instrucciones de estas directivas.</a:t>
            </a:r>
          </a:p>
          <a:p>
            <a:pPr marL="0" indent="0" algn="just">
              <a:buNone/>
            </a:pPr>
            <a:r>
              <a:rPr lang="es-ES_tradnl" dirty="0"/>
              <a:t>A continuación vemos algunas de las más comunes: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1858120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B1CA4D72-6556-472A-A47E-FC0F1492837F}"/>
              </a:ext>
            </a:extLst>
          </p:cNvPr>
          <p:cNvSpPr txBox="1">
            <a:spLocks/>
          </p:cNvSpPr>
          <p:nvPr/>
        </p:nvSpPr>
        <p:spPr>
          <a:xfrm>
            <a:off x="838199" y="970450"/>
            <a:ext cx="9894904" cy="109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ES" dirty="0"/>
          </a:p>
        </p:txBody>
      </p:sp>
      <p:sp>
        <p:nvSpPr>
          <p:cNvPr id="11" name="Content Placeholder 2">
            <a:extLst>
              <a:ext uri="{FF2B5EF4-FFF2-40B4-BE49-F238E27FC236}">
                <a16:creationId xmlns:a16="http://schemas.microsoft.com/office/drawing/2014/main" id="{DA454157-A484-4BF9-A677-E752280A23EE}"/>
              </a:ext>
            </a:extLst>
          </p:cNvPr>
          <p:cNvSpPr txBox="1">
            <a:spLocks/>
          </p:cNvSpPr>
          <p:nvPr/>
        </p:nvSpPr>
        <p:spPr>
          <a:xfrm>
            <a:off x="838199" y="760171"/>
            <a:ext cx="10480830" cy="16279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ngClass</a:t>
            </a:r>
            <a:endParaRPr lang="es-ES_tradnl" b="1" dirty="0"/>
          </a:p>
          <a:p>
            <a:pPr marL="0" indent="0" algn="just">
              <a:buNone/>
            </a:pPr>
            <a:r>
              <a:rPr lang="es-ES_tradnl" dirty="0"/>
              <a:t>Permite concatenar clases de estilo a un elemento y controlar cada una de ellas con un operador lógico o usar para ello otras variables, funciona de forma parecida a </a:t>
            </a:r>
            <a:r>
              <a:rPr lang="es-ES_tradnl" b="1" dirty="0" err="1"/>
              <a:t>ngStyle</a:t>
            </a:r>
            <a:r>
              <a:rPr lang="es-ES_tradnl" dirty="0"/>
              <a:t>.</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1026C296-3A79-44BC-A371-F3FFDA926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347" y="2557809"/>
            <a:ext cx="4534533" cy="571580"/>
          </a:xfrm>
          <a:prstGeom prst="rect">
            <a:avLst/>
          </a:prstGeom>
          <a:ln>
            <a:noFill/>
          </a:ln>
          <a:effectLst>
            <a:outerShdw blurRad="190500" algn="tl" rotWithShape="0">
              <a:srgbClr val="000000">
                <a:alpha val="70000"/>
              </a:srgbClr>
            </a:outerShdw>
          </a:effectLst>
        </p:spPr>
      </p:pic>
      <p:sp>
        <p:nvSpPr>
          <p:cNvPr id="9" name="Content Placeholder 2">
            <a:extLst>
              <a:ext uri="{FF2B5EF4-FFF2-40B4-BE49-F238E27FC236}">
                <a16:creationId xmlns:a16="http://schemas.microsoft.com/office/drawing/2014/main" id="{1D89D923-C000-4817-AD7A-F672667942BF}"/>
              </a:ext>
            </a:extLst>
          </p:cNvPr>
          <p:cNvSpPr txBox="1">
            <a:spLocks/>
          </p:cNvSpPr>
          <p:nvPr/>
        </p:nvSpPr>
        <p:spPr>
          <a:xfrm>
            <a:off x="838199" y="3129389"/>
            <a:ext cx="10480830" cy="20250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ngIf</a:t>
            </a:r>
            <a:endParaRPr lang="es-ES_tradnl" b="1" dirty="0"/>
          </a:p>
          <a:p>
            <a:pPr marL="0" indent="0" algn="just">
              <a:buNone/>
            </a:pPr>
            <a:r>
              <a:rPr lang="es-ES_tradnl" dirty="0"/>
              <a:t>Permite quitar elementos del DOM de manera condicional. En este caso, el elemento &lt;</a:t>
            </a:r>
            <a:r>
              <a:rPr lang="es-ES_tradnl" dirty="0" err="1"/>
              <a:t>span</a:t>
            </a:r>
            <a:r>
              <a:rPr lang="es-ES_tradnl" dirty="0"/>
              <a:t>&gt; sólo se carga si se cumple la condición impuesta. No se debe confundir con </a:t>
            </a:r>
            <a:r>
              <a:rPr lang="es-ES_tradnl" b="1" dirty="0" err="1"/>
              <a:t>ngShow</a:t>
            </a:r>
            <a:r>
              <a:rPr lang="es-ES_tradnl" dirty="0"/>
              <a:t>, en la que el elemento sí se carga, pero permanece oculto.</a:t>
            </a:r>
          </a:p>
        </p:txBody>
      </p:sp>
      <p:pic>
        <p:nvPicPr>
          <p:cNvPr id="6" name="Picture 5">
            <a:extLst>
              <a:ext uri="{FF2B5EF4-FFF2-40B4-BE49-F238E27FC236}">
                <a16:creationId xmlns:a16="http://schemas.microsoft.com/office/drawing/2014/main" id="{43A11622-7D65-4241-B974-DE7295720FB2}"/>
              </a:ext>
            </a:extLst>
          </p:cNvPr>
          <p:cNvPicPr>
            <a:picLocks noChangeAspect="1"/>
          </p:cNvPicPr>
          <p:nvPr/>
        </p:nvPicPr>
        <p:blipFill rotWithShape="1">
          <a:blip r:embed="rId3">
            <a:extLst>
              <a:ext uri="{28A0092B-C50C-407E-A947-70E740481C1C}">
                <a14:useLocalDpi xmlns:a14="http://schemas.microsoft.com/office/drawing/2010/main" val="0"/>
              </a:ext>
            </a:extLst>
          </a:blip>
          <a:srcRect r="1245"/>
          <a:stretch/>
        </p:blipFill>
        <p:spPr>
          <a:xfrm>
            <a:off x="3811346" y="5207539"/>
            <a:ext cx="4534533" cy="590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729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40F3C6-ED62-4E12-914B-F8A4FABE3E77}"/>
              </a:ext>
            </a:extLst>
          </p:cNvPr>
          <p:cNvSpPr>
            <a:spLocks noGrp="1"/>
          </p:cNvSpPr>
          <p:nvPr>
            <p:ph idx="1"/>
          </p:nvPr>
        </p:nvSpPr>
        <p:spPr>
          <a:xfrm>
            <a:off x="838200" y="736847"/>
            <a:ext cx="10515600" cy="2591569"/>
          </a:xfrm>
        </p:spPr>
        <p:txBody>
          <a:bodyPr/>
          <a:lstStyle/>
          <a:p>
            <a:pPr marL="0" indent="0" algn="just">
              <a:buNone/>
            </a:pPr>
            <a:r>
              <a:rPr lang="es-ES" dirty="0"/>
              <a:t>Durante este tutorial, iremos aprendiendo a utilizar este lenguaje de programación y a sacarle partido a algunas de las muchas ventajas que nos ofrece.</a:t>
            </a:r>
          </a:p>
          <a:p>
            <a:pPr marL="0" indent="0" algn="just">
              <a:buNone/>
            </a:pPr>
            <a:r>
              <a:rPr lang="es-ES" dirty="0"/>
              <a:t>Para ello, a medida que se explican los conceptos, los llevaremos a la práctica para finalmente desarrollar una sencilla aplicación Web para gestionar tareas o incidencias de un departamento de programación.	</a:t>
            </a:r>
          </a:p>
        </p:txBody>
      </p:sp>
      <p:sp>
        <p:nvSpPr>
          <p:cNvPr id="10" name="Content Placeholder 6">
            <a:extLst>
              <a:ext uri="{FF2B5EF4-FFF2-40B4-BE49-F238E27FC236}">
                <a16:creationId xmlns:a16="http://schemas.microsoft.com/office/drawing/2014/main" id="{3676EF34-9784-4EE8-95B4-3F29433CBA70}"/>
              </a:ext>
            </a:extLst>
          </p:cNvPr>
          <p:cNvSpPr txBox="1">
            <a:spLocks/>
          </p:cNvSpPr>
          <p:nvPr/>
        </p:nvSpPr>
        <p:spPr>
          <a:xfrm>
            <a:off x="838200" y="3328416"/>
            <a:ext cx="7320379" cy="3082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En nuestro caso, usaremos un código </a:t>
            </a:r>
            <a:r>
              <a:rPr lang="es-ES" b="1" dirty="0" err="1"/>
              <a:t>TypeScript</a:t>
            </a:r>
            <a:r>
              <a:rPr lang="es-ES" dirty="0"/>
              <a:t>, que es un </a:t>
            </a:r>
            <a:r>
              <a:rPr lang="es-ES" dirty="0" err="1"/>
              <a:t>superset</a:t>
            </a:r>
            <a:r>
              <a:rPr lang="es-ES" dirty="0"/>
              <a:t> de </a:t>
            </a:r>
            <a:r>
              <a:rPr lang="es-ES" dirty="0" err="1"/>
              <a:t>ECMAScript</a:t>
            </a:r>
            <a:r>
              <a:rPr lang="es-ES" dirty="0"/>
              <a:t> 6, y que nos ofrece algunas ventajas sobre ES6 estándar como son el </a:t>
            </a:r>
            <a:r>
              <a:rPr lang="es-ES" u="sng" dirty="0"/>
              <a:t>tipado de variables</a:t>
            </a:r>
            <a:r>
              <a:rPr lang="es-ES" dirty="0"/>
              <a:t> y los </a:t>
            </a:r>
            <a:r>
              <a:rPr lang="es-ES" u="sng" dirty="0"/>
              <a:t>decoradores</a:t>
            </a:r>
            <a:r>
              <a:rPr lang="es-ES" dirty="0"/>
              <a:t>. Ambos los iremos poniendo en práctica a medida que avancemos. Para las vistas usaremos HTML con un poco de ayuda de Bootstrap.</a:t>
            </a:r>
          </a:p>
        </p:txBody>
      </p:sp>
      <p:pic>
        <p:nvPicPr>
          <p:cNvPr id="15" name="Picture 14">
            <a:extLst>
              <a:ext uri="{FF2B5EF4-FFF2-40B4-BE49-F238E27FC236}">
                <a16:creationId xmlns:a16="http://schemas.microsoft.com/office/drawing/2014/main" id="{57F942E4-A01D-42CC-9164-6FF54A025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947" y="3328416"/>
            <a:ext cx="2874853" cy="2874853"/>
          </a:xfrm>
          <a:prstGeom prst="rect">
            <a:avLst/>
          </a:prstGeom>
        </p:spPr>
      </p:pic>
      <p:sp>
        <p:nvSpPr>
          <p:cNvPr id="17" name="Footer Placeholder 3">
            <a:extLst>
              <a:ext uri="{FF2B5EF4-FFF2-40B4-BE49-F238E27FC236}">
                <a16:creationId xmlns:a16="http://schemas.microsoft.com/office/drawing/2014/main" id="{82B9B616-C132-4228-B1D1-CB2C163605A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3882997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a:extLst>
              <a:ext uri="{FF2B5EF4-FFF2-40B4-BE49-F238E27FC236}">
                <a16:creationId xmlns:a16="http://schemas.microsoft.com/office/drawing/2014/main" id="{B1CA4D72-6556-472A-A47E-FC0F1492837F}"/>
              </a:ext>
            </a:extLst>
          </p:cNvPr>
          <p:cNvSpPr txBox="1">
            <a:spLocks/>
          </p:cNvSpPr>
          <p:nvPr/>
        </p:nvSpPr>
        <p:spPr>
          <a:xfrm>
            <a:off x="838199" y="970450"/>
            <a:ext cx="9894904" cy="1096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ES" dirty="0"/>
          </a:p>
        </p:txBody>
      </p:sp>
      <p:sp>
        <p:nvSpPr>
          <p:cNvPr id="11" name="Content Placeholder 2">
            <a:extLst>
              <a:ext uri="{FF2B5EF4-FFF2-40B4-BE49-F238E27FC236}">
                <a16:creationId xmlns:a16="http://schemas.microsoft.com/office/drawing/2014/main" id="{DA454157-A484-4BF9-A677-E752280A23EE}"/>
              </a:ext>
            </a:extLst>
          </p:cNvPr>
          <p:cNvSpPr txBox="1">
            <a:spLocks/>
          </p:cNvSpPr>
          <p:nvPr/>
        </p:nvSpPr>
        <p:spPr>
          <a:xfrm>
            <a:off x="838199" y="760170"/>
            <a:ext cx="10480830" cy="3252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_tradnl" b="1" dirty="0" err="1"/>
              <a:t>ngFor</a:t>
            </a:r>
            <a:endParaRPr lang="es-ES_tradnl" b="1" dirty="0"/>
          </a:p>
          <a:p>
            <a:pPr marL="0" indent="0" algn="just">
              <a:buNone/>
            </a:pPr>
            <a:r>
              <a:rPr lang="es-ES_tradnl" dirty="0"/>
              <a:t>Esta directiva interactúa con una lista de objetos, como podría ser el caso de un array. De manera sistemática, itera sobre todos los elementos de la lista, y realiza la misma acción para cada uno de ellos.</a:t>
            </a:r>
          </a:p>
          <a:p>
            <a:pPr marL="0" indent="0" algn="just">
              <a:buNone/>
            </a:pPr>
            <a:r>
              <a:rPr lang="es-ES_tradnl" dirty="0"/>
              <a:t>En el ejemplo, recorre la lista de tareas, y pinta un &lt;app-</a:t>
            </a:r>
            <a:r>
              <a:rPr lang="es-ES_tradnl" dirty="0" err="1"/>
              <a:t>task</a:t>
            </a:r>
            <a:r>
              <a:rPr lang="es-ES_tradnl" dirty="0"/>
              <a:t>-</a:t>
            </a:r>
            <a:r>
              <a:rPr lang="es-ES_tradnl" dirty="0" err="1"/>
              <a:t>summary</a:t>
            </a:r>
            <a:r>
              <a:rPr lang="es-ES_tradnl" dirty="0"/>
              <a:t>&gt; por cada uno de los elementos de la lista </a:t>
            </a:r>
            <a:r>
              <a:rPr lang="es-ES_tradnl" dirty="0" err="1"/>
              <a:t>tasks</a:t>
            </a:r>
            <a:r>
              <a:rPr lang="es-ES_tradnl" dirty="0"/>
              <a:t>.</a:t>
            </a:r>
          </a:p>
          <a:p>
            <a:pPr marL="0" indent="0" algn="just">
              <a:buNone/>
            </a:pPr>
            <a:r>
              <a:rPr lang="es-ES_tradnl" dirty="0"/>
              <a:t>Declaramos una variable local, visible sólo en el bucle usando </a:t>
            </a:r>
            <a:r>
              <a:rPr lang="es-ES_tradnl" b="1" dirty="0" err="1"/>
              <a:t>let</a:t>
            </a:r>
            <a:r>
              <a:rPr lang="es-ES_tradnl" dirty="0"/>
              <a:t>.</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E673367C-92DA-42D3-BE43-9277AA18318F}"/>
              </a:ext>
            </a:extLst>
          </p:cNvPr>
          <p:cNvPicPr>
            <a:picLocks noChangeAspect="1"/>
          </p:cNvPicPr>
          <p:nvPr/>
        </p:nvPicPr>
        <p:blipFill rotWithShape="1">
          <a:blip r:embed="rId2">
            <a:extLst>
              <a:ext uri="{28A0092B-C50C-407E-A947-70E740481C1C}">
                <a14:useLocalDpi xmlns:a14="http://schemas.microsoft.com/office/drawing/2010/main" val="0"/>
              </a:ext>
            </a:extLst>
          </a:blip>
          <a:srcRect t="27725" b="40998"/>
          <a:stretch/>
        </p:blipFill>
        <p:spPr>
          <a:xfrm>
            <a:off x="2208108" y="4234647"/>
            <a:ext cx="7704762" cy="13494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7638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PIPES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5"/>
            <a:ext cx="10515600" cy="3420885"/>
          </a:xfrm>
        </p:spPr>
        <p:txBody>
          <a:bodyPr>
            <a:normAutofit lnSpcReduction="10000"/>
          </a:bodyPr>
          <a:lstStyle/>
          <a:p>
            <a:pPr marL="0" indent="0" algn="just">
              <a:buNone/>
            </a:pPr>
            <a:r>
              <a:rPr lang="es-ES_tradnl" dirty="0"/>
              <a:t>Los Pipes, también llamados tuberías o filtros, nos permiten transformar visualmente el dato al que se lo apliquemos.</a:t>
            </a:r>
          </a:p>
          <a:p>
            <a:pPr marL="0" indent="0" algn="just">
              <a:buNone/>
            </a:pPr>
            <a:endParaRPr lang="es-ES_tradnl" dirty="0"/>
          </a:p>
          <a:p>
            <a:pPr algn="just"/>
            <a:r>
              <a:rPr lang="es-ES_tradnl" b="1" dirty="0"/>
              <a:t>Pipes predefinidos</a:t>
            </a:r>
          </a:p>
          <a:p>
            <a:pPr marL="0" indent="0" algn="just">
              <a:buNone/>
            </a:pPr>
            <a:r>
              <a:rPr lang="es-ES_tradnl" dirty="0"/>
              <a:t>Como son </a:t>
            </a:r>
            <a:r>
              <a:rPr lang="es-ES_tradnl" b="1" dirty="0"/>
              <a:t>| </a:t>
            </a:r>
            <a:r>
              <a:rPr lang="es-ES_tradnl" b="1" dirty="0" err="1"/>
              <a:t>lowercase</a:t>
            </a:r>
            <a:r>
              <a:rPr lang="es-ES_tradnl" dirty="0"/>
              <a:t>, </a:t>
            </a:r>
            <a:r>
              <a:rPr lang="es-ES_tradnl" b="1" dirty="0"/>
              <a:t>| </a:t>
            </a:r>
            <a:r>
              <a:rPr lang="es-ES_tradnl" b="1" dirty="0" err="1"/>
              <a:t>uppercase</a:t>
            </a:r>
            <a:r>
              <a:rPr lang="es-ES_tradnl" dirty="0"/>
              <a:t>, o como en el caso de las fechas, conseguimos mostrar la fecha en un formato determinado que le indicamos.</a:t>
            </a:r>
          </a:p>
          <a:p>
            <a:pPr marL="0" indent="0" algn="ctr">
              <a:buNone/>
            </a:pPr>
            <a:r>
              <a:rPr lang="es-ES" dirty="0"/>
              <a:t>&lt;</a:t>
            </a:r>
            <a:r>
              <a:rPr lang="es-ES" dirty="0" err="1">
                <a:solidFill>
                  <a:srgbClr val="3C69B3"/>
                </a:solidFill>
              </a:rPr>
              <a:t>span</a:t>
            </a:r>
            <a:r>
              <a:rPr lang="es-ES" dirty="0"/>
              <a:t>&gt;{{</a:t>
            </a:r>
            <a:r>
              <a:rPr lang="es-ES" dirty="0" err="1"/>
              <a:t>task.creationDate</a:t>
            </a:r>
            <a:r>
              <a:rPr lang="es-ES" dirty="0"/>
              <a:t> </a:t>
            </a:r>
            <a:r>
              <a:rPr lang="es-ES" dirty="0">
                <a:solidFill>
                  <a:srgbClr val="FF0000"/>
                </a:solidFill>
              </a:rPr>
              <a:t>| date:’</a:t>
            </a:r>
            <a:r>
              <a:rPr lang="es-ES" dirty="0" err="1">
                <a:solidFill>
                  <a:srgbClr val="FF0000"/>
                </a:solidFill>
              </a:rPr>
              <a:t>mediumDate</a:t>
            </a:r>
            <a:r>
              <a:rPr lang="es-ES" dirty="0">
                <a:solidFill>
                  <a:srgbClr val="FF0000"/>
                </a:solidFill>
              </a:rPr>
              <a:t>’</a:t>
            </a:r>
            <a:r>
              <a:rPr lang="es-ES" dirty="0"/>
              <a:t>}}&lt;/</a:t>
            </a:r>
            <a:r>
              <a:rPr lang="es-ES" dirty="0" err="1">
                <a:solidFill>
                  <a:srgbClr val="3C69B3"/>
                </a:solidFill>
              </a:rPr>
              <a:t>span</a:t>
            </a:r>
            <a:r>
              <a:rPr lang="es-ES" dirty="0"/>
              <a:t>&gt;</a:t>
            </a:r>
          </a:p>
          <a:p>
            <a:pPr marL="0" indent="0" algn="ctr">
              <a:buNone/>
            </a:pPr>
            <a:endParaRPr lang="es-ES" sz="2000" dirty="0">
              <a:solidFill>
                <a:schemeClr val="accent2">
                  <a:lumMod val="75000"/>
                </a:schemeClr>
              </a:solidFill>
            </a:endParaRPr>
          </a:p>
          <a:p>
            <a:pPr marL="0" indent="0" algn="ctr">
              <a:buNone/>
            </a:pPr>
            <a:endParaRPr lang="es-ES" sz="2000" dirty="0">
              <a:solidFill>
                <a:schemeClr val="accent2">
                  <a:lumMod val="75000"/>
                </a:schemeClr>
              </a:solidFill>
            </a:endParaRPr>
          </a:p>
          <a:p>
            <a:pPr marL="0" indent="0" algn="just">
              <a:buNone/>
            </a:pPr>
            <a:endParaRPr lang="es-ES" sz="2000" dirty="0">
              <a:solidFill>
                <a:schemeClr val="accent2">
                  <a:lumMod val="75000"/>
                </a:schemeClr>
              </a:solidFill>
            </a:endParaRP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
        <p:nvSpPr>
          <p:cNvPr id="4" name="TextBox 3">
            <a:extLst>
              <a:ext uri="{FF2B5EF4-FFF2-40B4-BE49-F238E27FC236}">
                <a16:creationId xmlns:a16="http://schemas.microsoft.com/office/drawing/2014/main" id="{333B4128-DB19-4011-B49A-E4C035904CDD}"/>
              </a:ext>
            </a:extLst>
          </p:cNvPr>
          <p:cNvSpPr txBox="1"/>
          <p:nvPr/>
        </p:nvSpPr>
        <p:spPr>
          <a:xfrm>
            <a:off x="3753404" y="5111571"/>
            <a:ext cx="4685191" cy="1200329"/>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ES_tradnl" dirty="0"/>
              <a:t>‘</a:t>
            </a:r>
            <a:r>
              <a:rPr lang="es-ES_tradnl" dirty="0" err="1"/>
              <a:t>mediumDate</a:t>
            </a:r>
            <a:r>
              <a:rPr lang="es-ES_tradnl" dirty="0"/>
              <a:t>’ : Nov 21, 2017</a:t>
            </a:r>
          </a:p>
          <a:p>
            <a:pPr algn="just"/>
            <a:r>
              <a:rPr lang="es-ES_tradnl" dirty="0"/>
              <a:t>‘</a:t>
            </a:r>
            <a:r>
              <a:rPr lang="es-ES_tradnl" dirty="0" err="1"/>
              <a:t>fullDate</a:t>
            </a:r>
            <a:r>
              <a:rPr lang="es-ES_tradnl" dirty="0"/>
              <a:t>’: </a:t>
            </a:r>
            <a:r>
              <a:rPr lang="es-ES_tradnl" dirty="0" err="1"/>
              <a:t>Tuesday</a:t>
            </a:r>
            <a:r>
              <a:rPr lang="es-ES_tradnl" dirty="0"/>
              <a:t>, </a:t>
            </a:r>
            <a:r>
              <a:rPr lang="es-ES_tradnl" dirty="0" err="1"/>
              <a:t>November</a:t>
            </a:r>
            <a:r>
              <a:rPr lang="es-ES_tradnl" dirty="0"/>
              <a:t> 21, 2017</a:t>
            </a:r>
          </a:p>
          <a:p>
            <a:pPr algn="just"/>
            <a:r>
              <a:rPr lang="es-ES_tradnl" dirty="0"/>
              <a:t>‘short’: 11/21/17 08:13 PM</a:t>
            </a:r>
          </a:p>
          <a:p>
            <a:pPr algn="just"/>
            <a:r>
              <a:rPr lang="es-ES_tradnl" dirty="0"/>
              <a:t>Son algunos de los filtros de fechas de Angular.</a:t>
            </a:r>
          </a:p>
        </p:txBody>
      </p:sp>
    </p:spTree>
    <p:extLst>
      <p:ext uri="{BB962C8B-B14F-4D97-AF65-F5344CB8AC3E}">
        <p14:creationId xmlns:p14="http://schemas.microsoft.com/office/powerpoint/2010/main" val="483562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90114"/>
            <a:ext cx="10515600" cy="3746376"/>
          </a:xfrm>
        </p:spPr>
        <p:txBody>
          <a:bodyPr>
            <a:normAutofit lnSpcReduction="10000"/>
          </a:bodyPr>
          <a:lstStyle/>
          <a:p>
            <a:pPr algn="just"/>
            <a:r>
              <a:rPr lang="es-ES" b="1" dirty="0"/>
              <a:t>Pipes personalizados</a:t>
            </a:r>
          </a:p>
          <a:p>
            <a:pPr marL="0" indent="0" algn="just">
              <a:buNone/>
            </a:pPr>
            <a:r>
              <a:rPr lang="es-ES" dirty="0"/>
              <a:t>Podemos crear filtros propios, para que actúen cómo necesitemos.</a:t>
            </a:r>
          </a:p>
          <a:p>
            <a:pPr marL="0" indent="0" algn="just">
              <a:buNone/>
            </a:pPr>
            <a:r>
              <a:rPr lang="es-ES" dirty="0"/>
              <a:t>Nos centramos en el atributo Prioridad de una tarea. La prioridad es un campo definido como </a:t>
            </a:r>
            <a:r>
              <a:rPr lang="es-ES" b="1" dirty="0"/>
              <a:t>numérico</a:t>
            </a:r>
            <a:r>
              <a:rPr lang="es-ES" dirty="0"/>
              <a:t>, por tanto vamos a tratar de modificar ese número para que, nos de su correspondencia en texto mediante un Pipe, y para que nos de un icono de Bootstrap que represente el grado de prioridad, con otro Pipe.</a:t>
            </a:r>
          </a:p>
          <a:p>
            <a:pPr marL="0" indent="0" algn="just">
              <a:buNone/>
            </a:pPr>
            <a:endParaRPr lang="es-ES" dirty="0"/>
          </a:p>
          <a:p>
            <a:pPr marL="0" indent="0" algn="just">
              <a:buNone/>
            </a:pPr>
            <a:r>
              <a:rPr lang="es-ES" dirty="0"/>
              <a:t>Modificamos el </a:t>
            </a:r>
            <a:r>
              <a:rPr lang="es-ES" dirty="0" err="1"/>
              <a:t>template</a:t>
            </a:r>
            <a:r>
              <a:rPr lang="es-ES" dirty="0"/>
              <a:t> task-summary.component.html así:</a:t>
            </a:r>
            <a:endParaRPr lang="es-ES" sz="2000" dirty="0">
              <a:solidFill>
                <a:schemeClr val="accent2">
                  <a:lumMod val="75000"/>
                </a:schemeClr>
              </a:solidFill>
            </a:endParaRPr>
          </a:p>
          <a:p>
            <a:pPr marL="0" indent="0" algn="ctr">
              <a:buNone/>
            </a:pPr>
            <a:endParaRPr lang="es-ES" sz="2000" dirty="0">
              <a:solidFill>
                <a:schemeClr val="accent2">
                  <a:lumMod val="75000"/>
                </a:schemeClr>
              </a:solidFill>
            </a:endParaRPr>
          </a:p>
          <a:p>
            <a:pPr marL="0" indent="0" algn="just">
              <a:buNone/>
            </a:pPr>
            <a:endParaRPr lang="es-ES" sz="2000" dirty="0">
              <a:solidFill>
                <a:schemeClr val="accent2">
                  <a:lumMod val="75000"/>
                </a:schemeClr>
              </a:solidFill>
            </a:endParaRP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9" name="Picture 8">
            <a:extLst>
              <a:ext uri="{FF2B5EF4-FFF2-40B4-BE49-F238E27FC236}">
                <a16:creationId xmlns:a16="http://schemas.microsoft.com/office/drawing/2014/main" id="{AD02C6B2-93E4-4757-ABB1-FCA7179D5BF0}"/>
              </a:ext>
            </a:extLst>
          </p:cNvPr>
          <p:cNvPicPr>
            <a:picLocks noChangeAspect="1"/>
          </p:cNvPicPr>
          <p:nvPr/>
        </p:nvPicPr>
        <p:blipFill rotWithShape="1">
          <a:blip r:embed="rId2">
            <a:extLst>
              <a:ext uri="{28A0092B-C50C-407E-A947-70E740481C1C}">
                <a14:useLocalDpi xmlns:a14="http://schemas.microsoft.com/office/drawing/2010/main" val="0"/>
              </a:ext>
            </a:extLst>
          </a:blip>
          <a:srcRect t="54700" b="28133"/>
          <a:stretch/>
        </p:blipFill>
        <p:spPr>
          <a:xfrm>
            <a:off x="838200" y="4749558"/>
            <a:ext cx="10515600" cy="9527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6795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790114"/>
            <a:ext cx="10515600" cy="4109096"/>
          </a:xfrm>
        </p:spPr>
        <p:txBody>
          <a:bodyPr>
            <a:normAutofit/>
          </a:bodyPr>
          <a:lstStyle/>
          <a:p>
            <a:pPr marL="0" indent="0" algn="just">
              <a:buNone/>
            </a:pPr>
            <a:r>
              <a:rPr lang="es-ES" dirty="0"/>
              <a:t>No está de más, crear en el directorio </a:t>
            </a:r>
            <a:r>
              <a:rPr lang="es-ES" b="1" dirty="0"/>
              <a:t>app </a:t>
            </a:r>
            <a:r>
              <a:rPr lang="es-ES" dirty="0"/>
              <a:t>un nuevo módulo al que llamaremos </a:t>
            </a:r>
            <a:r>
              <a:rPr lang="es-ES" b="1" dirty="0"/>
              <a:t>pipes</a:t>
            </a:r>
            <a:r>
              <a:rPr lang="es-ES" dirty="0"/>
              <a:t> donde crearemos el fichero </a:t>
            </a:r>
            <a:r>
              <a:rPr lang="es-ES" dirty="0" err="1"/>
              <a:t>priority.pipe.ts</a:t>
            </a:r>
            <a:r>
              <a:rPr lang="es-ES" dirty="0"/>
              <a:t>.</a:t>
            </a:r>
          </a:p>
          <a:p>
            <a:pPr marL="0" indent="0" algn="just">
              <a:buNone/>
            </a:pPr>
            <a:r>
              <a:rPr lang="es-ES" dirty="0"/>
              <a:t>Importante, no olvidemos declarar este nuevo elemento en nuestro </a:t>
            </a:r>
            <a:r>
              <a:rPr lang="es-ES" dirty="0" err="1"/>
              <a:t>app.module.ts</a:t>
            </a:r>
            <a:r>
              <a:rPr lang="es-ES" dirty="0"/>
              <a:t>.</a:t>
            </a:r>
          </a:p>
          <a:p>
            <a:pPr marL="0" indent="0" algn="just">
              <a:buNone/>
            </a:pPr>
            <a:r>
              <a:rPr lang="es-ES" dirty="0"/>
              <a:t>A modo opcional, hemos querido usar en </a:t>
            </a:r>
            <a:r>
              <a:rPr lang="es-ES" dirty="0" err="1"/>
              <a:t>TaskSummaryComponent</a:t>
            </a:r>
            <a:r>
              <a:rPr lang="es-ES" dirty="0"/>
              <a:t> un </a:t>
            </a:r>
            <a:r>
              <a:rPr lang="es-ES" i="1" dirty="0" err="1"/>
              <a:t>tooltip</a:t>
            </a:r>
            <a:r>
              <a:rPr lang="es-ES" dirty="0"/>
              <a:t>, en el que, cuando el cursor pase por encima, aparezca la prioridad en texto que obtendremos con uno de los Pipes.</a:t>
            </a:r>
          </a:p>
          <a:p>
            <a:pPr marL="0" indent="0" algn="just">
              <a:buNone/>
            </a:pPr>
            <a:r>
              <a:rPr lang="es-ES" dirty="0"/>
              <a:t>Para hacer esto, necesitaremos instalar el paquete </a:t>
            </a:r>
            <a:r>
              <a:rPr lang="es-ES" b="1" dirty="0"/>
              <a:t>Angular Material</a:t>
            </a:r>
            <a:r>
              <a:rPr lang="es-ES" dirty="0"/>
              <a:t> y añadirlo en </a:t>
            </a:r>
            <a:r>
              <a:rPr lang="es-ES" dirty="0" err="1"/>
              <a:t>app.module.ts</a:t>
            </a:r>
            <a:r>
              <a:rPr lang="es-ES" dirty="0"/>
              <a:t>, esta vez en </a:t>
            </a:r>
            <a:r>
              <a:rPr lang="es-ES" i="1" dirty="0" err="1"/>
              <a:t>imports</a:t>
            </a:r>
            <a:r>
              <a:rPr lang="es-ES" i="1" dirty="0"/>
              <a:t>,</a:t>
            </a:r>
            <a:r>
              <a:rPr lang="es-ES" dirty="0"/>
              <a:t> no en </a:t>
            </a:r>
            <a:r>
              <a:rPr lang="es-ES" i="1" dirty="0" err="1"/>
              <a:t>declarations</a:t>
            </a:r>
            <a:r>
              <a:rPr lang="es-ES" dirty="0"/>
              <a:t>.</a:t>
            </a:r>
          </a:p>
          <a:p>
            <a:pPr marL="0" indent="0" algn="just">
              <a:buNone/>
            </a:pPr>
            <a:endParaRPr lang="es-ES" dirty="0"/>
          </a:p>
          <a:p>
            <a:pPr marL="0" indent="0" algn="just">
              <a:buNone/>
            </a:pPr>
            <a:endParaRPr lang="es-ES" sz="2000" b="1" dirty="0">
              <a:solidFill>
                <a:schemeClr val="accent2">
                  <a:lumMod val="75000"/>
                </a:schemeClr>
              </a:solidFill>
            </a:endParaRPr>
          </a:p>
          <a:p>
            <a:pPr marL="0" indent="0" algn="ctr">
              <a:buNone/>
            </a:pPr>
            <a:endParaRPr lang="es-ES" sz="2000" dirty="0">
              <a:solidFill>
                <a:schemeClr val="accent2">
                  <a:lumMod val="75000"/>
                </a:schemeClr>
              </a:solidFill>
            </a:endParaRPr>
          </a:p>
          <a:p>
            <a:pPr marL="0" indent="0" algn="just">
              <a:buNone/>
            </a:pPr>
            <a:endParaRPr lang="es-ES" sz="2000" dirty="0">
              <a:solidFill>
                <a:schemeClr val="accent2">
                  <a:lumMod val="75000"/>
                </a:schemeClr>
              </a:solidFill>
            </a:endParaRP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4" name="Picture 3">
            <a:extLst>
              <a:ext uri="{FF2B5EF4-FFF2-40B4-BE49-F238E27FC236}">
                <a16:creationId xmlns:a16="http://schemas.microsoft.com/office/drawing/2014/main" id="{B1B8EED5-325C-4577-B07D-2EABF7C53493}"/>
              </a:ext>
            </a:extLst>
          </p:cNvPr>
          <p:cNvPicPr>
            <a:picLocks noChangeAspect="1"/>
          </p:cNvPicPr>
          <p:nvPr/>
        </p:nvPicPr>
        <p:blipFill rotWithShape="1">
          <a:blip r:embed="rId2">
            <a:extLst>
              <a:ext uri="{28A0092B-C50C-407E-A947-70E740481C1C}">
                <a14:useLocalDpi xmlns:a14="http://schemas.microsoft.com/office/drawing/2010/main" val="0"/>
              </a:ext>
            </a:extLst>
          </a:blip>
          <a:srcRect l="204" t="3987" r="361" b="4375"/>
          <a:stretch/>
        </p:blipFill>
        <p:spPr>
          <a:xfrm>
            <a:off x="2349623" y="5081772"/>
            <a:ext cx="7492753" cy="10475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42307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ADE24-63F5-4084-BB5C-E6DE4A2DC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402428" cy="6427433"/>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712244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SERVICES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3538262"/>
          </a:xfrm>
        </p:spPr>
        <p:txBody>
          <a:bodyPr>
            <a:normAutofit/>
          </a:bodyPr>
          <a:lstStyle/>
          <a:p>
            <a:pPr marL="0" indent="0" algn="just">
              <a:buNone/>
            </a:pPr>
            <a:r>
              <a:rPr lang="es-ES_tradnl" dirty="0"/>
              <a:t>Un servicio Angular provee de cualquier cosa que nuestra aplicación pueda necesitar. Como norma básica, el componente no debe usarse para buscar, guardar o servir datos directamente, para tales fines usamos los Servicios.</a:t>
            </a:r>
          </a:p>
          <a:p>
            <a:pPr marL="0" indent="0" algn="just">
              <a:buNone/>
            </a:pPr>
            <a:r>
              <a:rPr lang="es-ES_tradnl" dirty="0"/>
              <a:t>En primer lugar, creamos un módulo nuevo llamado </a:t>
            </a:r>
            <a:r>
              <a:rPr lang="es-ES_tradnl" b="1" dirty="0" err="1"/>
              <a:t>services</a:t>
            </a:r>
            <a:r>
              <a:rPr lang="es-ES_tradnl" dirty="0"/>
              <a:t> dentro del directorio app, y en él, vamos a crear el fichero </a:t>
            </a:r>
            <a:r>
              <a:rPr lang="es-ES_tradnl" dirty="0" err="1"/>
              <a:t>tasks.service.ts</a:t>
            </a:r>
            <a:r>
              <a:rPr lang="es-ES_tradnl" dirty="0"/>
              <a:t> que se encargará de la manipulación de los datos de nuestra aplicación.</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2180051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4C09E6F0-56B7-4683-9EBF-8B74001CD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83258" cy="5601810"/>
          </a:xfrm>
          <a:prstGeom prst="rect">
            <a:avLst/>
          </a:prstGeom>
        </p:spPr>
      </p:pic>
    </p:spTree>
    <p:extLst>
      <p:ext uri="{BB962C8B-B14F-4D97-AF65-F5344CB8AC3E}">
        <p14:creationId xmlns:p14="http://schemas.microsoft.com/office/powerpoint/2010/main" val="438513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807867"/>
            <a:ext cx="10515600" cy="5202315"/>
          </a:xfrm>
        </p:spPr>
        <p:txBody>
          <a:bodyPr>
            <a:normAutofit/>
          </a:bodyPr>
          <a:lstStyle/>
          <a:p>
            <a:pPr marL="0" indent="0" algn="just">
              <a:buNone/>
            </a:pPr>
            <a:r>
              <a:rPr lang="es-ES_tradnl" dirty="0"/>
              <a:t>Prestamos especial atención a varias cosas:</a:t>
            </a:r>
          </a:p>
          <a:p>
            <a:pPr algn="just">
              <a:buClr>
                <a:schemeClr val="tx1"/>
              </a:buClr>
            </a:pPr>
            <a:r>
              <a:rPr lang="es-ES" dirty="0" err="1">
                <a:solidFill>
                  <a:srgbClr val="7030A0"/>
                </a:solidFill>
              </a:rPr>
              <a:t>import</a:t>
            </a:r>
            <a:r>
              <a:rPr lang="es-ES" dirty="0"/>
              <a:t> { </a:t>
            </a:r>
            <a:r>
              <a:rPr lang="es-ES" dirty="0" err="1">
                <a:solidFill>
                  <a:srgbClr val="3C69B3"/>
                </a:solidFill>
              </a:rPr>
              <a:t>Injectable</a:t>
            </a:r>
            <a:r>
              <a:rPr lang="es-ES" dirty="0">
                <a:solidFill>
                  <a:srgbClr val="3C69B3"/>
                </a:solidFill>
              </a:rPr>
              <a:t> </a:t>
            </a:r>
            <a:r>
              <a:rPr lang="es-ES" dirty="0"/>
              <a:t>} </a:t>
            </a:r>
            <a:r>
              <a:rPr lang="es-ES" dirty="0" err="1">
                <a:solidFill>
                  <a:srgbClr val="7030A0"/>
                </a:solidFill>
              </a:rPr>
              <a:t>from</a:t>
            </a:r>
            <a:r>
              <a:rPr lang="es-ES" dirty="0"/>
              <a:t> </a:t>
            </a:r>
            <a:r>
              <a:rPr lang="es-ES" dirty="0">
                <a:solidFill>
                  <a:schemeClr val="accent2">
                    <a:lumMod val="75000"/>
                  </a:schemeClr>
                </a:solidFill>
              </a:rPr>
              <a:t>‘@angular/</a:t>
            </a:r>
            <a:r>
              <a:rPr lang="es-ES" dirty="0" err="1">
                <a:solidFill>
                  <a:schemeClr val="accent2">
                    <a:lumMod val="75000"/>
                  </a:schemeClr>
                </a:solidFill>
              </a:rPr>
              <a:t>core</a:t>
            </a:r>
            <a:r>
              <a:rPr lang="es-ES" dirty="0">
                <a:solidFill>
                  <a:schemeClr val="accent2">
                    <a:lumMod val="75000"/>
                  </a:schemeClr>
                </a:solidFill>
              </a:rPr>
              <a:t>’</a:t>
            </a:r>
            <a:r>
              <a:rPr lang="es-ES" dirty="0"/>
              <a:t>;</a:t>
            </a:r>
          </a:p>
          <a:p>
            <a:pPr marL="0" indent="0" algn="just">
              <a:buNone/>
            </a:pPr>
            <a:r>
              <a:rPr lang="es-ES_tradnl" dirty="0"/>
              <a:t>Importamos el módulo </a:t>
            </a:r>
            <a:r>
              <a:rPr lang="es-ES_tradnl" dirty="0" err="1"/>
              <a:t>Injectable</a:t>
            </a:r>
            <a:r>
              <a:rPr lang="es-ES_tradnl" dirty="0"/>
              <a:t> y usamos el decorador @</a:t>
            </a:r>
            <a:r>
              <a:rPr lang="es-ES_tradnl" dirty="0" err="1"/>
              <a:t>Injectable</a:t>
            </a:r>
            <a:r>
              <a:rPr lang="es-ES_tradnl" dirty="0"/>
              <a:t> en la declaración de la clase. Esto le dice a Angular, que este servicio puede ser </a:t>
            </a:r>
            <a:r>
              <a:rPr lang="es-ES_tradnl" b="1" dirty="0"/>
              <a:t>inyectado como dependencia</a:t>
            </a:r>
            <a:r>
              <a:rPr lang="es-ES_tradnl" dirty="0"/>
              <a:t>.</a:t>
            </a:r>
          </a:p>
          <a:p>
            <a:pPr marL="0" indent="0" algn="just">
              <a:buNone/>
            </a:pPr>
            <a:r>
              <a:rPr lang="es-ES_tradnl" dirty="0"/>
              <a:t>Creamos algunas funciones básicas de manipulación de datos, como son </a:t>
            </a:r>
            <a:r>
              <a:rPr lang="es-ES_tradnl" dirty="0" err="1"/>
              <a:t>getTaskList</a:t>
            </a:r>
            <a:r>
              <a:rPr lang="es-ES_tradnl" dirty="0"/>
              <a:t>(), </a:t>
            </a:r>
            <a:r>
              <a:rPr lang="es-ES_tradnl" dirty="0" err="1"/>
              <a:t>getTaskListById</a:t>
            </a:r>
            <a:r>
              <a:rPr lang="es-ES_tradnl" dirty="0"/>
              <a:t>() y </a:t>
            </a:r>
            <a:r>
              <a:rPr lang="es-ES_tradnl" dirty="0" err="1"/>
              <a:t>addTask</a:t>
            </a:r>
            <a:r>
              <a:rPr lang="es-ES_tradnl" dirty="0"/>
              <a:t>(), por el momento nos será útil la primera, ya que queremos invocar esta función desde </a:t>
            </a:r>
            <a:r>
              <a:rPr lang="es-ES" dirty="0" err="1"/>
              <a:t>TaskListComponent</a:t>
            </a:r>
            <a:r>
              <a:rPr lang="es-ES" dirty="0"/>
              <a:t> para mostrar el listado de tareas.</a:t>
            </a:r>
          </a:p>
          <a:p>
            <a:pPr marL="0" indent="0" algn="just">
              <a:buNone/>
            </a:pPr>
            <a:r>
              <a:rPr lang="es-ES" dirty="0"/>
              <a:t>Podemos incluir en la variable TASKS algunos datos de prueba*, para ver cómo obtiene la lista de tareas y cómo se muestran por pantalla.</a:t>
            </a:r>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4" name="TextBox 3">
            <a:extLst>
              <a:ext uri="{FF2B5EF4-FFF2-40B4-BE49-F238E27FC236}">
                <a16:creationId xmlns:a16="http://schemas.microsoft.com/office/drawing/2014/main" id="{4F5A44B6-61D6-42F9-BB39-0005B2E87D7F}"/>
              </a:ext>
            </a:extLst>
          </p:cNvPr>
          <p:cNvSpPr txBox="1"/>
          <p:nvPr/>
        </p:nvSpPr>
        <p:spPr>
          <a:xfrm>
            <a:off x="838200" y="6311900"/>
            <a:ext cx="7303539" cy="261610"/>
          </a:xfrm>
          <a:prstGeom prst="rect">
            <a:avLst/>
          </a:prstGeom>
          <a:noFill/>
        </p:spPr>
        <p:txBody>
          <a:bodyPr wrap="square" rtlCol="0">
            <a:spAutoFit/>
          </a:bodyPr>
          <a:lstStyle/>
          <a:p>
            <a:r>
              <a:rPr lang="es-ES" sz="1100" dirty="0"/>
              <a:t>*En próximas versiones de esta publicación veremos cómo obtener los datos mediante HTTP Client API.</a:t>
            </a:r>
          </a:p>
        </p:txBody>
      </p:sp>
    </p:spTree>
    <p:extLst>
      <p:ext uri="{BB962C8B-B14F-4D97-AF65-F5344CB8AC3E}">
        <p14:creationId xmlns:p14="http://schemas.microsoft.com/office/powerpoint/2010/main" val="217519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26576-195F-44A0-A13A-BCB907088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105965" cy="6833642"/>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36109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DEPENDENCY INJECTION</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1545809"/>
          </a:xfrm>
        </p:spPr>
        <p:txBody>
          <a:bodyPr>
            <a:normAutofit/>
          </a:bodyPr>
          <a:lstStyle/>
          <a:p>
            <a:pPr marL="0" indent="0" algn="just">
              <a:buNone/>
            </a:pPr>
            <a:r>
              <a:rPr lang="es-ES_tradnl" dirty="0"/>
              <a:t>Acabamos de crear nuestro primer servicio en Angular y ahora debemos ponerlo a disposición de las demás funcionalidades de la aplicación. Esto es lo que se conoce como inyección de dependencias.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6" name="Flowchart: Connector 5">
            <a:extLst>
              <a:ext uri="{FF2B5EF4-FFF2-40B4-BE49-F238E27FC236}">
                <a16:creationId xmlns:a16="http://schemas.microsoft.com/office/drawing/2014/main" id="{25F341A9-2F9D-46AC-9809-D34411FC83E1}"/>
              </a:ext>
            </a:extLst>
          </p:cNvPr>
          <p:cNvSpPr/>
          <p:nvPr/>
        </p:nvSpPr>
        <p:spPr>
          <a:xfrm>
            <a:off x="6512565" y="4419488"/>
            <a:ext cx="1167063" cy="1167063"/>
          </a:xfrm>
          <a:prstGeom prst="flowChartConnector">
            <a:avLst/>
          </a:prstGeom>
          <a:solidFill>
            <a:schemeClr val="accent1">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B</a:t>
            </a:r>
          </a:p>
        </p:txBody>
      </p:sp>
      <p:sp>
        <p:nvSpPr>
          <p:cNvPr id="7" name="Flowchart: Connector 6">
            <a:extLst>
              <a:ext uri="{FF2B5EF4-FFF2-40B4-BE49-F238E27FC236}">
                <a16:creationId xmlns:a16="http://schemas.microsoft.com/office/drawing/2014/main" id="{F0200DA1-DE91-4A34-97E8-7496236331AB}"/>
              </a:ext>
            </a:extLst>
          </p:cNvPr>
          <p:cNvSpPr/>
          <p:nvPr/>
        </p:nvSpPr>
        <p:spPr>
          <a:xfrm>
            <a:off x="4433636" y="4419487"/>
            <a:ext cx="1167063" cy="1167063"/>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A</a:t>
            </a:r>
          </a:p>
        </p:txBody>
      </p:sp>
      <p:cxnSp>
        <p:nvCxnSpPr>
          <p:cNvPr id="9" name="Straight Arrow Connector 8">
            <a:extLst>
              <a:ext uri="{FF2B5EF4-FFF2-40B4-BE49-F238E27FC236}">
                <a16:creationId xmlns:a16="http://schemas.microsoft.com/office/drawing/2014/main" id="{3EFB4456-1077-44AD-A87A-78DF1AC0284D}"/>
              </a:ext>
            </a:extLst>
          </p:cNvPr>
          <p:cNvCxnSpPr>
            <a:cxnSpLocks/>
            <a:stCxn id="6" idx="2"/>
            <a:endCxn id="7" idx="6"/>
          </p:cNvCxnSpPr>
          <p:nvPr/>
        </p:nvCxnSpPr>
        <p:spPr>
          <a:xfrm flipH="1" flipV="1">
            <a:off x="5600699" y="5003019"/>
            <a:ext cx="9118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Speech Bubble: Rectangle with Corners Rounded 15">
            <a:extLst>
              <a:ext uri="{FF2B5EF4-FFF2-40B4-BE49-F238E27FC236}">
                <a16:creationId xmlns:a16="http://schemas.microsoft.com/office/drawing/2014/main" id="{44606474-3E46-4C59-B6E4-6415E45BDFE5}"/>
              </a:ext>
            </a:extLst>
          </p:cNvPr>
          <p:cNvSpPr/>
          <p:nvPr/>
        </p:nvSpPr>
        <p:spPr>
          <a:xfrm>
            <a:off x="1755339" y="3731985"/>
            <a:ext cx="2678297" cy="900033"/>
          </a:xfrm>
          <a:prstGeom prst="wedgeRoundRectCallout">
            <a:avLst>
              <a:gd name="adj1" fmla="val 48742"/>
              <a:gd name="adj2" fmla="val 884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5">
                    <a:lumMod val="50000"/>
                  </a:schemeClr>
                </a:solidFill>
              </a:rPr>
              <a:t>NECESITO EL MÓDULO B PARA FUNCIONAR</a:t>
            </a:r>
          </a:p>
        </p:txBody>
      </p:sp>
      <p:sp>
        <p:nvSpPr>
          <p:cNvPr id="17" name="Speech Bubble: Rectangle with Corners Rounded 16">
            <a:extLst>
              <a:ext uri="{FF2B5EF4-FFF2-40B4-BE49-F238E27FC236}">
                <a16:creationId xmlns:a16="http://schemas.microsoft.com/office/drawing/2014/main" id="{C3D299C3-3A27-4E49-A144-F9BDA38D0B6C}"/>
              </a:ext>
            </a:extLst>
          </p:cNvPr>
          <p:cNvSpPr/>
          <p:nvPr/>
        </p:nvSpPr>
        <p:spPr>
          <a:xfrm>
            <a:off x="7853219" y="3731984"/>
            <a:ext cx="2678297" cy="900033"/>
          </a:xfrm>
          <a:prstGeom prst="wedgeRoundRectCallout">
            <a:avLst>
              <a:gd name="adj1" fmla="val -52334"/>
              <a:gd name="adj2" fmla="val 9379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8FAADC"/>
                </a:solidFill>
              </a:rPr>
              <a:t>SOY UNA DEPENDENCIA DEL MÓDULO A</a:t>
            </a:r>
          </a:p>
        </p:txBody>
      </p:sp>
    </p:spTree>
    <p:extLst>
      <p:ext uri="{BB962C8B-B14F-4D97-AF65-F5344CB8AC3E}">
        <p14:creationId xmlns:p14="http://schemas.microsoft.com/office/powerpoint/2010/main" val="51863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INSTALACIÓN</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7"/>
            <a:ext cx="10515600" cy="3387339"/>
          </a:xfrm>
        </p:spPr>
        <p:txBody>
          <a:bodyPr/>
          <a:lstStyle/>
          <a:p>
            <a:pPr marL="514350" indent="-514350" algn="just">
              <a:buFont typeface="+mj-lt"/>
              <a:buAutoNum type="arabicPeriod"/>
            </a:pPr>
            <a:r>
              <a:rPr lang="es-ES" dirty="0"/>
              <a:t>Instalar </a:t>
            </a:r>
            <a:r>
              <a:rPr lang="es-ES" dirty="0" err="1"/>
              <a:t>NodeJs</a:t>
            </a:r>
            <a:endParaRPr lang="es-ES" dirty="0"/>
          </a:p>
          <a:p>
            <a:pPr marL="0" indent="0" algn="just">
              <a:buNone/>
            </a:pPr>
            <a:r>
              <a:rPr lang="es-ES" dirty="0"/>
              <a:t>En primer lugar necesitamos instalar el entorno de ejecución para JavaScript </a:t>
            </a:r>
            <a:r>
              <a:rPr lang="es-ES" dirty="0" err="1"/>
              <a:t>Node</a:t>
            </a:r>
            <a:r>
              <a:rPr lang="es-ES" dirty="0"/>
              <a:t> JS, éste incluye el gestor de paquetes </a:t>
            </a:r>
            <a:r>
              <a:rPr lang="es-ES" b="1" dirty="0" err="1"/>
              <a:t>npm</a:t>
            </a:r>
            <a:r>
              <a:rPr lang="es-ES" dirty="0"/>
              <a:t>, que nos será de gran utilidad. Lo podemos descargar desde la página oficial.</a:t>
            </a:r>
          </a:p>
          <a:p>
            <a:pPr marL="0" indent="0" algn="just">
              <a:buNone/>
            </a:pPr>
            <a:endParaRPr lang="es-ES_tradnl" dirty="0"/>
          </a:p>
          <a:p>
            <a:pPr marL="514350" indent="-514350" algn="just">
              <a:buFont typeface="+mj-lt"/>
              <a:buAutoNum type="arabicPeriod"/>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spTree>
    <p:extLst>
      <p:ext uri="{BB962C8B-B14F-4D97-AF65-F5344CB8AC3E}">
        <p14:creationId xmlns:p14="http://schemas.microsoft.com/office/powerpoint/2010/main" val="3498820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058779"/>
            <a:ext cx="10515600" cy="4969487"/>
          </a:xfrm>
        </p:spPr>
        <p:txBody>
          <a:bodyPr>
            <a:normAutofit/>
          </a:bodyPr>
          <a:lstStyle/>
          <a:p>
            <a:pPr marL="0" indent="0" algn="just">
              <a:buNone/>
            </a:pPr>
            <a:r>
              <a:rPr lang="es-ES_tradnl" dirty="0"/>
              <a:t>En primer lugar, como ya hemos visto, anotando nuestro servicio con el decorador @</a:t>
            </a:r>
            <a:r>
              <a:rPr lang="es-ES_tradnl" dirty="0" err="1"/>
              <a:t>Injectable</a:t>
            </a:r>
            <a:r>
              <a:rPr lang="es-ES_tradnl" dirty="0"/>
              <a:t> le asignamos la propiedad de ser inyectable.</a:t>
            </a:r>
          </a:p>
          <a:p>
            <a:pPr marL="0" indent="0" algn="just">
              <a:buNone/>
            </a:pPr>
            <a:r>
              <a:rPr lang="es-ES_tradnl" dirty="0"/>
              <a:t>En segundo lugar, establecemos </a:t>
            </a:r>
            <a:r>
              <a:rPr lang="es-ES_tradnl" i="1" dirty="0" err="1"/>
              <a:t>providers</a:t>
            </a:r>
            <a:r>
              <a:rPr lang="es-ES_tradnl" i="1" dirty="0"/>
              <a:t>.</a:t>
            </a:r>
            <a:r>
              <a:rPr lang="es-ES_tradnl" dirty="0"/>
              <a:t> Para esto, tenemos dos posibilidades, 1) hacerlo en un module a nivel de componente, de modo que estará disponible en el componente y cualquiera de su árbol (</a:t>
            </a:r>
            <a:r>
              <a:rPr lang="es-ES_tradnl" i="1" dirty="0" err="1"/>
              <a:t>Singleton</a:t>
            </a:r>
            <a:r>
              <a:rPr lang="es-ES_tradnl" dirty="0"/>
              <a:t>) o 2) en el Angular Module, de esta manera estará disponible en toda la aplicación, nosotros lo haremos de este modo.</a:t>
            </a:r>
          </a:p>
          <a:p>
            <a:pPr marL="0" indent="0" algn="just">
              <a:buNone/>
            </a:pPr>
            <a:r>
              <a:rPr lang="es-ES_tradnl" dirty="0"/>
              <a:t>Y en tercer y último lugar, importarlo en el componente donde se necesite utilizar e inyectarlo en el constructor de la lógica del componente como privado.</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2469955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E00154-1EDE-425E-AB8B-D6C80E078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29421" cy="6514569"/>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918147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432597" y="616653"/>
            <a:ext cx="10921203" cy="458522"/>
          </a:xfrm>
        </p:spPr>
        <p:txBody>
          <a:bodyPr>
            <a:normAutofit lnSpcReduction="10000"/>
          </a:bodyPr>
          <a:lstStyle/>
          <a:p>
            <a:pPr marL="0" indent="0" algn="just">
              <a:buNone/>
            </a:pPr>
            <a:r>
              <a:rPr lang="es-ES_tradnl" dirty="0"/>
              <a:t>Si todo ha ido correctamente, deberíamos tener algo parecido a esto:</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7" name="Picture 6">
            <a:extLst>
              <a:ext uri="{FF2B5EF4-FFF2-40B4-BE49-F238E27FC236}">
                <a16:creationId xmlns:a16="http://schemas.microsoft.com/office/drawing/2014/main" id="{10CBB1F7-5CF2-4FDA-88F4-0C032515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98" y="1170662"/>
            <a:ext cx="11329804" cy="4516676"/>
          </a:xfrm>
          <a:prstGeom prst="rect">
            <a:avLst/>
          </a:prstGeom>
        </p:spPr>
      </p:pic>
    </p:spTree>
    <p:extLst>
      <p:ext uri="{BB962C8B-B14F-4D97-AF65-F5344CB8AC3E}">
        <p14:creationId xmlns:p14="http://schemas.microsoft.com/office/powerpoint/2010/main" val="600369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75C5E07-3AAC-4994-99AC-C48FA6DA4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19" y="1171857"/>
            <a:ext cx="11342857" cy="4514286"/>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12" name="Arrow: Down 11">
            <a:extLst>
              <a:ext uri="{FF2B5EF4-FFF2-40B4-BE49-F238E27FC236}">
                <a16:creationId xmlns:a16="http://schemas.microsoft.com/office/drawing/2014/main" id="{A693C0FE-4CCA-4677-A78A-CF5AE514FDF7}"/>
              </a:ext>
            </a:extLst>
          </p:cNvPr>
          <p:cNvSpPr/>
          <p:nvPr/>
        </p:nvSpPr>
        <p:spPr>
          <a:xfrm rot="8935104">
            <a:off x="7547743" y="3595287"/>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13" name="Content Placeholder 2">
            <a:extLst>
              <a:ext uri="{FF2B5EF4-FFF2-40B4-BE49-F238E27FC236}">
                <a16:creationId xmlns:a16="http://schemas.microsoft.com/office/drawing/2014/main" id="{715B5588-C272-4280-852B-A7C2530DF7F7}"/>
              </a:ext>
            </a:extLst>
          </p:cNvPr>
          <p:cNvSpPr>
            <a:spLocks noGrp="1"/>
          </p:cNvSpPr>
          <p:nvPr>
            <p:ph idx="1"/>
          </p:nvPr>
        </p:nvSpPr>
        <p:spPr>
          <a:xfrm>
            <a:off x="432597" y="616653"/>
            <a:ext cx="10921203" cy="458522"/>
          </a:xfrm>
        </p:spPr>
        <p:txBody>
          <a:bodyPr>
            <a:normAutofit lnSpcReduction="10000"/>
          </a:bodyPr>
          <a:lstStyle/>
          <a:p>
            <a:pPr marL="0" indent="0" algn="just">
              <a:buNone/>
            </a:pPr>
            <a:r>
              <a:rPr lang="es-ES_tradnl" dirty="0"/>
              <a:t>Y el funcionamiento del Pipe </a:t>
            </a:r>
            <a:r>
              <a:rPr lang="es-ES_tradnl" dirty="0" err="1"/>
              <a:t>Tooltip</a:t>
            </a:r>
            <a:r>
              <a:rPr lang="es-ES_tradnl" dirty="0"/>
              <a:t> debería quedar así:</a:t>
            </a:r>
          </a:p>
        </p:txBody>
      </p:sp>
    </p:spTree>
    <p:extLst>
      <p:ext uri="{BB962C8B-B14F-4D97-AF65-F5344CB8AC3E}">
        <p14:creationId xmlns:p14="http://schemas.microsoft.com/office/powerpoint/2010/main" val="3292853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ORDENACIÓN Y FILTRO</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3504312"/>
          </a:xfrm>
        </p:spPr>
        <p:txBody>
          <a:bodyPr>
            <a:normAutofit/>
          </a:bodyPr>
          <a:lstStyle/>
          <a:p>
            <a:pPr marL="0" indent="0" algn="just">
              <a:buNone/>
            </a:pPr>
            <a:r>
              <a:rPr lang="es-ES_tradnl" dirty="0"/>
              <a:t>Ya tenemos nuestro listado de tareas, pero resultaría interesante poder mostrar el listado en un determinado orden o filtrando, por ejemplo, las tareas ya finalizadas.</a:t>
            </a:r>
          </a:p>
          <a:p>
            <a:pPr marL="0" indent="0" algn="just">
              <a:buNone/>
            </a:pPr>
            <a:r>
              <a:rPr lang="es-ES_tradnl" dirty="0"/>
              <a:t>Vamos a poner en práctica nuestros nuevos conocimientos sobre Data </a:t>
            </a:r>
            <a:r>
              <a:rPr lang="es-ES_tradnl" dirty="0" err="1"/>
              <a:t>Binding</a:t>
            </a:r>
            <a:r>
              <a:rPr lang="es-ES_tradnl" dirty="0"/>
              <a:t> y </a:t>
            </a:r>
            <a:r>
              <a:rPr lang="es-ES_tradnl" dirty="0" err="1"/>
              <a:t>Event</a:t>
            </a:r>
            <a:r>
              <a:rPr lang="es-ES_tradnl" dirty="0"/>
              <a:t> </a:t>
            </a:r>
            <a:r>
              <a:rPr lang="es-ES_tradnl" dirty="0" err="1"/>
              <a:t>Binding</a:t>
            </a:r>
            <a:r>
              <a:rPr lang="es-ES_tradnl" dirty="0"/>
              <a:t> para crear un método de ordenación, ya sea por fecha o por prioridad, y un método de filtrado.</a:t>
            </a:r>
          </a:p>
          <a:p>
            <a:pPr marL="0" indent="0" algn="just">
              <a:buNone/>
            </a:pPr>
            <a:r>
              <a:rPr lang="es-ES_tradnl" dirty="0"/>
              <a:t>Necesitamos modificar el componente </a:t>
            </a:r>
            <a:r>
              <a:rPr lang="es-ES" dirty="0" err="1"/>
              <a:t>TaskListComponent</a:t>
            </a:r>
            <a:r>
              <a:rPr lang="es-ES" dirty="0"/>
              <a:t>, tanto el </a:t>
            </a:r>
            <a:r>
              <a:rPr lang="es-ES" dirty="0" err="1"/>
              <a:t>template</a:t>
            </a:r>
            <a:r>
              <a:rPr lang="es-ES" dirty="0"/>
              <a:t> como su lógica, lo haremos del siguiente modo.</a:t>
            </a:r>
            <a:endParaRPr lang="es-ES_tradnl" dirty="0"/>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794167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BB1129-BAA3-4C61-8298-0FDFB61D5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499272" cy="4873451"/>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6" name="Rectangle: Rounded Corners 5">
            <a:extLst>
              <a:ext uri="{FF2B5EF4-FFF2-40B4-BE49-F238E27FC236}">
                <a16:creationId xmlns:a16="http://schemas.microsoft.com/office/drawing/2014/main" id="{10E72D84-A0D3-4B8A-9703-FDD8BD6C9303}"/>
              </a:ext>
            </a:extLst>
          </p:cNvPr>
          <p:cNvSpPr/>
          <p:nvPr/>
        </p:nvSpPr>
        <p:spPr>
          <a:xfrm>
            <a:off x="874207" y="1125414"/>
            <a:ext cx="10731639" cy="2341267"/>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Rounded Corners 12">
            <a:extLst>
              <a:ext uri="{FF2B5EF4-FFF2-40B4-BE49-F238E27FC236}">
                <a16:creationId xmlns:a16="http://schemas.microsoft.com/office/drawing/2014/main" id="{9B15CAEB-7F17-46F8-8743-0B33B38B9B07}"/>
              </a:ext>
            </a:extLst>
          </p:cNvPr>
          <p:cNvSpPr/>
          <p:nvPr/>
        </p:nvSpPr>
        <p:spPr>
          <a:xfrm>
            <a:off x="3225521" y="3866098"/>
            <a:ext cx="1024932" cy="233629"/>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angle: Rounded Corners 13">
            <a:extLst>
              <a:ext uri="{FF2B5EF4-FFF2-40B4-BE49-F238E27FC236}">
                <a16:creationId xmlns:a16="http://schemas.microsoft.com/office/drawing/2014/main" id="{0435F895-E026-49F7-A59A-862D04C3674E}"/>
              </a:ext>
            </a:extLst>
          </p:cNvPr>
          <p:cNvSpPr/>
          <p:nvPr/>
        </p:nvSpPr>
        <p:spPr>
          <a:xfrm>
            <a:off x="3146809" y="3496826"/>
            <a:ext cx="1024932" cy="233629"/>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05213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1083077"/>
            <a:ext cx="10690610" cy="4643020"/>
          </a:xfrm>
        </p:spPr>
        <p:txBody>
          <a:bodyPr>
            <a:normAutofit/>
          </a:bodyPr>
          <a:lstStyle/>
          <a:p>
            <a:pPr marL="0" indent="0" algn="just">
              <a:buNone/>
            </a:pPr>
            <a:r>
              <a:rPr lang="es-ES" dirty="0"/>
              <a:t>En la vista insertamos una fila, y en ella lo siguiente:</a:t>
            </a:r>
          </a:p>
          <a:p>
            <a:pPr algn="just"/>
            <a:r>
              <a:rPr lang="es-ES" dirty="0"/>
              <a:t>Un elemento </a:t>
            </a:r>
            <a:r>
              <a:rPr lang="es-ES" dirty="0" err="1"/>
              <a:t>Select</a:t>
            </a:r>
            <a:r>
              <a:rPr lang="es-ES" dirty="0"/>
              <a:t> (menú desplegable) con dos opciones, inicializado con la variable </a:t>
            </a:r>
            <a:r>
              <a:rPr lang="es-ES" i="1" dirty="0" err="1"/>
              <a:t>taskSort</a:t>
            </a:r>
            <a:r>
              <a:rPr lang="es-ES" i="1" dirty="0"/>
              <a:t>, </a:t>
            </a:r>
            <a:r>
              <a:rPr lang="es-ES" dirty="0"/>
              <a:t>la variable </a:t>
            </a:r>
            <a:r>
              <a:rPr lang="es-ES" i="1" dirty="0"/>
              <a:t>#</a:t>
            </a:r>
            <a:r>
              <a:rPr lang="es-ES" i="1" dirty="0" err="1"/>
              <a:t>selected</a:t>
            </a:r>
            <a:r>
              <a:rPr lang="es-ES" i="1" dirty="0"/>
              <a:t> </a:t>
            </a:r>
            <a:r>
              <a:rPr lang="es-ES" dirty="0"/>
              <a:t>contiene la opción seleccionada y el evento </a:t>
            </a:r>
            <a:r>
              <a:rPr lang="es-ES" i="1" dirty="0" err="1"/>
              <a:t>change</a:t>
            </a:r>
            <a:r>
              <a:rPr lang="es-ES" dirty="0"/>
              <a:t> que invoca la función </a:t>
            </a:r>
            <a:r>
              <a:rPr lang="es-ES" dirty="0" err="1"/>
              <a:t>sortTask</a:t>
            </a:r>
            <a:r>
              <a:rPr lang="es-ES" dirty="0"/>
              <a:t>(</a:t>
            </a:r>
            <a:r>
              <a:rPr lang="es-ES" dirty="0" err="1"/>
              <a:t>mode</a:t>
            </a:r>
            <a:r>
              <a:rPr lang="es-ES" dirty="0"/>
              <a:t>).</a:t>
            </a:r>
          </a:p>
          <a:p>
            <a:pPr algn="just"/>
            <a:r>
              <a:rPr lang="es-ES_tradnl" dirty="0"/>
              <a:t>Un elemento </a:t>
            </a:r>
            <a:r>
              <a:rPr lang="es-ES_tradnl" dirty="0" err="1"/>
              <a:t>Button</a:t>
            </a:r>
            <a:r>
              <a:rPr lang="es-ES_tradnl" dirty="0"/>
              <a:t> (botón) con su clase nativa </a:t>
            </a:r>
            <a:r>
              <a:rPr lang="es-ES_tradnl" i="1" dirty="0"/>
              <a:t>active</a:t>
            </a:r>
            <a:r>
              <a:rPr lang="es-ES_tradnl" dirty="0"/>
              <a:t> controlada por la variable </a:t>
            </a:r>
            <a:r>
              <a:rPr lang="es-ES_tradnl" i="1" dirty="0" err="1"/>
              <a:t>hideCompleted</a:t>
            </a:r>
            <a:r>
              <a:rPr lang="es-ES_tradnl" dirty="0"/>
              <a:t>, el evento </a:t>
            </a:r>
            <a:r>
              <a:rPr lang="es-ES_tradnl" i="1" dirty="0" err="1"/>
              <a:t>click</a:t>
            </a:r>
            <a:r>
              <a:rPr lang="es-ES_tradnl" dirty="0"/>
              <a:t> que invoca la función </a:t>
            </a:r>
            <a:r>
              <a:rPr lang="es-ES_tradnl" dirty="0" err="1"/>
              <a:t>filterTask</a:t>
            </a:r>
            <a:r>
              <a:rPr lang="es-ES_tradnl" dirty="0"/>
              <a:t>() y la variable </a:t>
            </a:r>
            <a:r>
              <a:rPr lang="es-ES_tradnl" i="1" dirty="0"/>
              <a:t>#</a:t>
            </a:r>
            <a:r>
              <a:rPr lang="es-ES_tradnl" i="1" dirty="0" err="1"/>
              <a:t>hide</a:t>
            </a:r>
            <a:r>
              <a:rPr lang="es-ES_tradnl" dirty="0"/>
              <a:t> que contiene el propio botón.</a:t>
            </a:r>
          </a:p>
          <a:p>
            <a:pPr algn="just"/>
            <a:r>
              <a:rPr lang="es-ES_tradnl" dirty="0"/>
              <a:t>Además, vemos que hemos cambiando </a:t>
            </a:r>
            <a:r>
              <a:rPr lang="es-ES_tradnl" i="1" dirty="0" err="1"/>
              <a:t>tasks</a:t>
            </a:r>
            <a:r>
              <a:rPr lang="es-ES_tradnl" dirty="0"/>
              <a:t> por </a:t>
            </a:r>
            <a:r>
              <a:rPr lang="es-ES_tradnl" i="1" dirty="0" err="1"/>
              <a:t>filteredTask</a:t>
            </a:r>
            <a:r>
              <a:rPr lang="es-ES_tradnl" dirty="0"/>
              <a:t>.</a:t>
            </a:r>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953268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FCE05A-88F4-4AB8-BC11-D3820CDFF1D2}"/>
              </a:ext>
            </a:extLst>
          </p:cNvPr>
          <p:cNvPicPr>
            <a:picLocks noChangeAspect="1"/>
          </p:cNvPicPr>
          <p:nvPr/>
        </p:nvPicPr>
        <p:blipFill rotWithShape="1">
          <a:blip r:embed="rId2">
            <a:extLst>
              <a:ext uri="{28A0092B-C50C-407E-A947-70E740481C1C}">
                <a14:useLocalDpi xmlns:a14="http://schemas.microsoft.com/office/drawing/2010/main" val="0"/>
              </a:ext>
            </a:extLst>
          </a:blip>
          <a:srcRect t="-1" b="1411"/>
          <a:stretch/>
        </p:blipFill>
        <p:spPr>
          <a:xfrm>
            <a:off x="0" y="0"/>
            <a:ext cx="11708202" cy="6677026"/>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6" name="Rectangle: Rounded Corners 5">
            <a:extLst>
              <a:ext uri="{FF2B5EF4-FFF2-40B4-BE49-F238E27FC236}">
                <a16:creationId xmlns:a16="http://schemas.microsoft.com/office/drawing/2014/main" id="{6293C70C-0BAD-45AE-A375-F3CDD0E16CD7}"/>
              </a:ext>
            </a:extLst>
          </p:cNvPr>
          <p:cNvSpPr/>
          <p:nvPr/>
        </p:nvSpPr>
        <p:spPr>
          <a:xfrm>
            <a:off x="844061" y="924450"/>
            <a:ext cx="3386295" cy="813915"/>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Rounded Corners 6">
            <a:extLst>
              <a:ext uri="{FF2B5EF4-FFF2-40B4-BE49-F238E27FC236}">
                <a16:creationId xmlns:a16="http://schemas.microsoft.com/office/drawing/2014/main" id="{10EE31AB-FB5F-4B27-85C4-906A6749E19F}"/>
              </a:ext>
            </a:extLst>
          </p:cNvPr>
          <p:cNvSpPr/>
          <p:nvPr/>
        </p:nvSpPr>
        <p:spPr>
          <a:xfrm>
            <a:off x="844061" y="1879042"/>
            <a:ext cx="3386295" cy="783773"/>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Rounded Corners 8">
            <a:extLst>
              <a:ext uri="{FF2B5EF4-FFF2-40B4-BE49-F238E27FC236}">
                <a16:creationId xmlns:a16="http://schemas.microsoft.com/office/drawing/2014/main" id="{A5D5FA66-E2B2-4989-B979-097E44F08EE9}"/>
              </a:ext>
            </a:extLst>
          </p:cNvPr>
          <p:cNvSpPr/>
          <p:nvPr/>
        </p:nvSpPr>
        <p:spPr>
          <a:xfrm>
            <a:off x="844060" y="2843684"/>
            <a:ext cx="9184195" cy="783773"/>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Rounded Corners 9">
            <a:extLst>
              <a:ext uri="{FF2B5EF4-FFF2-40B4-BE49-F238E27FC236}">
                <a16:creationId xmlns:a16="http://schemas.microsoft.com/office/drawing/2014/main" id="{33E2C04B-6727-43C6-AFB7-72BFACAE923E}"/>
              </a:ext>
            </a:extLst>
          </p:cNvPr>
          <p:cNvSpPr/>
          <p:nvPr/>
        </p:nvSpPr>
        <p:spPr>
          <a:xfrm>
            <a:off x="1177327" y="4953837"/>
            <a:ext cx="2651095" cy="393564"/>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Rounded Corners 10">
            <a:extLst>
              <a:ext uri="{FF2B5EF4-FFF2-40B4-BE49-F238E27FC236}">
                <a16:creationId xmlns:a16="http://schemas.microsoft.com/office/drawing/2014/main" id="{1E3562D7-DC40-4CCC-BBE8-F5145096E406}"/>
              </a:ext>
            </a:extLst>
          </p:cNvPr>
          <p:cNvSpPr/>
          <p:nvPr/>
        </p:nvSpPr>
        <p:spPr>
          <a:xfrm>
            <a:off x="844061" y="5697415"/>
            <a:ext cx="4803113" cy="1049949"/>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209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C3CA88-1889-48F2-BFB4-137BB690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67103" cy="4059534"/>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6" name="Rectangle: Rounded Corners 5">
            <a:extLst>
              <a:ext uri="{FF2B5EF4-FFF2-40B4-BE49-F238E27FC236}">
                <a16:creationId xmlns:a16="http://schemas.microsoft.com/office/drawing/2014/main" id="{474F700F-83EF-4B6D-9673-7D2A21E422C7}"/>
              </a:ext>
            </a:extLst>
          </p:cNvPr>
          <p:cNvSpPr/>
          <p:nvPr/>
        </p:nvSpPr>
        <p:spPr>
          <a:xfrm>
            <a:off x="844061" y="472272"/>
            <a:ext cx="4069583" cy="633046"/>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Rounded Corners 6">
            <a:extLst>
              <a:ext uri="{FF2B5EF4-FFF2-40B4-BE49-F238E27FC236}">
                <a16:creationId xmlns:a16="http://schemas.microsoft.com/office/drawing/2014/main" id="{18A133D3-A52E-4716-9E82-9A8C5FB0734A}"/>
              </a:ext>
            </a:extLst>
          </p:cNvPr>
          <p:cNvSpPr/>
          <p:nvPr/>
        </p:nvSpPr>
        <p:spPr>
          <a:xfrm>
            <a:off x="844060" y="1266092"/>
            <a:ext cx="5385917" cy="1738364"/>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62519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844061"/>
            <a:ext cx="10690610" cy="4491613"/>
          </a:xfrm>
        </p:spPr>
        <p:txBody>
          <a:bodyPr>
            <a:normAutofit lnSpcReduction="10000"/>
          </a:bodyPr>
          <a:lstStyle/>
          <a:p>
            <a:pPr marL="0" indent="0" algn="just">
              <a:buNone/>
            </a:pPr>
            <a:r>
              <a:rPr lang="es-ES" dirty="0"/>
              <a:t>En la lógica:</a:t>
            </a:r>
          </a:p>
          <a:p>
            <a:pPr algn="just"/>
            <a:r>
              <a:rPr lang="es-ES" dirty="0"/>
              <a:t>Inicializamos las variables </a:t>
            </a:r>
            <a:r>
              <a:rPr lang="es-ES" i="1" dirty="0" err="1"/>
              <a:t>tasksSort</a:t>
            </a:r>
            <a:r>
              <a:rPr lang="es-ES" i="1" dirty="0"/>
              <a:t>, </a:t>
            </a:r>
            <a:r>
              <a:rPr lang="es-ES" i="1" dirty="0" err="1"/>
              <a:t>hideCompleted</a:t>
            </a:r>
            <a:r>
              <a:rPr lang="es-ES" i="1" dirty="0"/>
              <a:t>, </a:t>
            </a:r>
            <a:r>
              <a:rPr lang="es-ES" i="1" dirty="0" err="1"/>
              <a:t>filteredTask</a:t>
            </a:r>
            <a:r>
              <a:rPr lang="es-ES" dirty="0"/>
              <a:t> y obtenemos </a:t>
            </a:r>
            <a:r>
              <a:rPr lang="es-ES" i="1" dirty="0" err="1"/>
              <a:t>hideButton</a:t>
            </a:r>
            <a:r>
              <a:rPr lang="es-ES" dirty="0"/>
              <a:t> por medio de </a:t>
            </a:r>
            <a:r>
              <a:rPr lang="es-ES" dirty="0" err="1"/>
              <a:t>ElementRef</a:t>
            </a:r>
            <a:r>
              <a:rPr lang="es-ES" dirty="0"/>
              <a:t> con #</a:t>
            </a:r>
            <a:r>
              <a:rPr lang="es-ES" dirty="0" err="1"/>
              <a:t>hide</a:t>
            </a:r>
            <a:r>
              <a:rPr lang="es-ES" dirty="0"/>
              <a:t>.</a:t>
            </a:r>
          </a:p>
          <a:p>
            <a:pPr algn="just"/>
            <a:r>
              <a:rPr lang="es-ES" dirty="0"/>
              <a:t>Inicializamos el objeto </a:t>
            </a:r>
            <a:r>
              <a:rPr lang="es-ES" i="1" dirty="0" err="1"/>
              <a:t>params</a:t>
            </a:r>
            <a:r>
              <a:rPr lang="es-ES" dirty="0"/>
              <a:t> que utilizaremos más adelante.</a:t>
            </a:r>
          </a:p>
          <a:p>
            <a:pPr algn="just"/>
            <a:r>
              <a:rPr lang="es-ES_tradnl" dirty="0"/>
              <a:t>Creamos </a:t>
            </a:r>
            <a:r>
              <a:rPr lang="es-ES_tradnl" i="1" dirty="0" err="1"/>
              <a:t>callbacks</a:t>
            </a:r>
            <a:r>
              <a:rPr lang="es-ES_tradnl" dirty="0"/>
              <a:t> con la lógica de ordenación según el método.</a:t>
            </a:r>
          </a:p>
          <a:p>
            <a:pPr algn="just"/>
            <a:r>
              <a:rPr lang="es-ES_tradnl" dirty="0"/>
              <a:t>Tras cargar la lista de tareas, la volcamos directamente en </a:t>
            </a:r>
            <a:r>
              <a:rPr lang="es-ES_tradnl" i="1" dirty="0" err="1"/>
              <a:t>filteredTask</a:t>
            </a:r>
            <a:r>
              <a:rPr lang="es-ES_tradnl" dirty="0"/>
              <a:t>.</a:t>
            </a:r>
          </a:p>
          <a:p>
            <a:pPr algn="just"/>
            <a:r>
              <a:rPr lang="es-ES_tradnl" dirty="0"/>
              <a:t>Llamamos al método </a:t>
            </a:r>
            <a:r>
              <a:rPr lang="es-ES_tradnl" i="1" dirty="0" err="1"/>
              <a:t>sortTasks</a:t>
            </a:r>
            <a:r>
              <a:rPr lang="es-ES_tradnl" i="1" dirty="0"/>
              <a:t>(criterio de orden) </a:t>
            </a:r>
            <a:r>
              <a:rPr lang="es-ES_tradnl" dirty="0"/>
              <a:t>para ordenar.</a:t>
            </a:r>
          </a:p>
          <a:p>
            <a:pPr algn="just"/>
            <a:r>
              <a:rPr lang="es-ES_tradnl" dirty="0"/>
              <a:t>Creamos los métodos </a:t>
            </a:r>
            <a:r>
              <a:rPr lang="es-ES_tradnl" dirty="0" err="1"/>
              <a:t>sortTasks</a:t>
            </a:r>
            <a:r>
              <a:rPr lang="es-ES_tradnl" dirty="0"/>
              <a:t>(criterio de orden) y </a:t>
            </a:r>
            <a:r>
              <a:rPr lang="es-ES_tradnl" dirty="0" err="1"/>
              <a:t>filterTasks</a:t>
            </a:r>
            <a:r>
              <a:rPr lang="es-ES_tradnl" dirty="0"/>
              <a:t>(), en ambos </a:t>
            </a:r>
            <a:r>
              <a:rPr lang="es-ES_tradnl" b="1" dirty="0"/>
              <a:t>no los especificamos como tipo </a:t>
            </a:r>
            <a:r>
              <a:rPr lang="es-ES_tradnl" b="1" dirty="0" err="1"/>
              <a:t>private</a:t>
            </a:r>
            <a:r>
              <a:rPr lang="es-ES_tradnl" dirty="0"/>
              <a:t>, ya que deben poder llamarse desde el </a:t>
            </a:r>
            <a:r>
              <a:rPr lang="es-ES_tradnl" dirty="0" err="1"/>
              <a:t>template</a:t>
            </a:r>
            <a:r>
              <a:rPr lang="es-ES_tradnl" dirty="0"/>
              <a:t>.</a:t>
            </a:r>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40162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5DF097-C9FE-4C12-BD7F-D2B41E035A4C}"/>
              </a:ext>
            </a:extLst>
          </p:cNvPr>
          <p:cNvPicPr>
            <a:picLocks noChangeAspect="1"/>
          </p:cNvPicPr>
          <p:nvPr/>
        </p:nvPicPr>
        <p:blipFill rotWithShape="1">
          <a:blip r:embed="rId3"/>
          <a:srcRect r="2546"/>
          <a:stretch/>
        </p:blipFill>
        <p:spPr>
          <a:xfrm>
            <a:off x="-2318" y="-4121"/>
            <a:ext cx="12194318" cy="6682012"/>
          </a:xfrm>
          <a:prstGeom prst="rect">
            <a:avLst/>
          </a:prstGeom>
        </p:spPr>
      </p:pic>
      <p:sp>
        <p:nvSpPr>
          <p:cNvPr id="5" name="Footer Placeholder 3">
            <a:extLst>
              <a:ext uri="{FF2B5EF4-FFF2-40B4-BE49-F238E27FC236}">
                <a16:creationId xmlns:a16="http://schemas.microsoft.com/office/drawing/2014/main" id="{607E5B0E-0F3A-415D-95B7-3C4EED338D5E}"/>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832266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432597" y="616653"/>
            <a:ext cx="10921203" cy="458522"/>
          </a:xfrm>
        </p:spPr>
        <p:txBody>
          <a:bodyPr>
            <a:normAutofit lnSpcReduction="10000"/>
          </a:bodyPr>
          <a:lstStyle/>
          <a:p>
            <a:pPr marL="0" indent="0" algn="just">
              <a:buNone/>
            </a:pPr>
            <a:r>
              <a:rPr lang="es-ES_tradnl" dirty="0"/>
              <a:t>Tras insertar el método de ordenación y el filtro, tendremos: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8" name="Picture 7">
            <a:extLst>
              <a:ext uri="{FF2B5EF4-FFF2-40B4-BE49-F238E27FC236}">
                <a16:creationId xmlns:a16="http://schemas.microsoft.com/office/drawing/2014/main" id="{8AC8DE1A-0DE9-48D8-8DBF-515E1F19A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66" y="1259541"/>
            <a:ext cx="11266667" cy="4961905"/>
          </a:xfrm>
          <a:prstGeom prst="rect">
            <a:avLst/>
          </a:prstGeom>
        </p:spPr>
      </p:pic>
      <p:sp>
        <p:nvSpPr>
          <p:cNvPr id="9" name="Arrow: Down 8">
            <a:extLst>
              <a:ext uri="{FF2B5EF4-FFF2-40B4-BE49-F238E27FC236}">
                <a16:creationId xmlns:a16="http://schemas.microsoft.com/office/drawing/2014/main" id="{D770887D-0B77-453F-8A09-129D8ACA18C1}"/>
              </a:ext>
            </a:extLst>
          </p:cNvPr>
          <p:cNvSpPr/>
          <p:nvPr/>
        </p:nvSpPr>
        <p:spPr>
          <a:xfrm rot="8935104">
            <a:off x="10818962" y="2025129"/>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782895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432597" y="616653"/>
            <a:ext cx="10921203" cy="458522"/>
          </a:xfrm>
        </p:spPr>
        <p:txBody>
          <a:bodyPr>
            <a:normAutofit lnSpcReduction="10000"/>
          </a:bodyPr>
          <a:lstStyle/>
          <a:p>
            <a:pPr marL="0" indent="0" algn="just">
              <a:buNone/>
            </a:pPr>
            <a:r>
              <a:rPr lang="es-ES_tradnl" dirty="0"/>
              <a:t>Tras insertar el método de ordenación y el filtro, tendremos: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2741D465-0DE6-4EDF-9C41-41BC85225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38" y="1257132"/>
            <a:ext cx="11247619" cy="3961905"/>
          </a:xfrm>
          <a:prstGeom prst="rect">
            <a:avLst/>
          </a:prstGeom>
        </p:spPr>
      </p:pic>
      <p:sp>
        <p:nvSpPr>
          <p:cNvPr id="7" name="Arrow: Down 6">
            <a:extLst>
              <a:ext uri="{FF2B5EF4-FFF2-40B4-BE49-F238E27FC236}">
                <a16:creationId xmlns:a16="http://schemas.microsoft.com/office/drawing/2014/main" id="{ECC8DE59-CC6F-444A-A278-F683EF04B297}"/>
              </a:ext>
            </a:extLst>
          </p:cNvPr>
          <p:cNvSpPr/>
          <p:nvPr/>
        </p:nvSpPr>
        <p:spPr>
          <a:xfrm rot="8935104">
            <a:off x="6412276" y="5017474"/>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654572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REACTIVE FORM</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4378810"/>
          </a:xfrm>
        </p:spPr>
        <p:txBody>
          <a:bodyPr>
            <a:normAutofit/>
          </a:bodyPr>
          <a:lstStyle/>
          <a:p>
            <a:pPr marL="0" indent="0" algn="just">
              <a:buNone/>
            </a:pPr>
            <a:r>
              <a:rPr lang="es-ES" dirty="0"/>
              <a:t>No está mal, pero podemos darle un poco de vida a nuestra lista de tareas, y crear nosotros mismos tareas nuevas introduciendo la información de la tarea desde la misma aplicación, para esto, necesitaremos hacer uso de un formulario de Angular.</a:t>
            </a:r>
          </a:p>
          <a:p>
            <a:pPr marL="0" indent="0" algn="just">
              <a:buNone/>
            </a:pPr>
            <a:r>
              <a:rPr lang="es-ES" dirty="0"/>
              <a:t>Entonces, lo primero debemos crear un nuevo componente, que podemos denominar </a:t>
            </a:r>
            <a:r>
              <a:rPr lang="es-ES" dirty="0" err="1"/>
              <a:t>create-task.component</a:t>
            </a:r>
            <a:r>
              <a:rPr lang="es-ES" dirty="0"/>
              <a:t>, cuyo </a:t>
            </a:r>
            <a:r>
              <a:rPr lang="es-ES" dirty="0" err="1"/>
              <a:t>template</a:t>
            </a:r>
            <a:r>
              <a:rPr lang="es-ES" dirty="0"/>
              <a:t> contendrá un formulario con los distintos campos de un </a:t>
            </a:r>
            <a:r>
              <a:rPr lang="es-ES" dirty="0" err="1"/>
              <a:t>Task</a:t>
            </a:r>
            <a:r>
              <a:rPr lang="es-ES" dirty="0"/>
              <a:t> y su lógica los métodos de creación de nueva tarea y validación de formulario.</a:t>
            </a:r>
            <a:endParaRPr lang="es-ES_tradnl" dirty="0"/>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2497891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D481D8-5F62-481B-98A1-4AAC1F6BF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04"/>
            <a:ext cx="12192000" cy="6821191"/>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1568930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7" name="Picture 6">
            <a:extLst>
              <a:ext uri="{FF2B5EF4-FFF2-40B4-BE49-F238E27FC236}">
                <a16:creationId xmlns:a16="http://schemas.microsoft.com/office/drawing/2014/main" id="{0F2E02A7-AE74-4B25-81C5-7E5206B22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18753" cy="5459766"/>
          </a:xfrm>
          <a:prstGeom prst="rect">
            <a:avLst/>
          </a:prstGeom>
        </p:spPr>
      </p:pic>
    </p:spTree>
    <p:extLst>
      <p:ext uri="{BB962C8B-B14F-4D97-AF65-F5344CB8AC3E}">
        <p14:creationId xmlns:p14="http://schemas.microsoft.com/office/powerpoint/2010/main" val="2723377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1020931"/>
            <a:ext cx="10690610" cy="4545367"/>
          </a:xfrm>
        </p:spPr>
        <p:txBody>
          <a:bodyPr>
            <a:normAutofit/>
          </a:bodyPr>
          <a:lstStyle/>
          <a:p>
            <a:pPr marL="0" indent="0" algn="just">
              <a:buNone/>
            </a:pPr>
            <a:r>
              <a:rPr lang="es-ES" dirty="0"/>
              <a:t>En la vista:</a:t>
            </a:r>
          </a:p>
          <a:p>
            <a:pPr algn="just"/>
            <a:r>
              <a:rPr lang="es-ES_tradnl" dirty="0"/>
              <a:t>Los formularios Angular funcionan de la siguiente manera, mediante &lt;</a:t>
            </a:r>
            <a:r>
              <a:rPr lang="es-ES_tradnl" dirty="0" err="1"/>
              <a:t>form</a:t>
            </a:r>
            <a:r>
              <a:rPr lang="es-ES_tradnl" dirty="0"/>
              <a:t> [</a:t>
            </a:r>
            <a:r>
              <a:rPr lang="es-ES_tradnl" dirty="0" err="1"/>
              <a:t>formGroup</a:t>
            </a:r>
            <a:r>
              <a:rPr lang="es-ES_tradnl" dirty="0"/>
              <a:t>]=“</a:t>
            </a:r>
            <a:r>
              <a:rPr lang="es-ES_tradnl" dirty="0" err="1"/>
              <a:t>nameForm</a:t>
            </a:r>
            <a:r>
              <a:rPr lang="es-ES_tradnl" dirty="0"/>
              <a:t>” … creamos un formulario y en </a:t>
            </a:r>
            <a:r>
              <a:rPr lang="es-ES_tradnl" dirty="0" err="1"/>
              <a:t>nameForm</a:t>
            </a:r>
            <a:r>
              <a:rPr lang="es-ES_tradnl" dirty="0"/>
              <a:t> tenemos el contenido del formulario, podemos hacer uso de ello para, por ejemplo acceder a </a:t>
            </a:r>
            <a:r>
              <a:rPr lang="es-ES_tradnl" i="1" dirty="0" err="1"/>
              <a:t>value</a:t>
            </a:r>
            <a:r>
              <a:rPr lang="es-ES_tradnl" dirty="0"/>
              <a:t> o sus propiedades como </a:t>
            </a:r>
            <a:r>
              <a:rPr lang="es-ES_tradnl" i="1" dirty="0" err="1"/>
              <a:t>valid</a:t>
            </a:r>
            <a:r>
              <a:rPr lang="es-ES_tradnl" dirty="0"/>
              <a:t> o </a:t>
            </a:r>
            <a:r>
              <a:rPr lang="es-ES_tradnl" i="1" dirty="0" err="1"/>
              <a:t>invalid</a:t>
            </a:r>
            <a:r>
              <a:rPr lang="es-ES_tradnl" i="1" dirty="0"/>
              <a:t>.</a:t>
            </a:r>
          </a:p>
          <a:p>
            <a:pPr algn="just"/>
            <a:r>
              <a:rPr lang="es-ES_tradnl" dirty="0"/>
              <a:t>Usamos la directiva *</a:t>
            </a:r>
            <a:r>
              <a:rPr lang="es-ES_tradnl" dirty="0" err="1"/>
              <a:t>ngIf</a:t>
            </a:r>
            <a:r>
              <a:rPr lang="es-ES_tradnl" dirty="0"/>
              <a:t> para añadir un &lt;em&gt; con un mensaje de error si el campo resulta inválido. Haremos todos los campos requeridos e incluiremos una validación de tamaño mínimo en el campo Descripción.</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620990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6" name="Picture 5">
            <a:extLst>
              <a:ext uri="{FF2B5EF4-FFF2-40B4-BE49-F238E27FC236}">
                <a16:creationId xmlns:a16="http://schemas.microsoft.com/office/drawing/2014/main" id="{7E75D90F-487D-4BD9-A737-B88BC421D860}"/>
              </a:ext>
            </a:extLst>
          </p:cNvPr>
          <p:cNvPicPr>
            <a:picLocks noChangeAspect="1"/>
          </p:cNvPicPr>
          <p:nvPr/>
        </p:nvPicPr>
        <p:blipFill rotWithShape="1">
          <a:blip r:embed="rId2">
            <a:extLst>
              <a:ext uri="{28A0092B-C50C-407E-A947-70E740481C1C}">
                <a14:useLocalDpi xmlns:a14="http://schemas.microsoft.com/office/drawing/2010/main" val="0"/>
              </a:ext>
            </a:extLst>
          </a:blip>
          <a:srcRect t="1" b="274"/>
          <a:stretch/>
        </p:blipFill>
        <p:spPr>
          <a:xfrm>
            <a:off x="1" y="1"/>
            <a:ext cx="8262890" cy="6462944"/>
          </a:xfrm>
          <a:prstGeom prst="rect">
            <a:avLst/>
          </a:prstGeom>
        </p:spPr>
      </p:pic>
    </p:spTree>
    <p:extLst>
      <p:ext uri="{BB962C8B-B14F-4D97-AF65-F5344CB8AC3E}">
        <p14:creationId xmlns:p14="http://schemas.microsoft.com/office/powerpoint/2010/main" val="1416763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6E8B200C-21F2-45D2-BD62-EF2DA8355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86977" cy="6858000"/>
          </a:xfrm>
          <a:prstGeom prst="rect">
            <a:avLst/>
          </a:prstGeom>
        </p:spPr>
      </p:pic>
    </p:spTree>
    <p:extLst>
      <p:ext uri="{BB962C8B-B14F-4D97-AF65-F5344CB8AC3E}">
        <p14:creationId xmlns:p14="http://schemas.microsoft.com/office/powerpoint/2010/main" val="1310791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1030499"/>
            <a:ext cx="10690610" cy="4491613"/>
          </a:xfrm>
        </p:spPr>
        <p:txBody>
          <a:bodyPr>
            <a:normAutofit lnSpcReduction="10000"/>
          </a:bodyPr>
          <a:lstStyle/>
          <a:p>
            <a:pPr marL="0" indent="0" algn="just">
              <a:buNone/>
            </a:pPr>
            <a:r>
              <a:rPr lang="es-ES" dirty="0"/>
              <a:t>En la lógica:</a:t>
            </a:r>
          </a:p>
          <a:p>
            <a:pPr algn="just"/>
            <a:r>
              <a:rPr lang="es-ES" dirty="0"/>
              <a:t>Importamos </a:t>
            </a:r>
            <a:r>
              <a:rPr lang="es-ES" dirty="0" err="1"/>
              <a:t>FormGroup</a:t>
            </a:r>
            <a:r>
              <a:rPr lang="es-ES" dirty="0"/>
              <a:t>, </a:t>
            </a:r>
            <a:r>
              <a:rPr lang="es-ES" dirty="0" err="1"/>
              <a:t>FormControl</a:t>
            </a:r>
            <a:r>
              <a:rPr lang="es-ES" dirty="0"/>
              <a:t>, </a:t>
            </a:r>
            <a:r>
              <a:rPr lang="es-ES" dirty="0" err="1"/>
              <a:t>Validators</a:t>
            </a:r>
            <a:r>
              <a:rPr lang="es-ES" dirty="0"/>
              <a:t> de @angular/</a:t>
            </a:r>
            <a:r>
              <a:rPr lang="es-ES" dirty="0" err="1"/>
              <a:t>forms</a:t>
            </a:r>
            <a:r>
              <a:rPr lang="es-ES" dirty="0"/>
              <a:t>.</a:t>
            </a:r>
          </a:p>
          <a:p>
            <a:pPr algn="just"/>
            <a:r>
              <a:rPr lang="es-ES" dirty="0"/>
              <a:t>Creamos la validación de tamaño del campo Descripción.</a:t>
            </a:r>
          </a:p>
          <a:p>
            <a:pPr algn="just"/>
            <a:r>
              <a:rPr lang="es-ES_tradnl" dirty="0"/>
              <a:t>Inyectamos la dependencia de </a:t>
            </a:r>
            <a:r>
              <a:rPr lang="es-ES_tradnl" dirty="0" err="1"/>
              <a:t>TaskService</a:t>
            </a:r>
            <a:r>
              <a:rPr lang="es-ES_tradnl" dirty="0"/>
              <a:t>, que la necesitaremos para acceder al método </a:t>
            </a:r>
            <a:r>
              <a:rPr lang="es-ES_tradnl" i="1" dirty="0" err="1"/>
              <a:t>addTask</a:t>
            </a:r>
            <a:r>
              <a:rPr lang="es-ES_tradnl" dirty="0"/>
              <a:t> para insertar nuevas tareas.</a:t>
            </a:r>
          </a:p>
          <a:p>
            <a:pPr algn="just"/>
            <a:r>
              <a:rPr lang="es-ES_tradnl" dirty="0"/>
              <a:t>Creamos el método para dar de alta una tarea nueva y el método para cancelar la creación, ambos retornarán a la página principal usando </a:t>
            </a:r>
            <a:r>
              <a:rPr lang="es-ES_tradnl" dirty="0" err="1">
                <a:hlinkClick r:id="rId2" action="ppaction://hlinksldjump"/>
              </a:rPr>
              <a:t>Routes</a:t>
            </a:r>
            <a:r>
              <a:rPr lang="es-ES_tradnl" dirty="0"/>
              <a:t>, que analizaremos a continuación.</a:t>
            </a:r>
          </a:p>
          <a:p>
            <a:pPr algn="just"/>
            <a:r>
              <a:rPr lang="es-ES_tradnl" dirty="0"/>
              <a:t>Inicializamos el formulario estableciendo en cada caso la validación correspondiente, haciendo uso del, ya conocido, método </a:t>
            </a:r>
            <a:r>
              <a:rPr lang="es-ES_tradnl" dirty="0" err="1"/>
              <a:t>ngOnInit</a:t>
            </a:r>
            <a:r>
              <a:rPr lang="es-ES_tradnl" dirty="0"/>
              <a:t>().</a:t>
            </a:r>
          </a:p>
          <a:p>
            <a:pPr algn="just"/>
            <a:endParaRPr lang="es-ES_tradnl" dirty="0"/>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7988217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ROUTES</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4378810"/>
          </a:xfrm>
        </p:spPr>
        <p:txBody>
          <a:bodyPr>
            <a:normAutofit/>
          </a:bodyPr>
          <a:lstStyle/>
          <a:p>
            <a:pPr marL="0" indent="0" algn="just">
              <a:buNone/>
            </a:pPr>
            <a:r>
              <a:rPr lang="es-ES" dirty="0"/>
              <a:t>Ya hemos implementado un nuevo componente, para una nueva ventana que nos permita crear tareas nuevas, ahora necesitamos poder acceder a esta nueva ventana desde la página principal, es decir, necesitamos enlazar ambas ventanas, para ellos usaremos </a:t>
            </a:r>
            <a:r>
              <a:rPr lang="es-ES" b="1" dirty="0" err="1"/>
              <a:t>Routes</a:t>
            </a:r>
            <a:r>
              <a:rPr lang="es-ES" dirty="0"/>
              <a:t>.</a:t>
            </a:r>
          </a:p>
          <a:p>
            <a:pPr marL="0" indent="0" algn="just">
              <a:buNone/>
            </a:pPr>
            <a:r>
              <a:rPr lang="es-ES" dirty="0"/>
              <a:t>Conocemos </a:t>
            </a:r>
            <a:r>
              <a:rPr lang="es-ES" dirty="0" err="1"/>
              <a:t>Routes</a:t>
            </a:r>
            <a:r>
              <a:rPr lang="es-ES" dirty="0"/>
              <a:t>, como la capacidad de navegación de una ventana a otra, y como mejor práctica para hacer esto se debe crear un nuevo fichero de configuración de rutas.</a:t>
            </a:r>
          </a:p>
          <a:p>
            <a:pPr marL="0" indent="0" algn="just">
              <a:buNone/>
            </a:pPr>
            <a:r>
              <a:rPr lang="es-ES" dirty="0"/>
              <a:t>En el directorio app, creamos un fichero al que llamamos </a:t>
            </a:r>
            <a:r>
              <a:rPr lang="es-ES" dirty="0" err="1"/>
              <a:t>app.routes.ts</a:t>
            </a:r>
            <a:r>
              <a:rPr lang="es-ES" dirty="0"/>
              <a:t>, en el cual vamos a especificar un </a:t>
            </a:r>
            <a:r>
              <a:rPr lang="es-ES" dirty="0" err="1"/>
              <a:t>path</a:t>
            </a:r>
            <a:r>
              <a:rPr lang="es-ES" dirty="0"/>
              <a:t> y su componente destino.</a:t>
            </a:r>
            <a:endParaRPr lang="es-ES_tradnl" dirty="0"/>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00105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935980"/>
            <a:ext cx="10515600" cy="2206715"/>
          </a:xfrm>
        </p:spPr>
        <p:txBody>
          <a:bodyPr>
            <a:normAutofit/>
          </a:bodyPr>
          <a:lstStyle/>
          <a:p>
            <a:pPr marL="514350" indent="-514350" algn="just">
              <a:buFont typeface="+mj-lt"/>
              <a:buAutoNum type="arabicPeriod" startAt="2"/>
            </a:pPr>
            <a:r>
              <a:rPr lang="es-ES" dirty="0"/>
              <a:t>Configurar Variable de Entorno</a:t>
            </a:r>
            <a:endParaRPr lang="es-ES_tradnl" dirty="0"/>
          </a:p>
          <a:p>
            <a:pPr marL="0" indent="0" algn="just">
              <a:buNone/>
            </a:pPr>
            <a:r>
              <a:rPr lang="es-ES_tradnl" dirty="0"/>
              <a:t>U</a:t>
            </a:r>
            <a:r>
              <a:rPr lang="es-ES" dirty="0" err="1"/>
              <a:t>na</a:t>
            </a:r>
            <a:r>
              <a:rPr lang="es-ES" dirty="0"/>
              <a:t> vez instalado, necesitamos configurar las variables de entorno e incluir </a:t>
            </a:r>
            <a:r>
              <a:rPr lang="es-ES" dirty="0" err="1"/>
              <a:t>NodeJs</a:t>
            </a:r>
            <a:r>
              <a:rPr lang="es-ES" dirty="0"/>
              <a:t> para poder utilizarlo desde la consola de Windows.</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8" name="Picture 7">
            <a:extLst>
              <a:ext uri="{FF2B5EF4-FFF2-40B4-BE49-F238E27FC236}">
                <a16:creationId xmlns:a16="http://schemas.microsoft.com/office/drawing/2014/main" id="{1FF2E21E-531D-4DB7-A6B0-FF6C46B42144}"/>
              </a:ext>
            </a:extLst>
          </p:cNvPr>
          <p:cNvPicPr>
            <a:picLocks noChangeAspect="1"/>
          </p:cNvPicPr>
          <p:nvPr/>
        </p:nvPicPr>
        <p:blipFill rotWithShape="1">
          <a:blip r:embed="rId2">
            <a:extLst>
              <a:ext uri="{28A0092B-C50C-407E-A947-70E740481C1C}">
                <a14:useLocalDpi xmlns:a14="http://schemas.microsoft.com/office/drawing/2010/main" val="0"/>
              </a:ext>
            </a:extLst>
          </a:blip>
          <a:srcRect l="730" t="942" r="265" b="1"/>
          <a:stretch/>
        </p:blipFill>
        <p:spPr>
          <a:xfrm>
            <a:off x="3594749" y="3053918"/>
            <a:ext cx="5002502" cy="1811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5554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DC05CF1C-0B36-458E-A5E5-C9C88CF21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25410" cy="4243526"/>
          </a:xfrm>
          <a:prstGeom prst="rect">
            <a:avLst/>
          </a:prstGeom>
        </p:spPr>
      </p:pic>
    </p:spTree>
    <p:extLst>
      <p:ext uri="{BB962C8B-B14F-4D97-AF65-F5344CB8AC3E}">
        <p14:creationId xmlns:p14="http://schemas.microsoft.com/office/powerpoint/2010/main" val="4146015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1030499"/>
            <a:ext cx="10690610" cy="4491613"/>
          </a:xfrm>
        </p:spPr>
        <p:txBody>
          <a:bodyPr>
            <a:normAutofit/>
          </a:bodyPr>
          <a:lstStyle/>
          <a:p>
            <a:pPr marL="0" indent="0" algn="just">
              <a:buNone/>
            </a:pPr>
            <a:r>
              <a:rPr lang="es-ES" dirty="0"/>
              <a:t>Únicamente necesitamos:</a:t>
            </a:r>
          </a:p>
          <a:p>
            <a:pPr algn="just"/>
            <a:r>
              <a:rPr lang="es-ES_tradnl" dirty="0"/>
              <a:t>Por defecto, { </a:t>
            </a:r>
            <a:r>
              <a:rPr lang="es-ES_tradnl" dirty="0" err="1"/>
              <a:t>path</a:t>
            </a:r>
            <a:r>
              <a:rPr lang="es-ES_tradnl" dirty="0"/>
              <a:t>: ‘ ‘, </a:t>
            </a:r>
            <a:r>
              <a:rPr lang="es-ES_tradnl" dirty="0" err="1"/>
              <a:t>redirectTo</a:t>
            </a:r>
            <a:r>
              <a:rPr lang="es-ES_tradnl" dirty="0"/>
              <a:t>: ‘/página principal’ }</a:t>
            </a:r>
          </a:p>
          <a:p>
            <a:pPr algn="just"/>
            <a:r>
              <a:rPr lang="es-ES_tradnl" dirty="0"/>
              <a:t>Principal, { </a:t>
            </a:r>
            <a:r>
              <a:rPr lang="es-ES_tradnl" dirty="0" err="1"/>
              <a:t>path</a:t>
            </a:r>
            <a:r>
              <a:rPr lang="es-ES_tradnl" dirty="0"/>
              <a:t>: ‘página principal’, </a:t>
            </a:r>
            <a:r>
              <a:rPr lang="es-ES_tradnl" dirty="0" err="1"/>
              <a:t>component</a:t>
            </a:r>
            <a:r>
              <a:rPr lang="es-ES_tradnl" dirty="0"/>
              <a:t>: ‘Componente 1’ }</a:t>
            </a:r>
          </a:p>
          <a:p>
            <a:pPr algn="just"/>
            <a:r>
              <a:rPr lang="es-ES_tradnl" dirty="0"/>
              <a:t>Secundaria, { </a:t>
            </a:r>
            <a:r>
              <a:rPr lang="es-ES_tradnl" dirty="0" err="1"/>
              <a:t>path</a:t>
            </a:r>
            <a:r>
              <a:rPr lang="es-ES_tradnl" dirty="0"/>
              <a:t>: ‘página secundaria’, </a:t>
            </a:r>
            <a:r>
              <a:rPr lang="es-ES_tradnl" dirty="0" err="1"/>
              <a:t>component</a:t>
            </a:r>
            <a:r>
              <a:rPr lang="es-ES_tradnl" dirty="0"/>
              <a:t>: ‘Componente 2’ }</a:t>
            </a:r>
          </a:p>
          <a:p>
            <a:pPr algn="just"/>
            <a:endParaRPr lang="es-ES_tradnl" dirty="0"/>
          </a:p>
          <a:p>
            <a:pPr marL="0" indent="0" algn="just">
              <a:buNone/>
            </a:pPr>
            <a:r>
              <a:rPr lang="es-ES_tradnl" dirty="0"/>
              <a:t>Recordamos incluir, de esta forma, </a:t>
            </a:r>
            <a:r>
              <a:rPr lang="es-ES_tradnl" dirty="0" err="1"/>
              <a:t>Routes</a:t>
            </a:r>
            <a:r>
              <a:rPr lang="es-ES_tradnl" dirty="0"/>
              <a:t> en el Angular Module, nuestro fichero final debería quedar del siguiente modo:</a:t>
            </a:r>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Tree>
    <p:extLst>
      <p:ext uri="{BB962C8B-B14F-4D97-AF65-F5344CB8AC3E}">
        <p14:creationId xmlns:p14="http://schemas.microsoft.com/office/powerpoint/2010/main" val="341679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3" name="Picture 2">
            <a:extLst>
              <a:ext uri="{FF2B5EF4-FFF2-40B4-BE49-F238E27FC236}">
                <a16:creationId xmlns:a16="http://schemas.microsoft.com/office/drawing/2014/main" id="{2FEC5D2F-ECB7-4914-93D2-77D3EEF9D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65070" cy="6858000"/>
          </a:xfrm>
          <a:prstGeom prst="rect">
            <a:avLst/>
          </a:prstGeom>
        </p:spPr>
      </p:pic>
    </p:spTree>
    <p:extLst>
      <p:ext uri="{BB962C8B-B14F-4D97-AF65-F5344CB8AC3E}">
        <p14:creationId xmlns:p14="http://schemas.microsoft.com/office/powerpoint/2010/main" val="1976801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1030499"/>
            <a:ext cx="10690610" cy="2520569"/>
          </a:xfrm>
        </p:spPr>
        <p:txBody>
          <a:bodyPr>
            <a:normAutofit/>
          </a:bodyPr>
          <a:lstStyle/>
          <a:p>
            <a:pPr marL="0" indent="0" algn="just">
              <a:buNone/>
            </a:pPr>
            <a:r>
              <a:rPr lang="es-ES" dirty="0"/>
              <a:t>Finalmente, establecemos un enlace desde la página principal a la página secundaria, como por ejemplo un </a:t>
            </a:r>
            <a:r>
              <a:rPr lang="es-ES" i="1" dirty="0" err="1"/>
              <a:t>Button</a:t>
            </a:r>
            <a:r>
              <a:rPr lang="es-ES" dirty="0"/>
              <a:t>.</a:t>
            </a:r>
          </a:p>
          <a:p>
            <a:pPr algn="just"/>
            <a:r>
              <a:rPr lang="es-ES_tradnl" dirty="0"/>
              <a:t>Indicamos el destino mediante </a:t>
            </a:r>
            <a:r>
              <a:rPr lang="es-ES_tradnl" b="1" dirty="0"/>
              <a:t>[</a:t>
            </a:r>
            <a:r>
              <a:rPr lang="es-ES_tradnl" b="1" dirty="0" err="1"/>
              <a:t>routerLink</a:t>
            </a:r>
            <a:r>
              <a:rPr lang="es-ES_tradnl" b="1" dirty="0"/>
              <a:t>]</a:t>
            </a:r>
            <a:r>
              <a:rPr lang="es-ES_tradnl" dirty="0"/>
              <a:t>.</a:t>
            </a:r>
          </a:p>
          <a:p>
            <a:pPr algn="just"/>
            <a:r>
              <a:rPr lang="es-ES_tradnl" dirty="0"/>
              <a:t>Pasamos como parámetros los criterios de ordenación y filtro, para no perderlos a la vuelta, usamos </a:t>
            </a:r>
            <a:r>
              <a:rPr lang="es-ES_tradnl" b="1" dirty="0"/>
              <a:t>[</a:t>
            </a:r>
            <a:r>
              <a:rPr lang="es-ES_tradnl" b="1" dirty="0" err="1"/>
              <a:t>queryParams</a:t>
            </a:r>
            <a:r>
              <a:rPr lang="es-ES_tradnl" b="1" dirty="0"/>
              <a:t>]</a:t>
            </a:r>
            <a:r>
              <a:rPr lang="es-ES_tradnl" dirty="0"/>
              <a:t>.</a:t>
            </a:r>
          </a:p>
          <a:p>
            <a:pPr marL="0" indent="0" algn="just">
              <a:buNone/>
            </a:pPr>
            <a:endParaRPr lang="es-ES_tradnl"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4" name="Picture 3">
            <a:extLst>
              <a:ext uri="{FF2B5EF4-FFF2-40B4-BE49-F238E27FC236}">
                <a16:creationId xmlns:a16="http://schemas.microsoft.com/office/drawing/2014/main" id="{BDB58AD8-0234-4DE2-BD61-4D7BE19FD2AB}"/>
              </a:ext>
            </a:extLst>
          </p:cNvPr>
          <p:cNvPicPr>
            <a:picLocks noChangeAspect="1"/>
          </p:cNvPicPr>
          <p:nvPr/>
        </p:nvPicPr>
        <p:blipFill rotWithShape="1">
          <a:blip r:embed="rId2">
            <a:extLst>
              <a:ext uri="{28A0092B-C50C-407E-A947-70E740481C1C}">
                <a14:useLocalDpi xmlns:a14="http://schemas.microsoft.com/office/drawing/2010/main" val="0"/>
              </a:ext>
            </a:extLst>
          </a:blip>
          <a:srcRect t="45028" b="23744"/>
          <a:stretch/>
        </p:blipFill>
        <p:spPr>
          <a:xfrm>
            <a:off x="832703" y="3915050"/>
            <a:ext cx="10526594" cy="1686758"/>
          </a:xfrm>
          <a:prstGeom prst="rect">
            <a:avLst/>
          </a:prstGeom>
          <a:ln>
            <a:noFill/>
          </a:ln>
          <a:effectLst>
            <a:outerShdw blurRad="190500" algn="tl" rotWithShape="0">
              <a:srgbClr val="000000">
                <a:alpha val="70000"/>
              </a:srgbClr>
            </a:outerShdw>
          </a:effectLst>
        </p:spPr>
      </p:pic>
      <p:sp>
        <p:nvSpPr>
          <p:cNvPr id="6" name="Rectangle: Rounded Corners 5">
            <a:extLst>
              <a:ext uri="{FF2B5EF4-FFF2-40B4-BE49-F238E27FC236}">
                <a16:creationId xmlns:a16="http://schemas.microsoft.com/office/drawing/2014/main" id="{DAE0FABD-AA14-49CE-A58A-6BFF7E39A902}"/>
              </a:ext>
            </a:extLst>
          </p:cNvPr>
          <p:cNvSpPr/>
          <p:nvPr/>
        </p:nvSpPr>
        <p:spPr>
          <a:xfrm>
            <a:off x="1970843" y="4459662"/>
            <a:ext cx="7368466" cy="751528"/>
          </a:xfrm>
          <a:prstGeom prst="roundRect">
            <a:avLst>
              <a:gd name="adj" fmla="val 5898"/>
            </a:avLst>
          </a:prstGeom>
          <a:noFill/>
          <a:ln w="19050">
            <a:solidFill>
              <a:srgbClr val="FF0000">
                <a:alpha val="69804"/>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5022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663191" y="603683"/>
            <a:ext cx="10690610" cy="1393793"/>
          </a:xfrm>
        </p:spPr>
        <p:txBody>
          <a:bodyPr>
            <a:normAutofit/>
          </a:bodyPr>
          <a:lstStyle/>
          <a:p>
            <a:pPr algn="just"/>
            <a:r>
              <a:rPr lang="es-ES_tradnl" dirty="0"/>
              <a:t>Para conservar los criterios de ordenación y filtro rescatamos </a:t>
            </a:r>
            <a:r>
              <a:rPr lang="es-ES_tradnl" dirty="0" err="1"/>
              <a:t>queryParams</a:t>
            </a:r>
            <a:r>
              <a:rPr lang="es-ES_tradnl" dirty="0"/>
              <a:t> usando un </a:t>
            </a:r>
            <a:r>
              <a:rPr lang="es-ES_tradnl" b="1" dirty="0"/>
              <a:t>Observable</a:t>
            </a:r>
            <a:r>
              <a:rPr lang="es-ES_tradnl" dirty="0"/>
              <a:t> por medio del método </a:t>
            </a:r>
            <a:r>
              <a:rPr lang="es-ES_tradnl" i="1" dirty="0"/>
              <a:t>subscribe</a:t>
            </a:r>
            <a:r>
              <a:rPr lang="es-ES_tradnl" dirty="0"/>
              <a:t> en </a:t>
            </a:r>
            <a:r>
              <a:rPr lang="es-ES" dirty="0" err="1"/>
              <a:t>TaskListComponent</a:t>
            </a:r>
            <a:r>
              <a:rPr lang="es-ES" dirty="0"/>
              <a:t> y en </a:t>
            </a:r>
            <a:r>
              <a:rPr lang="es-ES" dirty="0" err="1"/>
              <a:t>CreateTaskComponent</a:t>
            </a:r>
            <a:r>
              <a:rPr lang="es-ES" dirty="0"/>
              <a:t> así de fácil.</a:t>
            </a:r>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9" name="Picture 8">
            <a:extLst>
              <a:ext uri="{FF2B5EF4-FFF2-40B4-BE49-F238E27FC236}">
                <a16:creationId xmlns:a16="http://schemas.microsoft.com/office/drawing/2014/main" id="{7BAD0098-55F9-4800-B3A8-CEC338D3C429}"/>
              </a:ext>
            </a:extLst>
          </p:cNvPr>
          <p:cNvPicPr>
            <a:picLocks noChangeAspect="1"/>
          </p:cNvPicPr>
          <p:nvPr/>
        </p:nvPicPr>
        <p:blipFill rotWithShape="1">
          <a:blip r:embed="rId2">
            <a:extLst>
              <a:ext uri="{28A0092B-C50C-407E-A947-70E740481C1C}">
                <a14:useLocalDpi xmlns:a14="http://schemas.microsoft.com/office/drawing/2010/main" val="0"/>
              </a:ext>
            </a:extLst>
          </a:blip>
          <a:srcRect l="-211" t="-159" r="116" b="-322"/>
          <a:stretch/>
        </p:blipFill>
        <p:spPr>
          <a:xfrm>
            <a:off x="1684123" y="2747577"/>
            <a:ext cx="3604334" cy="2814221"/>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96602C-26EB-48E7-974F-4E2CC726ED12}"/>
              </a:ext>
            </a:extLst>
          </p:cNvPr>
          <p:cNvPicPr>
            <a:picLocks noChangeAspect="1"/>
          </p:cNvPicPr>
          <p:nvPr/>
        </p:nvPicPr>
        <p:blipFill rotWithShape="1">
          <a:blip r:embed="rId3">
            <a:extLst>
              <a:ext uri="{28A0092B-C50C-407E-A947-70E740481C1C}">
                <a14:useLocalDpi xmlns:a14="http://schemas.microsoft.com/office/drawing/2010/main" val="0"/>
              </a:ext>
            </a:extLst>
          </a:blip>
          <a:srcRect t="4"/>
          <a:stretch/>
        </p:blipFill>
        <p:spPr>
          <a:xfrm>
            <a:off x="6559767" y="2330327"/>
            <a:ext cx="3870757" cy="36487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17549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pic>
        <p:nvPicPr>
          <p:cNvPr id="7" name="Picture 6">
            <a:extLst>
              <a:ext uri="{FF2B5EF4-FFF2-40B4-BE49-F238E27FC236}">
                <a16:creationId xmlns:a16="http://schemas.microsoft.com/office/drawing/2014/main" id="{7C543539-263C-4395-B15F-F784EF12D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86" y="1118619"/>
            <a:ext cx="11660227" cy="4105848"/>
          </a:xfrm>
          <a:prstGeom prst="rect">
            <a:avLst/>
          </a:prstGeom>
        </p:spPr>
      </p:pic>
      <p:sp>
        <p:nvSpPr>
          <p:cNvPr id="9" name="Arrow: Down 8">
            <a:extLst>
              <a:ext uri="{FF2B5EF4-FFF2-40B4-BE49-F238E27FC236}">
                <a16:creationId xmlns:a16="http://schemas.microsoft.com/office/drawing/2014/main" id="{D770887D-0B77-453F-8A09-129D8ACA18C1}"/>
              </a:ext>
            </a:extLst>
          </p:cNvPr>
          <p:cNvSpPr/>
          <p:nvPr/>
        </p:nvSpPr>
        <p:spPr>
          <a:xfrm rot="8935104">
            <a:off x="10779742" y="1891961"/>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8648870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14919-07B3-4D02-8662-BBBAFAE2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469" y="894996"/>
            <a:ext cx="5811061" cy="5068007"/>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9" name="Arrow: Down 8">
            <a:extLst>
              <a:ext uri="{FF2B5EF4-FFF2-40B4-BE49-F238E27FC236}">
                <a16:creationId xmlns:a16="http://schemas.microsoft.com/office/drawing/2014/main" id="{D770887D-0B77-453F-8A09-129D8ACA18C1}"/>
              </a:ext>
            </a:extLst>
          </p:cNvPr>
          <p:cNvSpPr/>
          <p:nvPr/>
        </p:nvSpPr>
        <p:spPr>
          <a:xfrm rot="8935104">
            <a:off x="6017427" y="5711337"/>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8559730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6E99C-589A-420C-A97A-AAC1C4E6E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34" y="1146796"/>
            <a:ext cx="11517332" cy="4582164"/>
          </a:xfrm>
          <a:prstGeom prst="rect">
            <a:avLst/>
          </a:prstGeom>
        </p:spPr>
      </p:pic>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dirty="0"/>
              <a:t>INTRODUCCIÓN A ANGULAR 4</a:t>
            </a:r>
          </a:p>
        </p:txBody>
      </p:sp>
      <p:sp>
        <p:nvSpPr>
          <p:cNvPr id="9" name="Arrow: Down 8">
            <a:extLst>
              <a:ext uri="{FF2B5EF4-FFF2-40B4-BE49-F238E27FC236}">
                <a16:creationId xmlns:a16="http://schemas.microsoft.com/office/drawing/2014/main" id="{D770887D-0B77-453F-8A09-129D8ACA18C1}"/>
              </a:ext>
            </a:extLst>
          </p:cNvPr>
          <p:cNvSpPr/>
          <p:nvPr/>
        </p:nvSpPr>
        <p:spPr>
          <a:xfrm rot="8935104">
            <a:off x="6017428" y="2912898"/>
            <a:ext cx="157144" cy="302647"/>
          </a:xfrm>
          <a:prstGeom prst="downArrow">
            <a:avLst>
              <a:gd name="adj1" fmla="val 12790"/>
              <a:gd name="adj2" fmla="val 128261"/>
            </a:avLst>
          </a:prstGeom>
          <a:solidFill>
            <a:schemeClr val="bg1"/>
          </a:solidFill>
          <a:ln>
            <a:solidFill>
              <a:schemeClr val="tx1">
                <a:lumMod val="65000"/>
                <a:lumOff val="3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513333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E1D-9DB2-487C-BB84-02A7F52D2B45}"/>
              </a:ext>
            </a:extLst>
          </p:cNvPr>
          <p:cNvSpPr>
            <a:spLocks noGrp="1"/>
          </p:cNvSpPr>
          <p:nvPr>
            <p:ph type="title"/>
          </p:nvPr>
        </p:nvSpPr>
        <p:spPr/>
        <p:txBody>
          <a:bodyPr/>
          <a:lstStyle/>
          <a:p>
            <a:r>
              <a:rPr lang="es-ES" dirty="0">
                <a:latin typeface="Britannic Bold (Headings)"/>
              </a:rPr>
              <a:t>URL</a:t>
            </a:r>
          </a:p>
        </p:txBody>
      </p:sp>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1690686"/>
            <a:ext cx="10515600" cy="1176801"/>
          </a:xfrm>
        </p:spPr>
        <p:txBody>
          <a:bodyPr>
            <a:normAutofit/>
          </a:bodyPr>
          <a:lstStyle/>
          <a:p>
            <a:pPr marL="0" indent="0" algn="just">
              <a:buNone/>
            </a:pPr>
            <a:r>
              <a:rPr lang="es-ES" dirty="0"/>
              <a:t>Puedes descargar el </a:t>
            </a:r>
            <a:r>
              <a:rPr lang="es-ES"/>
              <a:t>proyecto completo </a:t>
            </a:r>
            <a:r>
              <a:rPr lang="es-ES" dirty="0"/>
              <a:t>aquí:</a:t>
            </a:r>
          </a:p>
          <a:p>
            <a:pPr marL="0" indent="0" algn="just">
              <a:buNone/>
            </a:pPr>
            <a:r>
              <a:rPr lang="es-ES_tradnl" dirty="0">
                <a:hlinkClick r:id="rId2"/>
              </a:rPr>
              <a:t>https://github.com/pGarciaAndres/AngularTaskManager.git</a:t>
            </a:r>
            <a:endParaRPr lang="es-ES_tradnl" dirty="0"/>
          </a:p>
          <a:p>
            <a:pPr marL="0" indent="0" algn="just">
              <a:buNone/>
            </a:pPr>
            <a:endParaRPr lang="es-ES_tradnl" dirty="0"/>
          </a:p>
          <a:p>
            <a:pPr marL="0" indent="0" algn="just">
              <a:buNone/>
            </a:pPr>
            <a:endParaRPr lang="es-ES_tradnl" dirty="0"/>
          </a:p>
        </p:txBody>
      </p:sp>
      <p:pic>
        <p:nvPicPr>
          <p:cNvPr id="6" name="Picture 4" descr="Resultado de imagen de accenture png">
            <a:extLst>
              <a:ext uri="{FF2B5EF4-FFF2-40B4-BE49-F238E27FC236}">
                <a16:creationId xmlns:a16="http://schemas.microsoft.com/office/drawing/2014/main" id="{280872D2-7740-4BE0-A413-26B60DF36AD3}"/>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t="26008"/>
          <a:stretch/>
        </p:blipFill>
        <p:spPr bwMode="auto">
          <a:xfrm>
            <a:off x="9353029" y="5638800"/>
            <a:ext cx="2470227" cy="835106"/>
          </a:xfrm>
          <a:prstGeom prst="rect">
            <a:avLst/>
          </a:prstGeom>
          <a:noFill/>
          <a:ln>
            <a:noFill/>
          </a:ln>
        </p:spPr>
      </p:pic>
      <p:pic>
        <p:nvPicPr>
          <p:cNvPr id="9" name="Picture 4" descr="Resultado de imagen de accenture png">
            <a:extLst>
              <a:ext uri="{FF2B5EF4-FFF2-40B4-BE49-F238E27FC236}">
                <a16:creationId xmlns:a16="http://schemas.microsoft.com/office/drawing/2014/main" id="{7CC82345-29C4-4B34-A0EC-81BDFFDBAB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3992"/>
          <a:stretch/>
        </p:blipFill>
        <p:spPr bwMode="auto">
          <a:xfrm>
            <a:off x="9326879" y="5391173"/>
            <a:ext cx="2470227" cy="293543"/>
          </a:xfrm>
          <a:prstGeom prst="rect">
            <a:avLst/>
          </a:prstGeom>
          <a:noFill/>
          <a:ln>
            <a:noFill/>
          </a:ln>
        </p:spPr>
      </p:pic>
      <p:pic>
        <p:nvPicPr>
          <p:cNvPr id="12" name="Picture 11">
            <a:extLst>
              <a:ext uri="{FF2B5EF4-FFF2-40B4-BE49-F238E27FC236}">
                <a16:creationId xmlns:a16="http://schemas.microsoft.com/office/drawing/2014/main" id="{31F07733-1283-4585-960B-AA11A9416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10" y="6029780"/>
            <a:ext cx="472168" cy="472168"/>
          </a:xfrm>
          <a:prstGeom prst="rect">
            <a:avLst/>
          </a:prstGeom>
          <a:noFill/>
          <a:ln>
            <a:noFill/>
          </a:ln>
          <a:effectLst>
            <a:outerShdw blurRad="50800" dist="50800" dir="5400000" algn="ctr" rotWithShape="0">
              <a:srgbClr val="000000">
                <a:alpha val="96000"/>
              </a:srgbClr>
            </a:outerShdw>
          </a:effectLst>
        </p:spPr>
      </p:pic>
      <p:sp>
        <p:nvSpPr>
          <p:cNvPr id="13" name="Title 1">
            <a:extLst>
              <a:ext uri="{FF2B5EF4-FFF2-40B4-BE49-F238E27FC236}">
                <a16:creationId xmlns:a16="http://schemas.microsoft.com/office/drawing/2014/main" id="{BAC76C10-6892-42A5-A3DC-8CE4CD51314D}"/>
              </a:ext>
            </a:extLst>
          </p:cNvPr>
          <p:cNvSpPr txBox="1">
            <a:spLocks/>
          </p:cNvSpPr>
          <p:nvPr/>
        </p:nvSpPr>
        <p:spPr>
          <a:xfrm>
            <a:off x="416561" y="5638800"/>
            <a:ext cx="2402839" cy="961489"/>
          </a:xfrm>
          <a:prstGeom prst="rect">
            <a:avLst/>
          </a:prstGeom>
          <a:noFill/>
          <a:effectLst>
            <a:outerShdw sx="1000" sy="1000" algn="ctr" rotWithShape="0">
              <a:srgbClr val="000000"/>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600"/>
              </a:lnSpc>
            </a:pPr>
            <a:r>
              <a:rPr lang="es-ES" sz="2000" b="1" dirty="0">
                <a:solidFill>
                  <a:srgbClr val="CDCDCD"/>
                </a:solidFill>
                <a:effectLst>
                  <a:outerShdw sx="1000" sy="1000" algn="ctr" rotWithShape="0">
                    <a:srgbClr val="000000"/>
                  </a:outerShdw>
                </a:effectLst>
                <a:latin typeface="Segoe UI Symbol" panose="020B0502040204020203" pitchFamily="34" charset="0"/>
                <a:ea typeface="Segoe UI Symbol" panose="020B0502040204020203" pitchFamily="34" charset="0"/>
                <a:cs typeface="Calibri" panose="020F0502020204030204" pitchFamily="34" charset="0"/>
              </a:rPr>
              <a:t>Introducción a</a:t>
            </a:r>
          </a:p>
          <a:p>
            <a:pPr>
              <a:lnSpc>
                <a:spcPts val="2600"/>
              </a:lnSpc>
            </a:pPr>
            <a:r>
              <a:rPr lang="es-ES" sz="2000" b="1" dirty="0">
                <a:solidFill>
                  <a:srgbClr val="CDCDCD"/>
                </a:solidFill>
                <a:effectLst>
                  <a:outerShdw sx="1000" sy="1000" algn="ctr" rotWithShape="0">
                    <a:srgbClr val="000000"/>
                  </a:outerShdw>
                </a:effectLst>
                <a:latin typeface="Segoe UI Symbol" panose="020B0502040204020203" pitchFamily="34" charset="0"/>
                <a:ea typeface="Segoe UI Symbol" panose="020B0502040204020203" pitchFamily="34" charset="0"/>
                <a:cs typeface="Calibri" panose="020F0502020204030204" pitchFamily="34" charset="0"/>
              </a:rPr>
              <a:t>    ngular 4</a:t>
            </a:r>
          </a:p>
        </p:txBody>
      </p:sp>
    </p:spTree>
    <p:extLst>
      <p:ext uri="{BB962C8B-B14F-4D97-AF65-F5344CB8AC3E}">
        <p14:creationId xmlns:p14="http://schemas.microsoft.com/office/powerpoint/2010/main" val="328562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944855"/>
            <a:ext cx="10515600" cy="3307547"/>
          </a:xfrm>
        </p:spPr>
        <p:txBody>
          <a:bodyPr>
            <a:normAutofit/>
          </a:bodyPr>
          <a:lstStyle/>
          <a:p>
            <a:pPr marL="514350" indent="-514350" algn="just">
              <a:buFont typeface="+mj-lt"/>
              <a:buAutoNum type="arabicPeriod" startAt="3"/>
            </a:pPr>
            <a:r>
              <a:rPr lang="es-ES" dirty="0"/>
              <a:t>Comprobar </a:t>
            </a:r>
            <a:r>
              <a:rPr lang="es-ES" dirty="0" err="1"/>
              <a:t>NodeJs</a:t>
            </a:r>
            <a:r>
              <a:rPr lang="es-ES" dirty="0"/>
              <a:t> y NPM</a:t>
            </a:r>
            <a:endParaRPr lang="es-ES_tradnl" dirty="0"/>
          </a:p>
          <a:p>
            <a:pPr marL="0" indent="0" algn="just">
              <a:buNone/>
            </a:pPr>
            <a:r>
              <a:rPr lang="es-ES_tradnl" dirty="0"/>
              <a:t>Tras configurar </a:t>
            </a:r>
            <a:r>
              <a:rPr lang="es-ES_tradnl" dirty="0" err="1"/>
              <a:t>NodeJs</a:t>
            </a:r>
            <a:r>
              <a:rPr lang="es-ES_tradnl" dirty="0"/>
              <a:t> como variable de entorno, deberíamos poder hacer lo siguiente. </a:t>
            </a:r>
          </a:p>
          <a:p>
            <a:pPr marL="0" indent="0" algn="just">
              <a:buNone/>
            </a:pPr>
            <a:r>
              <a:rPr lang="es-ES_tradnl" dirty="0"/>
              <a:t>Abrimos una consola (</a:t>
            </a:r>
            <a:r>
              <a:rPr lang="es-ES_tradnl" dirty="0" err="1"/>
              <a:t>cmd</a:t>
            </a:r>
            <a:r>
              <a:rPr lang="es-ES_tradnl" dirty="0"/>
              <a:t>, </a:t>
            </a:r>
            <a:r>
              <a:rPr lang="es-ES_tradnl" dirty="0" err="1"/>
              <a:t>git</a:t>
            </a:r>
            <a:r>
              <a:rPr lang="es-ES_tradnl" dirty="0"/>
              <a:t> CMD, </a:t>
            </a:r>
            <a:r>
              <a:rPr lang="es-ES_tradnl" dirty="0" err="1"/>
              <a:t>git</a:t>
            </a:r>
            <a:r>
              <a:rPr lang="es-ES_tradnl" dirty="0"/>
              <a:t> </a:t>
            </a:r>
            <a:r>
              <a:rPr lang="es-ES_tradnl" dirty="0" err="1"/>
              <a:t>Bash</a:t>
            </a:r>
            <a:r>
              <a:rPr lang="es-ES_tradnl" dirty="0"/>
              <a:t>, …) y comprobamos la versión tanto </a:t>
            </a:r>
            <a:r>
              <a:rPr lang="es-ES_tradnl" b="1" dirty="0" err="1"/>
              <a:t>node</a:t>
            </a:r>
            <a:r>
              <a:rPr lang="es-ES_tradnl" dirty="0"/>
              <a:t> como de </a:t>
            </a:r>
            <a:r>
              <a:rPr lang="es-ES_tradnl" b="1" dirty="0" err="1"/>
              <a:t>npm</a:t>
            </a:r>
            <a:r>
              <a:rPr lang="es-ES_tradnl" dirty="0"/>
              <a:t>, en ambos casos recibiremos una respuesta con la versión que hayamos instalado con correctamente.</a:t>
            </a: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7" name="Picture 6">
            <a:extLst>
              <a:ext uri="{FF2B5EF4-FFF2-40B4-BE49-F238E27FC236}">
                <a16:creationId xmlns:a16="http://schemas.microsoft.com/office/drawing/2014/main" id="{5939755B-2E88-435A-A301-4D9409E6CC56}"/>
              </a:ext>
            </a:extLst>
          </p:cNvPr>
          <p:cNvPicPr>
            <a:picLocks noChangeAspect="1"/>
          </p:cNvPicPr>
          <p:nvPr/>
        </p:nvPicPr>
        <p:blipFill rotWithShape="1">
          <a:blip r:embed="rId2">
            <a:extLst>
              <a:ext uri="{28A0092B-C50C-407E-A947-70E740481C1C}">
                <a14:useLocalDpi xmlns:a14="http://schemas.microsoft.com/office/drawing/2010/main" val="0"/>
              </a:ext>
            </a:extLst>
          </a:blip>
          <a:srcRect l="402"/>
          <a:stretch/>
        </p:blipFill>
        <p:spPr>
          <a:xfrm>
            <a:off x="3346883" y="4369190"/>
            <a:ext cx="5520546" cy="13333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65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DA178-9D05-4D1F-BD87-2EE98BAC2DFB}"/>
              </a:ext>
            </a:extLst>
          </p:cNvPr>
          <p:cNvSpPr>
            <a:spLocks noGrp="1"/>
          </p:cNvSpPr>
          <p:nvPr>
            <p:ph idx="1"/>
          </p:nvPr>
        </p:nvSpPr>
        <p:spPr>
          <a:xfrm>
            <a:off x="838200" y="944856"/>
            <a:ext cx="10515600" cy="2206718"/>
          </a:xfrm>
        </p:spPr>
        <p:txBody>
          <a:bodyPr>
            <a:noAutofit/>
          </a:bodyPr>
          <a:lstStyle/>
          <a:p>
            <a:pPr marL="514350" indent="-514350" algn="just">
              <a:buFont typeface="+mj-lt"/>
              <a:buAutoNum type="arabicPeriod" startAt="4"/>
            </a:pPr>
            <a:r>
              <a:rPr lang="es-ES" dirty="0"/>
              <a:t>Instalar Angular CLI</a:t>
            </a:r>
          </a:p>
          <a:p>
            <a:pPr marL="0" indent="0" algn="just">
              <a:buNone/>
            </a:pPr>
            <a:r>
              <a:rPr lang="es-ES_tradnl" dirty="0"/>
              <a:t>Lo siguiente será instalar la herramienta Angular CLI que nos ofrece Angular, con la que podremos crear, depurar y publicar fácilmente una aplicación Angular mediante línea de comandos.</a:t>
            </a:r>
            <a:endParaRPr lang="es-ES" dirty="0"/>
          </a:p>
          <a:p>
            <a:pPr marL="0" indent="0" algn="just">
              <a:buNone/>
            </a:pPr>
            <a:endParaRPr lang="es-ES" dirty="0"/>
          </a:p>
        </p:txBody>
      </p:sp>
      <p:sp>
        <p:nvSpPr>
          <p:cNvPr id="5" name="Footer Placeholder 3">
            <a:extLst>
              <a:ext uri="{FF2B5EF4-FFF2-40B4-BE49-F238E27FC236}">
                <a16:creationId xmlns:a16="http://schemas.microsoft.com/office/drawing/2014/main" id="{A8F1320E-EEDC-470D-AD19-8AFD2A6D7171}"/>
              </a:ext>
            </a:extLst>
          </p:cNvPr>
          <p:cNvSpPr>
            <a:spLocks noGrp="1"/>
          </p:cNvSpPr>
          <p:nvPr>
            <p:ph type="ftr" sz="quarter" idx="11"/>
          </p:nvPr>
        </p:nvSpPr>
        <p:spPr>
          <a:xfrm>
            <a:off x="7853219" y="6311900"/>
            <a:ext cx="4114800" cy="365125"/>
          </a:xfrm>
        </p:spPr>
        <p:txBody>
          <a:bodyPr/>
          <a:lstStyle/>
          <a:p>
            <a:pPr algn="r"/>
            <a:r>
              <a:rPr lang="es-ES"/>
              <a:t>INTRODUCCIÓN A ANGULAR 4</a:t>
            </a:r>
            <a:endParaRPr lang="es-ES" dirty="0"/>
          </a:p>
        </p:txBody>
      </p:sp>
      <p:pic>
        <p:nvPicPr>
          <p:cNvPr id="4" name="Picture 3">
            <a:extLst>
              <a:ext uri="{FF2B5EF4-FFF2-40B4-BE49-F238E27FC236}">
                <a16:creationId xmlns:a16="http://schemas.microsoft.com/office/drawing/2014/main" id="{AB8EC9BE-FBC7-4438-8522-8F77A1F6F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333" y="3623301"/>
            <a:ext cx="5533333" cy="1600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05990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1707</TotalTime>
  <Words>4353</Words>
  <Application>Microsoft Office PowerPoint</Application>
  <PresentationFormat>Widescreen</PresentationFormat>
  <Paragraphs>343</Paragraphs>
  <Slides>78</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78</vt:i4>
      </vt:variant>
    </vt:vector>
  </HeadingPairs>
  <TitlesOfParts>
    <vt:vector size="89" baseType="lpstr">
      <vt:lpstr>Arial</vt:lpstr>
      <vt:lpstr>Britannic Bold (Headings)</vt:lpstr>
      <vt:lpstr>Calibri</vt:lpstr>
      <vt:lpstr>Calibri Light</vt:lpstr>
      <vt:lpstr>Consolas</vt:lpstr>
      <vt:lpstr>Rockwell</vt:lpstr>
      <vt:lpstr>Rockwell Condensed</vt:lpstr>
      <vt:lpstr>Segoe UI Symbol</vt:lpstr>
      <vt:lpstr>Wingdings</vt:lpstr>
      <vt:lpstr>1_Wood Type</vt:lpstr>
      <vt:lpstr>Office Theme</vt:lpstr>
      <vt:lpstr>Introducción a    ngular 4</vt:lpstr>
      <vt:lpstr>ÍNDICE</vt:lpstr>
      <vt:lpstr>PRESENTACIÓN</vt:lpstr>
      <vt:lpstr>PowerPoint Presentation</vt:lpstr>
      <vt:lpstr>INSTALACIÓN</vt:lpstr>
      <vt:lpstr>PowerPoint Presentation</vt:lpstr>
      <vt:lpstr>PowerPoint Presentation</vt:lpstr>
      <vt:lpstr>PowerPoint Presentation</vt:lpstr>
      <vt:lpstr>PowerPoint Presentation</vt:lpstr>
      <vt:lpstr>PowerPoint Presentation</vt:lpstr>
      <vt:lpstr>PowerPoint Presentation</vt:lpstr>
      <vt:lpstr>ARQUITECTURA BÁSICA</vt:lpstr>
      <vt:lpstr>PowerPoint Presentation</vt:lpstr>
      <vt:lpstr>PowerPoint Presentation</vt:lpstr>
      <vt:lpstr>PowerPoint Presentation</vt:lpstr>
      <vt:lpstr>PowerPoint Presentation</vt:lpstr>
      <vt:lpstr>COMPONENTES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MODELO DE DATOS</vt:lpstr>
      <vt:lpstr>PowerPoint Presentation</vt:lpstr>
      <vt:lpstr>DATA BINDING</vt:lpstr>
      <vt:lpstr>PowerPoint Presentation</vt:lpstr>
      <vt:lpstr>PowerPoint Presentation</vt:lpstr>
      <vt:lpstr>EVENT BINDING</vt:lpstr>
      <vt:lpstr>PowerPoint Presentation</vt:lpstr>
      <vt:lpstr>PowerPoint Presentation</vt:lpstr>
      <vt:lpstr>ANGULAR DIRECTIVES</vt:lpstr>
      <vt:lpstr>PowerPoint Presentation</vt:lpstr>
      <vt:lpstr>PowerPoint Presentation</vt:lpstr>
      <vt:lpstr>PIPES</vt:lpstr>
      <vt:lpstr>PowerPoint Presentation</vt:lpstr>
      <vt:lpstr>PowerPoint Presentation</vt:lpstr>
      <vt:lpstr>PowerPoint Presentation</vt:lpstr>
      <vt:lpstr>SERVICES</vt:lpstr>
      <vt:lpstr>PowerPoint Presentation</vt:lpstr>
      <vt:lpstr>PowerPoint Presentation</vt:lpstr>
      <vt:lpstr>PowerPoint Presentation</vt:lpstr>
      <vt:lpstr>DEPENDENCY INJECTION</vt:lpstr>
      <vt:lpstr>PowerPoint Presentation</vt:lpstr>
      <vt:lpstr>PowerPoint Presentation</vt:lpstr>
      <vt:lpstr>PowerPoint Presentation</vt:lpstr>
      <vt:lpstr>PowerPoint Presentation</vt:lpstr>
      <vt:lpstr>ORDENACIÓN Y FILTRO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REACTIVE FORM</vt:lpstr>
      <vt:lpstr>PowerPoint Presentation</vt:lpstr>
      <vt:lpstr>PowerPoint Presentation</vt:lpstr>
      <vt:lpstr>PowerPoint Presentation</vt:lpstr>
      <vt:lpstr>PowerPoint Presentation</vt:lpstr>
      <vt:lpstr>PowerPoint Presentation</vt:lpstr>
      <vt:lpstr>PowerPoint Presentation</vt:lpstr>
      <vt:lpstr>ROUTES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Angular 4</dc:title>
  <dc:creator>GARCiAANDReS, Pablo</dc:creator>
  <cp:lastModifiedBy>GARCiAANDReS, Pablo</cp:lastModifiedBy>
  <cp:revision>166</cp:revision>
  <dcterms:created xsi:type="dcterms:W3CDTF">2017-11-16T15:59:40Z</dcterms:created>
  <dcterms:modified xsi:type="dcterms:W3CDTF">2017-11-23T08:15:02Z</dcterms:modified>
</cp:coreProperties>
</file>