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1" y="1"/>
            <a:ext cx="2972421" cy="45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028" y="1"/>
            <a:ext cx="2972421" cy="45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6422" y="4344025"/>
            <a:ext cx="5485158" cy="411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1" y="8684927"/>
            <a:ext cx="2972421" cy="45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028" y="8684927"/>
            <a:ext cx="2972421" cy="45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27565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6422" y="4344025"/>
            <a:ext cx="5485158" cy="41144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0272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6422" y="4344025"/>
            <a:ext cx="5485158" cy="411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could be the potential reasons for non-consistency; Which data is required to answer the company concern.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3884028" y="8684927"/>
            <a:ext cx="2972421" cy="45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0185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6422" y="4344025"/>
            <a:ext cx="5485158" cy="41144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673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6422" y="4344025"/>
            <a:ext cx="5485158" cy="41144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765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6422" y="4344025"/>
            <a:ext cx="5485158" cy="41144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6477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4800600" y="6421439"/>
            <a:ext cx="4114800" cy="34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900" tIns="46950" rIns="93900" bIns="4695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1307592" y="2487168"/>
            <a:ext cx="6038851" cy="136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1307592" y="4114647"/>
            <a:ext cx="6038851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307592" y="4965193"/>
            <a:ext cx="6038851" cy="42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88A92"/>
              </a:buClr>
              <a:buSzPts val="22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Shape 22" descr="ribbon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629400"/>
            <a:ext cx="9144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/>
          <p:nvPr/>
        </p:nvSpPr>
        <p:spPr>
          <a:xfrm>
            <a:off x="7302500" y="611189"/>
            <a:ext cx="1517651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Shape 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3594" y="0"/>
            <a:ext cx="3200407" cy="594361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1307592" y="3390754"/>
            <a:ext cx="603885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307592" y="4114800"/>
            <a:ext cx="6038851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7" name="Shape 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1669" y="998426"/>
            <a:ext cx="1715531" cy="1371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Shape 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97864" y="5958204"/>
            <a:ext cx="1600199" cy="32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Shape 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47153" y="5955919"/>
            <a:ext cx="1828804" cy="320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694944"/>
            <a:ext cx="82299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 rot="5400000">
            <a:off x="2160333" y="-349820"/>
            <a:ext cx="4818888" cy="8225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036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639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6389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6389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6389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389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39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39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 rot="5400000">
            <a:off x="5624612" y="3152876"/>
            <a:ext cx="58547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 rot="5400000">
            <a:off x="529433" y="278608"/>
            <a:ext cx="5854700" cy="605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036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639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6389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6389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6389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389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39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39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694944"/>
            <a:ext cx="82299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353312"/>
            <a:ext cx="8225153" cy="481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0360" algn="l" rtl="0">
              <a:spcBef>
                <a:spcPts val="320"/>
              </a:spcBef>
              <a:spcAft>
                <a:spcPts val="0"/>
              </a:spcAft>
              <a:buClr>
                <a:srgbClr val="4F868E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6390" algn="l" rtl="0">
              <a:spcBef>
                <a:spcPts val="280"/>
              </a:spcBef>
              <a:spcAft>
                <a:spcPts val="0"/>
              </a:spcAft>
              <a:buClr>
                <a:srgbClr val="4F868E"/>
              </a:buClr>
              <a:buSzPts val="154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6389" algn="l" rtl="0">
              <a:spcBef>
                <a:spcPts val="280"/>
              </a:spcBef>
              <a:spcAft>
                <a:spcPts val="0"/>
              </a:spcAft>
              <a:buClr>
                <a:srgbClr val="4F868E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6389" algn="l" rtl="0">
              <a:spcBef>
                <a:spcPts val="280"/>
              </a:spcBef>
              <a:spcAft>
                <a:spcPts val="0"/>
              </a:spcAft>
              <a:buClr>
                <a:srgbClr val="4F868E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6389" algn="l" rtl="0">
              <a:spcBef>
                <a:spcPts val="280"/>
              </a:spcBef>
              <a:spcAft>
                <a:spcPts val="0"/>
              </a:spcAft>
              <a:buClr>
                <a:srgbClr val="4F868E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389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389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39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39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694944"/>
            <a:ext cx="82299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28626" y="1344169"/>
            <a:ext cx="405923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2418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308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624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64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433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4329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60"/>
              </a:spcBef>
              <a:spcAft>
                <a:spcPts val="0"/>
              </a:spcAft>
              <a:buClr>
                <a:srgbClr val="688A92"/>
              </a:buClr>
              <a:buSzPts val="198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329" algn="l" rtl="0">
              <a:spcBef>
                <a:spcPts val="360"/>
              </a:spcBef>
              <a:spcAft>
                <a:spcPts val="0"/>
              </a:spcAft>
              <a:buClr>
                <a:srgbClr val="688A9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329" algn="l" rtl="0">
              <a:spcBef>
                <a:spcPts val="360"/>
              </a:spcBef>
              <a:spcAft>
                <a:spcPts val="0"/>
              </a:spcAft>
              <a:buClr>
                <a:srgbClr val="688A9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329" algn="l" rtl="0">
              <a:spcBef>
                <a:spcPts val="360"/>
              </a:spcBef>
              <a:spcAft>
                <a:spcPts val="0"/>
              </a:spcAft>
              <a:buClr>
                <a:srgbClr val="688A9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640265" y="1344169"/>
            <a:ext cx="40608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2418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308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624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64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433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4329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60"/>
              </a:spcBef>
              <a:spcAft>
                <a:spcPts val="0"/>
              </a:spcAft>
              <a:buClr>
                <a:srgbClr val="688A92"/>
              </a:buClr>
              <a:buSzPts val="198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329" algn="l" rtl="0">
              <a:spcBef>
                <a:spcPts val="360"/>
              </a:spcBef>
              <a:spcAft>
                <a:spcPts val="0"/>
              </a:spcAft>
              <a:buClr>
                <a:srgbClr val="688A9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329" algn="l" rtl="0">
              <a:spcBef>
                <a:spcPts val="360"/>
              </a:spcBef>
              <a:spcAft>
                <a:spcPts val="0"/>
              </a:spcAft>
              <a:buClr>
                <a:srgbClr val="688A9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329" algn="l" rtl="0">
              <a:spcBef>
                <a:spcPts val="360"/>
              </a:spcBef>
              <a:spcAft>
                <a:spcPts val="0"/>
              </a:spcAft>
              <a:buClr>
                <a:srgbClr val="688A9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29768" y="365760"/>
            <a:ext cx="82296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29769" y="134416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64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29769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624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64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433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036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036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036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0359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0359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6" y="134416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64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624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64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433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036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036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036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0359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0359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694944"/>
            <a:ext cx="82299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1" y="819548"/>
            <a:ext cx="3008313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575050" y="273051"/>
            <a:ext cx="5111751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52119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52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18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308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6239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6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Clr>
                <a:srgbClr val="688A92"/>
              </a:buClr>
              <a:buSzPts val="2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spcBef>
                <a:spcPts val="400"/>
              </a:spcBef>
              <a:spcAft>
                <a:spcPts val="0"/>
              </a:spcAft>
              <a:buClr>
                <a:srgbClr val="688A92"/>
              </a:buClr>
              <a:buSzPts val="2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spcBef>
                <a:spcPts val="400"/>
              </a:spcBef>
              <a:spcAft>
                <a:spcPts val="0"/>
              </a:spcAft>
              <a:buClr>
                <a:srgbClr val="688A92"/>
              </a:buClr>
              <a:buSzPts val="2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spcBef>
                <a:spcPts val="400"/>
              </a:spcBef>
              <a:spcAft>
                <a:spcPts val="0"/>
              </a:spcAft>
              <a:buClr>
                <a:srgbClr val="688A92"/>
              </a:buClr>
              <a:buSzPts val="2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57201" y="1435101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32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688A9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rgbClr val="688A9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688A9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rgbClr val="688A9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792288" y="5059562"/>
            <a:ext cx="54864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5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308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64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688A92"/>
              </a:buClr>
              <a:buSzPts val="2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688A92"/>
              </a:buClr>
              <a:buSzPts val="2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688A92"/>
              </a:buClr>
              <a:buSzPts val="2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688A92"/>
              </a:buClr>
              <a:buSzPts val="2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792288" y="5367339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32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688A9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rgbClr val="688A9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688A9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rgbClr val="688A9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ribbon.jp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6629400"/>
            <a:ext cx="9144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694944"/>
            <a:ext cx="82299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30214" y="1274763"/>
            <a:ext cx="8275637" cy="494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475" tIns="43225" rIns="86475" bIns="43225" anchor="t" anchorCtr="0">
            <a:noAutofit/>
          </a:bodyPr>
          <a:lstStyle/>
          <a:p>
            <a:pPr marL="222250" marR="0" lvl="0" indent="-68579" algn="l" rtl="0">
              <a:spcBef>
                <a:spcPts val="0"/>
              </a:spcBef>
              <a:spcAft>
                <a:spcPts val="0"/>
              </a:spcAft>
              <a:buClr>
                <a:srgbClr val="688A92"/>
              </a:buClr>
              <a:buSzPts val="2420"/>
              <a:buFont typeface="Noto Sans Symbols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353312"/>
            <a:ext cx="8225153" cy="481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036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639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6389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6389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6389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389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39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39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/>
          <p:nvPr/>
        </p:nvSpPr>
        <p:spPr>
          <a:xfrm>
            <a:off x="4114800" y="6675120"/>
            <a:ext cx="91440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− </a:t>
            </a: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−</a:t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28601" y="6657976"/>
            <a:ext cx="2174875" cy="12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2014 ZS Associates     |     CONFIDENTIAL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6738938" y="6714077"/>
            <a:ext cx="2176463" cy="73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2017 YDS Submission Guidelines-_For Candidate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531846" y="2659224"/>
            <a:ext cx="7128588" cy="1632106"/>
          </a:xfrm>
          <a:prstGeom prst="rect">
            <a:avLst/>
          </a:prstGeom>
          <a:noFill/>
          <a:ln>
            <a:noFill/>
          </a:ln>
          <a:effectLst>
            <a:outerShdw sx="1000" sy="1000" algn="ctr" rotWithShape="0">
              <a:schemeClr val="lt1"/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ZS </a:t>
            </a:r>
            <a:r>
              <a:rPr lang="en-US" sz="2400" dirty="0">
                <a:solidFill>
                  <a:schemeClr val="lt2"/>
                </a:solidFill>
              </a:rPr>
              <a:t>Data Science </a:t>
            </a:r>
            <a:r>
              <a:rPr lang="en-US" sz="24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Challenge – Cristiano Ronaldo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lt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Submission Format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9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Submission Details</a:t>
            </a:r>
            <a:endParaRPr sz="20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365051" y="1382380"/>
            <a:ext cx="8637681" cy="359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final submission should consist of 3 parts: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342900" indent="-342900">
              <a:spcBef>
                <a:spcPts val="280"/>
              </a:spcBef>
              <a:buClr>
                <a:schemeClr val="dk1"/>
              </a:buClr>
              <a:buSzPts val="1400"/>
              <a:buFont typeface="Arial"/>
              <a:buAutoNum type="arabicParenR"/>
            </a:pPr>
            <a:r>
              <a:rPr lang="en-US" dirty="0">
                <a:solidFill>
                  <a:schemeClr val="dk1"/>
                </a:solidFill>
              </a:rPr>
              <a:t>Section A – Supporting codes for final submission (Any programming language – Python or R)</a:t>
            </a:r>
          </a:p>
          <a:p>
            <a:pPr marL="571500" lvl="8">
              <a:spcBef>
                <a:spcPts val="280"/>
              </a:spcBef>
              <a:buClr>
                <a:schemeClr val="dk1"/>
              </a:buClr>
              <a:buSzPts val="1400"/>
            </a:pPr>
            <a:endParaRPr lang="en-US" dirty="0"/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arenR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Section </a:t>
            </a:r>
            <a:r>
              <a:rPr lang="en-US" dirty="0">
                <a:solidFill>
                  <a:schemeClr val="dk1"/>
                </a:solidFill>
              </a:rPr>
              <a:t>B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Approach document (Submission file format : PPT)</a:t>
            </a:r>
            <a:endParaRPr dirty="0"/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arenR"/>
            </a:pPr>
            <a:endParaRPr lang="en-US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arenR"/>
            </a:pPr>
            <a:r>
              <a:rPr lang="en-US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Section C – Model prediction (Submission file format: *.csv) </a:t>
            </a:r>
            <a:endParaRPr b="1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None/>
            </a:pPr>
            <a:endParaRPr b="1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280"/>
              </a:spcBef>
              <a:spcAft>
                <a:spcPts val="0"/>
              </a:spcAft>
              <a:buNone/>
            </a:pPr>
            <a:endParaRPr b="1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166700"/>
            <a:ext cx="8117633" cy="481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F868E"/>
              </a:buClr>
              <a:buSzPts val="1760"/>
              <a:buNone/>
            </a:pPr>
            <a:r>
              <a:rPr lang="en-US" sz="16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section A, please submit the </a:t>
            </a:r>
            <a:r>
              <a:rPr lang="en-US" sz="160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code for the analysis (EDA, Training, Prediction and Evaluation)</a:t>
            </a:r>
            <a:endParaRPr dirty="0"/>
          </a:p>
          <a:p>
            <a:pPr marL="222250" marR="0" lvl="0" indent="-110490" algn="l" rtl="0">
              <a:spcBef>
                <a:spcPts val="320"/>
              </a:spcBef>
              <a:spcAft>
                <a:spcPts val="0"/>
              </a:spcAft>
              <a:buClr>
                <a:srgbClr val="4F868E"/>
              </a:buClr>
              <a:buSzPts val="1760"/>
              <a:buFont typeface="Noto Sans Symbol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rgbClr val="4F868E"/>
              </a:buClr>
              <a:buSzPts val="1760"/>
              <a:buNone/>
            </a:pPr>
            <a:r>
              <a:rPr lang="en-US" b="1" dirty="0"/>
              <a:t>Please ensure to follow below guidelines before submitting the code file</a:t>
            </a:r>
            <a:r>
              <a:rPr lang="en-US" dirty="0"/>
              <a:t>:</a:t>
            </a:r>
          </a:p>
          <a:p>
            <a:pPr marL="679450" lvl="1" indent="-222250">
              <a:lnSpc>
                <a:spcPct val="150000"/>
              </a:lnSpc>
              <a:spcBef>
                <a:spcPts val="320"/>
              </a:spcBef>
              <a:buSzPts val="1760"/>
              <a:buFont typeface="Noto Sans Symbols"/>
              <a:buChar char="▪"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Upload a </a:t>
            </a:r>
            <a:r>
              <a:rPr lang="en-US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zip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file (if the size &gt; </a:t>
            </a:r>
            <a:r>
              <a:rPr lang="en-US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2MB – max allowed size is 2 MB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679450" lvl="1" indent="-222250">
              <a:lnSpc>
                <a:spcPct val="150000"/>
              </a:lnSpc>
              <a:spcBef>
                <a:spcPts val="320"/>
              </a:spcBef>
              <a:buSzPts val="1760"/>
              <a:buFont typeface="Noto Sans Symbols"/>
              <a:buChar char="▪"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format : .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ipynb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.R extensions</a:t>
            </a:r>
          </a:p>
          <a:p>
            <a:pPr marL="679450" lvl="1" indent="-222250">
              <a:lnSpc>
                <a:spcPct val="150000"/>
              </a:lnSpc>
              <a:spcBef>
                <a:spcPts val="320"/>
              </a:spcBef>
              <a:buSzPts val="1760"/>
              <a:buFont typeface="Noto Sans Symbols"/>
              <a:buChar char="▪"/>
            </a:pPr>
            <a:r>
              <a:rPr lang="en-US" dirty="0"/>
              <a:t>Submitted code files are well-commented and structured for easy comprehension</a:t>
            </a:r>
            <a:endParaRPr lang="en-US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0" lvl="1" indent="-222250">
              <a:lnSpc>
                <a:spcPct val="150000"/>
              </a:lnSpc>
              <a:spcBef>
                <a:spcPts val="320"/>
              </a:spcBef>
              <a:buSzPts val="1760"/>
              <a:buFont typeface="Noto Sans Symbols"/>
              <a:buChar char="▪"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no limit on execution time, but the code should generate the output file</a:t>
            </a:r>
            <a:r>
              <a:rPr lang="en-US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:&lt;</a:t>
            </a:r>
            <a:r>
              <a:rPr lang="en-US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file_name</a:t>
            </a:r>
            <a:r>
              <a:rPr lang="en-US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&gt;.csv</a:t>
            </a:r>
          </a:p>
          <a:p>
            <a:pPr marL="679450" lvl="1" indent="-222250">
              <a:lnSpc>
                <a:spcPct val="150000"/>
              </a:lnSpc>
              <a:spcBef>
                <a:spcPts val="320"/>
              </a:spcBef>
              <a:buSzPts val="1760"/>
              <a:buFont typeface="Noto Sans Symbols"/>
              <a:buChar char="▪"/>
            </a:pPr>
            <a:r>
              <a:rPr lang="en-US" b="1" i="1" dirty="0"/>
              <a:t>Format for </a:t>
            </a:r>
            <a:r>
              <a:rPr lang="en-US" b="1" i="1" dirty="0" err="1"/>
              <a:t>file_name</a:t>
            </a:r>
            <a:r>
              <a:rPr lang="en-US" b="1" i="1" dirty="0"/>
              <a:t>: </a:t>
            </a:r>
            <a:r>
              <a:rPr lang="en-US" dirty="0"/>
              <a:t>first </a:t>
            </a:r>
            <a:r>
              <a:rPr lang="en-US" dirty="0" err="1"/>
              <a:t>name_last</a:t>
            </a:r>
            <a:r>
              <a:rPr lang="en-US" dirty="0"/>
              <a:t> </a:t>
            </a:r>
            <a:r>
              <a:rPr lang="en-US" dirty="0" err="1"/>
              <a:t>name_dob</a:t>
            </a:r>
            <a:r>
              <a:rPr lang="en-US" dirty="0"/>
              <a:t>(mmddyy)_</a:t>
            </a:r>
            <a:r>
              <a:rPr lang="en-US" dirty="0" err="1"/>
              <a:t>code_submission</a:t>
            </a:r>
            <a:r>
              <a:rPr lang="en-US" dirty="0"/>
              <a:t> number</a:t>
            </a:r>
          </a:p>
          <a:p>
            <a:pPr marL="457200" lvl="1" indent="0" algn="ctr">
              <a:lnSpc>
                <a:spcPct val="150000"/>
              </a:lnSpc>
              <a:spcBef>
                <a:spcPts val="320"/>
              </a:spcBef>
              <a:buSzPts val="1760"/>
              <a:buNone/>
            </a:pPr>
            <a:r>
              <a:rPr lang="en-US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(E.g. virat_kohli_110588_code_2)</a:t>
            </a:r>
            <a:endParaRPr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694944"/>
            <a:ext cx="82299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Submitting “Section A”</a:t>
            </a:r>
            <a:endParaRPr sz="20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9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Submitting “Section B” </a:t>
            </a:r>
            <a:endParaRPr sz="20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380999" y="906087"/>
            <a:ext cx="8306109" cy="562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dirty="0">
                <a:solidFill>
                  <a:schemeClr val="dk1"/>
                </a:solidFill>
              </a:rPr>
              <a:t>For Section B, please provide a document outlining your approach towards the problem statement (PPT, Excel or Word doc)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85892E-7EFD-4B10-B25E-15C361764256}"/>
              </a:ext>
            </a:extLst>
          </p:cNvPr>
          <p:cNvSpPr/>
          <p:nvPr/>
        </p:nvSpPr>
        <p:spPr>
          <a:xfrm>
            <a:off x="457200" y="1926440"/>
            <a:ext cx="7953871" cy="4292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The write up should have 4 sections and </a:t>
            </a:r>
            <a:r>
              <a:rPr lang="en-US" b="1" u="sng" dirty="0">
                <a:solidFill>
                  <a:schemeClr val="tx1"/>
                </a:solidFill>
              </a:rPr>
              <a:t>each section should cover details mentioned below</a:t>
            </a:r>
            <a:r>
              <a:rPr lang="en-US" b="1" dirty="0">
                <a:solidFill>
                  <a:schemeClr val="tx1"/>
                </a:solidFill>
              </a:rPr>
              <a:t>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Data Prep:</a:t>
            </a:r>
          </a:p>
          <a:p>
            <a:endParaRPr lang="en-US" sz="600" b="1" dirty="0">
              <a:solidFill>
                <a:schemeClr val="tx1"/>
              </a:solidFill>
            </a:endParaRPr>
          </a:p>
          <a:p>
            <a:pPr marL="548640" lvl="6" indent="-285750">
              <a:buFont typeface="Arial" panose="020B0604020202020204" pitchFamily="34" charset="0"/>
              <a:buChar char="•"/>
            </a:pPr>
            <a:r>
              <a:rPr lang="en-US" sz="1200" u="sng" dirty="0">
                <a:solidFill>
                  <a:schemeClr val="tx1"/>
                </a:solidFill>
              </a:rPr>
              <a:t>Quality checks performed / Errors found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i="1" dirty="0">
                <a:solidFill>
                  <a:schemeClr val="tx1"/>
                </a:solidFill>
              </a:rPr>
              <a:t>Please report any potential errors / inaccuracies in the dataset</a:t>
            </a:r>
          </a:p>
          <a:p>
            <a:pPr marL="548640" lvl="6" indent="-285750">
              <a:buFont typeface="Arial" panose="020B0604020202020204" pitchFamily="34" charset="0"/>
              <a:buChar char="•"/>
            </a:pPr>
            <a:endParaRPr lang="en-US" sz="300" i="1" dirty="0">
              <a:solidFill>
                <a:schemeClr val="tx1"/>
              </a:solidFill>
            </a:endParaRPr>
          </a:p>
          <a:p>
            <a:pPr marL="548640" lvl="2" indent="-285750">
              <a:buFont typeface="Arial" panose="020B0604020202020204" pitchFamily="34" charset="0"/>
              <a:buChar char="•"/>
            </a:pPr>
            <a:r>
              <a:rPr lang="en-US" sz="1200" u="sng" dirty="0">
                <a:solidFill>
                  <a:schemeClr val="tx1"/>
                </a:solidFill>
              </a:rPr>
              <a:t>Data preprocessing steps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i="1" dirty="0">
                <a:solidFill>
                  <a:schemeClr val="tx1"/>
                </a:solidFill>
              </a:rPr>
              <a:t>Please provide potential data aggregations / transformations performed in addition to measures taken to correct the errors (if any)</a:t>
            </a:r>
            <a:endParaRPr lang="en-US" dirty="0">
              <a:solidFill>
                <a:schemeClr val="tx1"/>
              </a:solidFill>
            </a:endParaRPr>
          </a:p>
          <a:p>
            <a:endParaRPr lang="en-US" sz="6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EDA:</a:t>
            </a:r>
          </a:p>
          <a:p>
            <a:endParaRPr lang="en-US" sz="600" b="1" dirty="0">
              <a:solidFill>
                <a:schemeClr val="tx1"/>
              </a:solidFill>
            </a:endParaRPr>
          </a:p>
          <a:p>
            <a:pPr marL="548640" lvl="2" indent="-171450">
              <a:buFont typeface="Arial" panose="020B0604020202020204" pitchFamily="34" charset="0"/>
              <a:buChar char="•"/>
            </a:pPr>
            <a:r>
              <a:rPr lang="en-US" sz="1200" u="sng" dirty="0">
                <a:solidFill>
                  <a:schemeClr val="tx1"/>
                </a:solidFill>
              </a:rPr>
              <a:t>Feature generation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i="1" dirty="0">
                <a:solidFill>
                  <a:schemeClr val="tx1"/>
                </a:solidFill>
              </a:rPr>
              <a:t>Please provide list of features that were created and share the how and why the feature was created</a:t>
            </a:r>
            <a:endParaRPr lang="en-US" sz="300" i="1" u="sng" dirty="0">
              <a:solidFill>
                <a:schemeClr val="tx1"/>
              </a:solidFill>
            </a:endParaRPr>
          </a:p>
          <a:p>
            <a:pPr marL="548640" lvl="2" indent="-171450">
              <a:buFont typeface="Arial" panose="020B0604020202020204" pitchFamily="34" charset="0"/>
              <a:buChar char="•"/>
            </a:pPr>
            <a:r>
              <a:rPr lang="en-US" sz="1200" u="sng" dirty="0">
                <a:solidFill>
                  <a:schemeClr val="tx1"/>
                </a:solidFill>
              </a:rPr>
              <a:t>Exploratory data analysis</a:t>
            </a:r>
            <a:r>
              <a:rPr lang="en-US" sz="1200" dirty="0">
                <a:solidFill>
                  <a:schemeClr val="tx1"/>
                </a:solidFill>
              </a:rPr>
              <a:t>: Please provide any information on your key observations / insights / trends that you may gleaned from the datasets </a:t>
            </a:r>
            <a:r>
              <a:rPr lang="en-US" sz="1200" i="1" dirty="0">
                <a:solidFill>
                  <a:schemeClr val="tx1"/>
                </a:solidFill>
              </a:rPr>
              <a:t>– graphs in either the deck or in the notebook</a:t>
            </a:r>
            <a:endParaRPr lang="en-US" dirty="0">
              <a:solidFill>
                <a:schemeClr val="tx1"/>
              </a:solidFill>
            </a:endParaRPr>
          </a:p>
          <a:p>
            <a:endParaRPr lang="en-US" sz="6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Model building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 marL="548640" indent="-171450">
              <a:buFont typeface="Arial" panose="020B0604020202020204" pitchFamily="34" charset="0"/>
              <a:buChar char="•"/>
            </a:pPr>
            <a:endParaRPr lang="en-US" sz="600" u="sng" dirty="0">
              <a:solidFill>
                <a:schemeClr val="tx1"/>
              </a:solidFill>
            </a:endParaRPr>
          </a:p>
          <a:p>
            <a:pPr marL="548640" indent="-171450">
              <a:buFont typeface="Arial" panose="020B0604020202020204" pitchFamily="34" charset="0"/>
              <a:buChar char="•"/>
            </a:pPr>
            <a:r>
              <a:rPr lang="en-US" sz="1200" u="sng" dirty="0">
                <a:solidFill>
                  <a:schemeClr val="tx1"/>
                </a:solidFill>
              </a:rPr>
              <a:t>Model Choice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i="1" dirty="0">
                <a:solidFill>
                  <a:schemeClr val="tx1"/>
                </a:solidFill>
              </a:rPr>
              <a:t>Please justify the usage of a particular model for the dataset provided. This should ideally include the reasoning and comparison justifying the choice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600" b="1" dirty="0">
              <a:solidFill>
                <a:schemeClr val="tx1"/>
              </a:solidFill>
            </a:endParaRPr>
          </a:p>
          <a:p>
            <a:pPr marL="283464" indent="-283464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Conclusion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</a:p>
          <a:p>
            <a:endParaRPr lang="en-US" sz="300" dirty="0">
              <a:solidFill>
                <a:schemeClr val="tx1"/>
              </a:solidFill>
            </a:endParaRPr>
          </a:p>
          <a:p>
            <a:pPr marL="548640" lvl="3" indent="-171450">
              <a:buFont typeface="Arial" panose="020B0604020202020204" pitchFamily="34" charset="0"/>
              <a:buChar char="•"/>
            </a:pPr>
            <a:r>
              <a:rPr lang="en-US" sz="1200" u="sng" dirty="0">
                <a:solidFill>
                  <a:schemeClr val="tx1"/>
                </a:solidFill>
              </a:rPr>
              <a:t>Important Features</a:t>
            </a:r>
            <a:r>
              <a:rPr lang="en-US" sz="1200" i="1" dirty="0">
                <a:solidFill>
                  <a:schemeClr val="tx1"/>
                </a:solidFill>
              </a:rPr>
              <a:t>: Top 5 most significant variables in model: please provide the most significant feature in the dataset and how were they determined – (Any other concluding thoughts along with this)</a:t>
            </a:r>
          </a:p>
          <a:p>
            <a:pPr marL="548640" lvl="3" indent="-171450">
              <a:buFont typeface="Arial" panose="020B0604020202020204" pitchFamily="34" charset="0"/>
              <a:buChar char="•"/>
            </a:pPr>
            <a:endParaRPr lang="en-US" sz="1200" i="1" dirty="0">
              <a:solidFill>
                <a:schemeClr val="tx1"/>
              </a:solidFill>
            </a:endParaRPr>
          </a:p>
          <a:p>
            <a:pPr lvl="1"/>
            <a:r>
              <a:rPr lang="en-US" sz="1200" dirty="0">
                <a:solidFill>
                  <a:schemeClr val="tx1">
                    <a:lumMod val="50000"/>
                  </a:schemeClr>
                </a:solidFill>
                <a:cs typeface="Arial"/>
              </a:rPr>
              <a:t>PS</a:t>
            </a:r>
            <a:r>
              <a:rPr lang="en-US" sz="1200" i="1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ea typeface="Arial"/>
                <a:cs typeface="Arial"/>
              </a:rPr>
              <a:t>Please include other findings identified while solving case</a:t>
            </a:r>
            <a:r>
              <a:rPr lang="en-US" sz="1200" b="1" i="1" dirty="0">
                <a:solidFill>
                  <a:schemeClr val="tx1">
                    <a:lumMod val="50000"/>
                  </a:schemeClr>
                </a:solidFill>
                <a:ea typeface="Arial"/>
                <a:cs typeface="Arial"/>
              </a:rPr>
              <a:t>; </a:t>
            </a:r>
            <a:r>
              <a:rPr lang="en-US" sz="1200" i="1" dirty="0">
                <a:solidFill>
                  <a:schemeClr val="tx1">
                    <a:lumMod val="50000"/>
                  </a:schemeClr>
                </a:solidFill>
              </a:rPr>
              <a:t>Format for </a:t>
            </a:r>
            <a:r>
              <a:rPr lang="en-US" sz="1200" i="1" dirty="0" err="1">
                <a:solidFill>
                  <a:schemeClr val="tx1">
                    <a:lumMod val="50000"/>
                  </a:schemeClr>
                </a:solidFill>
              </a:rPr>
              <a:t>file_name</a:t>
            </a:r>
            <a:r>
              <a:rPr lang="en-US" sz="1200" i="1" dirty="0">
                <a:solidFill>
                  <a:schemeClr val="tx1">
                    <a:lumMod val="50000"/>
                  </a:schemeClr>
                </a:solidFill>
              </a:rPr>
              <a:t>: first </a:t>
            </a:r>
            <a:r>
              <a:rPr lang="en-US" sz="1200" i="1" dirty="0" err="1">
                <a:solidFill>
                  <a:schemeClr val="tx1">
                    <a:lumMod val="50000"/>
                  </a:schemeClr>
                </a:solidFill>
              </a:rPr>
              <a:t>name_last</a:t>
            </a:r>
            <a:r>
              <a:rPr lang="en-US" sz="1200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1">
                    <a:lumMod val="50000"/>
                  </a:schemeClr>
                </a:solidFill>
              </a:rPr>
              <a:t>name_dob</a:t>
            </a:r>
            <a:r>
              <a:rPr lang="en-US" sz="1200" i="1" dirty="0">
                <a:solidFill>
                  <a:schemeClr val="tx1">
                    <a:lumMod val="50000"/>
                  </a:schemeClr>
                </a:solidFill>
              </a:rPr>
              <a:t>(mmddyy)_</a:t>
            </a:r>
            <a:r>
              <a:rPr lang="en-US" sz="1200" i="1" dirty="0" err="1">
                <a:solidFill>
                  <a:schemeClr val="tx1">
                    <a:lumMod val="50000"/>
                  </a:schemeClr>
                </a:solidFill>
              </a:rPr>
              <a:t>doc_submission</a:t>
            </a:r>
            <a:r>
              <a:rPr lang="en-US" sz="1200" i="1" dirty="0">
                <a:solidFill>
                  <a:schemeClr val="tx1">
                    <a:lumMod val="50000"/>
                  </a:schemeClr>
                </a:solidFill>
              </a:rPr>
              <a:t> number -- (E.g. virat_kohli_110588_doc_2)</a:t>
            </a:r>
            <a:r>
              <a:rPr lang="en-US" sz="1200" b="1" i="1" dirty="0">
                <a:solidFill>
                  <a:schemeClr val="tx1">
                    <a:lumMod val="50000"/>
                  </a:schemeClr>
                </a:solidFill>
                <a:ea typeface="Arial"/>
                <a:cs typeface="Arial"/>
              </a:rPr>
              <a:t> </a:t>
            </a:r>
          </a:p>
          <a:p>
            <a:pPr marL="377190" lvl="3"/>
            <a:endParaRPr lang="en-US" sz="12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9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Submitting “Section C”</a:t>
            </a:r>
            <a:endParaRPr sz="20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427363" y="889968"/>
            <a:ext cx="7837516" cy="1298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Create new submission file containing “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shot_i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d_number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” from test set and “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is_goal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sym typeface="Arial"/>
              </a:rPr>
              <a:t>” column for each ID (see below table for details)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Predictions for the submission dataset are to be submitted via “Click to Make Submissions” button </a:t>
            </a:r>
          </a:p>
          <a:p>
            <a:pPr marL="285750" indent="-285750">
              <a:lnSpc>
                <a:spcPct val="150000"/>
              </a:lnSpc>
              <a:spcBef>
                <a:spcPts val="280"/>
              </a:spcBef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Evaluation Engine consider only .csv file in the below mentioned format as a valid submission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8" name="Shape 98"/>
          <p:cNvSpPr/>
          <p:nvPr/>
        </p:nvSpPr>
        <p:spPr>
          <a:xfrm rot="5400000">
            <a:off x="3475087" y="4068438"/>
            <a:ext cx="1663230" cy="380049"/>
          </a:xfrm>
          <a:prstGeom prst="triangle">
            <a:avLst>
              <a:gd name="adj" fmla="val 5214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5188738" y="3149443"/>
            <a:ext cx="2988066" cy="2311195"/>
          </a:xfrm>
          <a:prstGeom prst="roundRect">
            <a:avLst>
              <a:gd name="adj" fmla="val 7892"/>
            </a:avLst>
          </a:prstGeom>
          <a:solidFill>
            <a:srgbClr val="FEE7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endParaRPr sz="1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case you face any error while submitting the model prediction for evaluation even after following the submission format, share the following with your query:</a:t>
            </a:r>
            <a:endParaRPr sz="1600" dirty="0"/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Snapshot of the error faced</a:t>
            </a:r>
            <a:endParaRPr sz="1600" dirty="0"/>
          </a:p>
          <a:p>
            <a:pPr marL="171450" marR="0" lvl="0" indent="-171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Submission csv file</a:t>
            </a:r>
            <a:endParaRPr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A65A45-09BF-46B2-94D4-1414EE4F5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39" y="2692509"/>
            <a:ext cx="1670352" cy="32010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65200E0-9AF4-41C9-B010-3CF8A3B59FD4}"/>
              </a:ext>
            </a:extLst>
          </p:cNvPr>
          <p:cNvSpPr/>
          <p:nvPr/>
        </p:nvSpPr>
        <p:spPr>
          <a:xfrm>
            <a:off x="967196" y="5968032"/>
            <a:ext cx="790709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tx1"/>
                </a:solidFill>
              </a:rPr>
              <a:t>Format for </a:t>
            </a:r>
            <a:r>
              <a:rPr lang="en-US" sz="1200" i="1" dirty="0" err="1">
                <a:solidFill>
                  <a:schemeClr val="tx1"/>
                </a:solidFill>
              </a:rPr>
              <a:t>file_name</a:t>
            </a:r>
            <a:r>
              <a:rPr lang="en-US" sz="1200" i="1" dirty="0">
                <a:solidFill>
                  <a:schemeClr val="tx1"/>
                </a:solidFill>
              </a:rPr>
              <a:t>: first </a:t>
            </a:r>
            <a:r>
              <a:rPr lang="en-US" sz="1200" i="1" dirty="0" err="1">
                <a:solidFill>
                  <a:schemeClr val="tx1"/>
                </a:solidFill>
              </a:rPr>
              <a:t>name_last</a:t>
            </a:r>
            <a:r>
              <a:rPr lang="en-US" sz="1200" i="1" dirty="0">
                <a:solidFill>
                  <a:schemeClr val="tx1"/>
                </a:solidFill>
              </a:rPr>
              <a:t> </a:t>
            </a:r>
            <a:r>
              <a:rPr lang="en-US" sz="1200" i="1" dirty="0" err="1">
                <a:solidFill>
                  <a:schemeClr val="tx1"/>
                </a:solidFill>
              </a:rPr>
              <a:t>name_dob</a:t>
            </a:r>
            <a:r>
              <a:rPr lang="en-US" sz="1200" i="1" dirty="0">
                <a:solidFill>
                  <a:schemeClr val="tx1"/>
                </a:solidFill>
              </a:rPr>
              <a:t>(mmddyy)_</a:t>
            </a:r>
            <a:r>
              <a:rPr lang="en-US" sz="1200" i="1" dirty="0" err="1">
                <a:solidFill>
                  <a:schemeClr val="tx1"/>
                </a:solidFill>
              </a:rPr>
              <a:t>prediction_submission</a:t>
            </a:r>
            <a:r>
              <a:rPr lang="en-US" sz="1200" i="1" dirty="0">
                <a:solidFill>
                  <a:schemeClr val="tx1"/>
                </a:solidFill>
              </a:rPr>
              <a:t> number 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(E.g. virat_kohli_110588_prediction_2)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ZS Report 1.0">
  <a:themeElements>
    <a:clrScheme name="ZSReport">
      <a:dk1>
        <a:srgbClr val="53565A"/>
      </a:dk1>
      <a:lt1>
        <a:srgbClr val="FFFFFF"/>
      </a:lt1>
      <a:dk2>
        <a:srgbClr val="4F868E"/>
      </a:dk2>
      <a:lt2>
        <a:srgbClr val="ED8B00"/>
      </a:lt2>
      <a:accent1>
        <a:srgbClr val="C4D6A4"/>
      </a:accent1>
      <a:accent2>
        <a:srgbClr val="86C8BC"/>
      </a:accent2>
      <a:accent3>
        <a:srgbClr val="00629B"/>
      </a:accent3>
      <a:accent4>
        <a:srgbClr val="A7A2C3"/>
      </a:accent4>
      <a:accent5>
        <a:srgbClr val="C1C6C8"/>
      </a:accent5>
      <a:accent6>
        <a:srgbClr val="6E2B62"/>
      </a:accent6>
      <a:hlink>
        <a:srgbClr val="53565A"/>
      </a:hlink>
      <a:folHlink>
        <a:srgbClr val="ED8B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523</Words>
  <Application>Microsoft Office PowerPoint</Application>
  <PresentationFormat>On-screen Show (4:3)</PresentationFormat>
  <Paragraphs>58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Noto Sans Symbols</vt:lpstr>
      <vt:lpstr>Wingdings</vt:lpstr>
      <vt:lpstr>ZS Report 1.0</vt:lpstr>
      <vt:lpstr>PowerPoint Presentation</vt:lpstr>
      <vt:lpstr>Submission Details</vt:lpstr>
      <vt:lpstr>Submitting “Section A”</vt:lpstr>
      <vt:lpstr>Submitting “Section B” </vt:lpstr>
      <vt:lpstr>Submitting “Section C”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Silky Sethi</dc:creator>
  <cp:lastModifiedBy>Silky Sethi</cp:lastModifiedBy>
  <cp:revision>26</cp:revision>
  <dcterms:modified xsi:type="dcterms:W3CDTF">2019-07-17T15:57:24Z</dcterms:modified>
</cp:coreProperties>
</file>