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5" r:id="rId1"/>
  </p:sldMasterIdLst>
  <p:sldIdLst>
    <p:sldId id="259" r:id="rId2"/>
    <p:sldId id="261" r:id="rId3"/>
    <p:sldId id="262" r:id="rId4"/>
    <p:sldId id="264" r:id="rId5"/>
    <p:sldId id="266" r:id="rId6"/>
    <p:sldId id="268" r:id="rId7"/>
    <p:sldId id="269" r:id="rId8"/>
    <p:sldId id="271" r:id="rId9"/>
    <p:sldId id="272" r:id="rId10"/>
    <p:sldId id="273" r:id="rId11"/>
    <p:sldId id="258" r:id="rId12"/>
    <p:sldId id="260"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CD19FB2-3AAB-4D03-B13A-2960828C78E3}" type="datetimeFigureOut">
              <a:rPr lang="en-US" dirty="0"/>
              <a:t>4/10/2018</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09081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DED02AE-B9A4-47BD-AF8E-97E16144138B}"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5908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0FD78B-DB02-4362-BCDC-98A55456977C}"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6181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9916976-5D93-46E4-A98A-FAD63E4D0EA8}"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9122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0F39F4F5-F4D2-4D2A-AB60-88D37ADCB869}"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913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23BC6CE-6D1E-47E5-8859-F31AC5380EB2}" type="datetimeFigureOut">
              <a:rPr lang="en-US" dirty="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077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1B4E7C4-4DA4-404D-9965-B13F2DD7D8BF}" type="datetimeFigureOut">
              <a:rPr lang="en-US" dirty="0"/>
              <a:t>4/10/2018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1609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76FB7AA-4A53-424F-AD41-70827B6504BA}" type="datetimeFigureOut">
              <a:rPr lang="en-US" dirty="0"/>
              <a:t>4/10/2018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5550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65391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dirty="0"/>
              <a:t>‹#›</a:t>
            </a:fld>
            <a:endParaRPr lang="en-US" dirty="0"/>
          </a:p>
        </p:txBody>
      </p:sp>
    </p:spTree>
    <p:extLst>
      <p:ext uri="{BB962C8B-B14F-4D97-AF65-F5344CB8AC3E}">
        <p14:creationId xmlns:p14="http://schemas.microsoft.com/office/powerpoint/2010/main" val="277222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471A834-4F3C-4AF9-9C74-05EC35A0F292}" type="datetimeFigureOut">
              <a:rPr lang="en-US" dirty="0"/>
              <a:t>4/10/2018</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dirty="0"/>
              <a:t>‹#›</a:t>
            </a:fld>
            <a:endParaRPr lang="en-US" dirty="0"/>
          </a:p>
        </p:txBody>
      </p:sp>
    </p:spTree>
    <p:extLst>
      <p:ext uri="{BB962C8B-B14F-4D97-AF65-F5344CB8AC3E}">
        <p14:creationId xmlns:p14="http://schemas.microsoft.com/office/powerpoint/2010/main" val="425317907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1CF1133-3259-4C45-BABA-5B62D9C6F78D}" type="datetimeFigureOut">
              <a:rPr lang="en-US" dirty="0"/>
              <a:t>4/10/2018</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25504265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36EDD4-949F-48E5-9570-FA4557DCE7AC}"/>
              </a:ext>
            </a:extLst>
          </p:cNvPr>
          <p:cNvSpPr>
            <a:spLocks noGrp="1"/>
          </p:cNvSpPr>
          <p:nvPr>
            <p:ph type="subTitle" idx="1"/>
          </p:nvPr>
        </p:nvSpPr>
        <p:spPr>
          <a:xfrm>
            <a:off x="221814" y="5040763"/>
            <a:ext cx="11701106" cy="1243354"/>
          </a:xfrm>
        </p:spPr>
        <p:txBody>
          <a:bodyPr vert="horz" lIns="91440" tIns="45720" rIns="91440" bIns="45720" rtlCol="0" anchor="t">
            <a:noAutofit/>
          </a:bodyPr>
          <a:lstStyle/>
          <a:p>
            <a:pPr algn="ctr"/>
            <a:r>
              <a:rPr lang="en-US" sz="4800" b="1" u="sng" dirty="0">
                <a:solidFill>
                  <a:srgbClr val="000000"/>
                </a:solidFill>
                <a:cs typeface="Calibri Light"/>
              </a:rPr>
              <a:t>Selenium Web Automation Testing for Kumon</a:t>
            </a:r>
          </a:p>
          <a:p>
            <a:pPr algn="ctr"/>
            <a:r>
              <a:rPr lang="en-US" b="1" dirty="0">
                <a:solidFill>
                  <a:srgbClr val="000000"/>
                </a:solidFill>
                <a:cs typeface="Calibri Light"/>
              </a:rPr>
              <a:t>Pallavi Gupta, Deepali </a:t>
            </a:r>
            <a:r>
              <a:rPr lang="en-US" b="1" dirty="0" err="1">
                <a:solidFill>
                  <a:srgbClr val="000000"/>
                </a:solidFill>
                <a:cs typeface="Calibri Light"/>
              </a:rPr>
              <a:t>Chougule</a:t>
            </a:r>
            <a:r>
              <a:rPr lang="en-US" b="1" dirty="0">
                <a:solidFill>
                  <a:srgbClr val="000000"/>
                </a:solidFill>
                <a:cs typeface="Calibri Light"/>
              </a:rPr>
              <a:t>, </a:t>
            </a:r>
            <a:r>
              <a:rPr lang="en-US" b="1" dirty="0" err="1">
                <a:solidFill>
                  <a:srgbClr val="000000"/>
                </a:solidFill>
                <a:cs typeface="Calibri Light"/>
              </a:rPr>
              <a:t>Subarna</a:t>
            </a:r>
            <a:r>
              <a:rPr lang="en-US" b="1" dirty="0">
                <a:solidFill>
                  <a:srgbClr val="000000"/>
                </a:solidFill>
                <a:cs typeface="Calibri Light"/>
              </a:rPr>
              <a:t> Bera</a:t>
            </a:r>
          </a:p>
        </p:txBody>
      </p:sp>
      <p:pic>
        <p:nvPicPr>
          <p:cNvPr id="22" name="Picture 22" descr="A close up of a sign&#10;&#10;Description generated with high confidence">
            <a:extLst>
              <a:ext uri="{FF2B5EF4-FFF2-40B4-BE49-F238E27FC236}">
                <a16:creationId xmlns:a16="http://schemas.microsoft.com/office/drawing/2014/main" id="{47B501FA-B5C0-433D-A98E-D22DD315B8A1}"/>
              </a:ext>
            </a:extLst>
          </p:cNvPr>
          <p:cNvPicPr>
            <a:picLocks noChangeAspect="1"/>
          </p:cNvPicPr>
          <p:nvPr/>
        </p:nvPicPr>
        <p:blipFill>
          <a:blip r:embed="rId2"/>
          <a:stretch>
            <a:fillRect/>
          </a:stretch>
        </p:blipFill>
        <p:spPr>
          <a:xfrm>
            <a:off x="1575761" y="317405"/>
            <a:ext cx="8997349" cy="4397267"/>
          </a:xfrm>
          <a:prstGeom prst="rect">
            <a:avLst/>
          </a:prstGeom>
        </p:spPr>
      </p:pic>
    </p:spTree>
    <p:extLst>
      <p:ext uri="{BB962C8B-B14F-4D97-AF65-F5344CB8AC3E}">
        <p14:creationId xmlns:p14="http://schemas.microsoft.com/office/powerpoint/2010/main" val="46492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8089558E-224E-4543-9094-E6B13EC45532}"/>
              </a:ext>
            </a:extLst>
          </p:cNvPr>
          <p:cNvPicPr>
            <a:picLocks noChangeAspect="1"/>
          </p:cNvPicPr>
          <p:nvPr/>
        </p:nvPicPr>
        <p:blipFill>
          <a:blip r:embed="rId2"/>
          <a:stretch>
            <a:fillRect/>
          </a:stretch>
        </p:blipFill>
        <p:spPr>
          <a:xfrm>
            <a:off x="7001772" y="1413833"/>
            <a:ext cx="4773283" cy="2405692"/>
          </a:xfrm>
          <a:prstGeom prst="rect">
            <a:avLst/>
          </a:prstGeom>
        </p:spPr>
      </p:pic>
      <p:sp>
        <p:nvSpPr>
          <p:cNvPr id="10" name="TextBox 9">
            <a:extLst>
              <a:ext uri="{FF2B5EF4-FFF2-40B4-BE49-F238E27FC236}">
                <a16:creationId xmlns:a16="http://schemas.microsoft.com/office/drawing/2014/main" id="{984F1A32-00BC-4DD4-AE22-E431CC5F2F4E}"/>
              </a:ext>
            </a:extLst>
          </p:cNvPr>
          <p:cNvSpPr txBox="1"/>
          <p:nvPr/>
        </p:nvSpPr>
        <p:spPr>
          <a:xfrm>
            <a:off x="517586" y="3833005"/>
            <a:ext cx="11473131"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latin typeface="Calibri"/>
              <a:cs typeface="Calibri"/>
            </a:endParaRPr>
          </a:p>
          <a:p>
            <a:pPr algn="ctr"/>
            <a:endParaRPr lang="en-US" sz="2400">
              <a:latin typeface="Calibri"/>
              <a:cs typeface="Calibri"/>
            </a:endParaRPr>
          </a:p>
          <a:p>
            <a:pPr marL="342900" indent="-342900">
              <a:buFont typeface="Wingdings"/>
              <a:buChar char="q"/>
            </a:pPr>
            <a:r>
              <a:rPr lang="en-US" sz="2400" dirty="0">
                <a:latin typeface="Calibri"/>
                <a:cs typeface="Segoe UI"/>
              </a:rPr>
              <a:t>Generating reports which helps to identify the status of the test case (Pass/Fail/Skip).</a:t>
            </a:r>
            <a:r>
              <a:rPr lang="en-US" sz="2400" dirty="0">
                <a:latin typeface="Calibri"/>
                <a:cs typeface="Calibri"/>
              </a:rPr>
              <a:t> </a:t>
            </a:r>
          </a:p>
          <a:p>
            <a:pPr marL="342900" indent="-342900">
              <a:buFont typeface="Wingdings"/>
              <a:buChar char="q"/>
            </a:pPr>
            <a:r>
              <a:rPr lang="en-US" sz="2400" dirty="0">
                <a:latin typeface="Calibri"/>
                <a:cs typeface="Segoe UI"/>
              </a:rPr>
              <a:t>Using reports to calculate time taken by each test case that helps to calculate ROI(Return on Investment).</a:t>
            </a:r>
            <a:r>
              <a:rPr lang="en-US" sz="2400" dirty="0">
                <a:latin typeface="Calibri"/>
                <a:cs typeface="Calibri"/>
              </a:rPr>
              <a:t> </a:t>
            </a:r>
          </a:p>
          <a:p>
            <a:pPr marL="342900" indent="-342900">
              <a:buFont typeface="Wingdings"/>
              <a:buChar char="q"/>
            </a:pPr>
            <a:r>
              <a:rPr lang="en-US" sz="2400" dirty="0">
                <a:latin typeface="Calibri"/>
                <a:cs typeface="Segoe UI"/>
              </a:rPr>
              <a:t>Automation reports can be share with team and clients to report the status of testing progress etc.</a:t>
            </a:r>
            <a:r>
              <a:rPr lang="en-US" sz="2400" dirty="0">
                <a:latin typeface="Calibri"/>
                <a:cs typeface="Calibri"/>
              </a:rPr>
              <a:t> </a:t>
            </a:r>
          </a:p>
        </p:txBody>
      </p:sp>
      <p:sp>
        <p:nvSpPr>
          <p:cNvPr id="11" name="TextBox 10">
            <a:extLst>
              <a:ext uri="{FF2B5EF4-FFF2-40B4-BE49-F238E27FC236}">
                <a16:creationId xmlns:a16="http://schemas.microsoft.com/office/drawing/2014/main" id="{23C11F93-A824-40FC-92ED-7CF9C19D0A46}"/>
              </a:ext>
            </a:extLst>
          </p:cNvPr>
          <p:cNvSpPr txBox="1"/>
          <p:nvPr/>
        </p:nvSpPr>
        <p:spPr>
          <a:xfrm>
            <a:off x="661358" y="957532"/>
            <a:ext cx="6570452"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cs typeface="Segoe UI"/>
              </a:rPr>
              <a:t>​</a:t>
            </a:r>
          </a:p>
          <a:p>
            <a:pPr marL="342900" indent="-342900">
              <a:buFont typeface="Wingdings"/>
              <a:buChar char="q"/>
            </a:pPr>
            <a:r>
              <a:rPr lang="en-US" sz="2400" dirty="0">
                <a:latin typeface="Calibri"/>
                <a:cs typeface="Segoe UI"/>
              </a:rPr>
              <a:t>To perform repetitive functional and regression testing. </a:t>
            </a:r>
            <a:endParaRPr lang="en-US" sz="2400" dirty="0">
              <a:latin typeface="Calibri"/>
              <a:cs typeface="Calibri"/>
            </a:endParaRPr>
          </a:p>
          <a:p>
            <a:pPr marL="342900" indent="-342900">
              <a:buFont typeface="Wingdings"/>
              <a:buChar char="q"/>
            </a:pPr>
            <a:r>
              <a:rPr lang="en-US" sz="2400" dirty="0">
                <a:latin typeface="Calibri"/>
                <a:cs typeface="Segoe UI"/>
              </a:rPr>
              <a:t>Testing framework which delivered Page object model (POM)approach to maximize reusability</a:t>
            </a:r>
            <a:r>
              <a:rPr lang="en-US" sz="2400" dirty="0">
                <a:latin typeface="Calibri"/>
                <a:cs typeface="Calibri"/>
              </a:rPr>
              <a:t>.</a:t>
            </a:r>
          </a:p>
          <a:p>
            <a:pPr marL="342900" indent="-342900">
              <a:buFont typeface="Wingdings"/>
              <a:buChar char="q"/>
            </a:pPr>
            <a:r>
              <a:rPr lang="en-US" sz="2400" dirty="0">
                <a:latin typeface="Calibri"/>
                <a:cs typeface="Segoe UI"/>
              </a:rPr>
              <a:t>Data driven approach to test functionality with different sets of data</a:t>
            </a:r>
            <a:endParaRPr lang="en-US" sz="2400" dirty="0">
              <a:latin typeface="Calibri"/>
              <a:cs typeface="Calibri"/>
            </a:endParaRPr>
          </a:p>
          <a:p>
            <a:pPr marL="342900" indent="-342900">
              <a:buFont typeface="Wingdings"/>
              <a:buChar char="q"/>
            </a:pPr>
            <a:r>
              <a:rPr lang="en-US" sz="2400" dirty="0">
                <a:latin typeface="Calibri"/>
                <a:cs typeface="Segoe UI"/>
              </a:rPr>
              <a:t>TestNG framework for test suite execution, parallel execution and integration with Jenkins. </a:t>
            </a:r>
            <a:endParaRPr lang="en-US" sz="2400" dirty="0">
              <a:latin typeface="Calibri"/>
              <a:cs typeface="Calibri"/>
            </a:endParaRPr>
          </a:p>
        </p:txBody>
      </p:sp>
      <p:sp>
        <p:nvSpPr>
          <p:cNvPr id="12" name="TextBox 11">
            <a:extLst>
              <a:ext uri="{FF2B5EF4-FFF2-40B4-BE49-F238E27FC236}">
                <a16:creationId xmlns:a16="http://schemas.microsoft.com/office/drawing/2014/main" id="{65D3D31D-EFAC-4A17-A663-DDCC61F88DD4}"/>
              </a:ext>
            </a:extLst>
          </p:cNvPr>
          <p:cNvSpPr txBox="1"/>
          <p:nvPr/>
        </p:nvSpPr>
        <p:spPr>
          <a:xfrm>
            <a:off x="2185359" y="253041"/>
            <a:ext cx="8195094"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latin typeface="Calibri"/>
                <a:cs typeface="Calibri"/>
              </a:rPr>
              <a:t>Application key functionalities: </a:t>
            </a:r>
          </a:p>
        </p:txBody>
      </p:sp>
    </p:spTree>
    <p:extLst>
      <p:ext uri="{BB962C8B-B14F-4D97-AF65-F5344CB8AC3E}">
        <p14:creationId xmlns:p14="http://schemas.microsoft.com/office/powerpoint/2010/main" val="1390737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86E91E64-A4AF-479B-8144-A22F0BCC8C54}"/>
              </a:ext>
            </a:extLst>
          </p:cNvPr>
          <p:cNvCxnSpPr>
            <a:cxnSpLocks/>
          </p:cNvCxnSpPr>
          <p:nvPr/>
        </p:nvCxnSpPr>
        <p:spPr>
          <a:xfrm>
            <a:off x="1181818" y="2763323"/>
            <a:ext cx="23003" cy="14463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or: Elbow 43">
            <a:extLst>
              <a:ext uri="{FF2B5EF4-FFF2-40B4-BE49-F238E27FC236}">
                <a16:creationId xmlns:a16="http://schemas.microsoft.com/office/drawing/2014/main" id="{D2CF6EFB-A89F-4786-B455-9D90126395D7}"/>
              </a:ext>
            </a:extLst>
          </p:cNvPr>
          <p:cNvCxnSpPr/>
          <p:nvPr/>
        </p:nvCxnSpPr>
        <p:spPr>
          <a:xfrm flipH="1">
            <a:off x="3476446" y="1958197"/>
            <a:ext cx="6748730" cy="3013492"/>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220AD173-3AF4-4D92-A9C4-9E7B35329A19}"/>
              </a:ext>
            </a:extLst>
          </p:cNvPr>
          <p:cNvSpPr/>
          <p:nvPr/>
        </p:nvSpPr>
        <p:spPr>
          <a:xfrm>
            <a:off x="232912" y="4157932"/>
            <a:ext cx="5874588" cy="166202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rgbClr val="000000"/>
              </a:solidFill>
            </a:endParaRPr>
          </a:p>
        </p:txBody>
      </p:sp>
      <p:cxnSp>
        <p:nvCxnSpPr>
          <p:cNvPr id="29" name="Connector: Elbow 28">
            <a:extLst>
              <a:ext uri="{FF2B5EF4-FFF2-40B4-BE49-F238E27FC236}">
                <a16:creationId xmlns:a16="http://schemas.microsoft.com/office/drawing/2014/main" id="{31290897-6B03-4F38-93CC-0979D8C0DC8D}"/>
              </a:ext>
            </a:extLst>
          </p:cNvPr>
          <p:cNvCxnSpPr>
            <a:cxnSpLocks/>
          </p:cNvCxnSpPr>
          <p:nvPr/>
        </p:nvCxnSpPr>
        <p:spPr>
          <a:xfrm flipV="1">
            <a:off x="5106835" y="327804"/>
            <a:ext cx="3976777" cy="3571331"/>
          </a:xfrm>
          <a:prstGeom prst="bentConnector3">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 name="Oval 1">
            <a:extLst>
              <a:ext uri="{FF2B5EF4-FFF2-40B4-BE49-F238E27FC236}">
                <a16:creationId xmlns:a16="http://schemas.microsoft.com/office/drawing/2014/main" id="{437249CA-52DD-4E47-84F2-5E93B28CACB3}"/>
              </a:ext>
            </a:extLst>
          </p:cNvPr>
          <p:cNvSpPr/>
          <p:nvPr/>
        </p:nvSpPr>
        <p:spPr>
          <a:xfrm>
            <a:off x="836761" y="1038044"/>
            <a:ext cx="943154" cy="684363"/>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Start</a:t>
            </a:r>
            <a:endParaRPr lang="en-US" dirty="0">
              <a:solidFill>
                <a:srgbClr val="000000"/>
              </a:solidFill>
            </a:endParaRPr>
          </a:p>
        </p:txBody>
      </p:sp>
      <p:sp>
        <p:nvSpPr>
          <p:cNvPr id="3" name="Rectangle: Rounded Corners 2">
            <a:extLst>
              <a:ext uri="{FF2B5EF4-FFF2-40B4-BE49-F238E27FC236}">
                <a16:creationId xmlns:a16="http://schemas.microsoft.com/office/drawing/2014/main" id="{E1C2BA3F-DD1B-447B-AF5B-07FA1555A563}"/>
              </a:ext>
            </a:extLst>
          </p:cNvPr>
          <p:cNvSpPr/>
          <p:nvPr/>
        </p:nvSpPr>
        <p:spPr>
          <a:xfrm>
            <a:off x="218536" y="2030082"/>
            <a:ext cx="2251494" cy="9144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 Continuous Integration</a:t>
            </a:r>
          </a:p>
          <a:p>
            <a:pPr algn="ctr"/>
            <a:r>
              <a:rPr lang="en-US" dirty="0">
                <a:solidFill>
                  <a:srgbClr val="000000"/>
                </a:solidFill>
                <a:cs typeface="Calibri Light"/>
              </a:rPr>
              <a:t>(Jenkins)</a:t>
            </a:r>
          </a:p>
        </p:txBody>
      </p:sp>
      <p:sp>
        <p:nvSpPr>
          <p:cNvPr id="6" name="Flowchart: Multidocument 5">
            <a:extLst>
              <a:ext uri="{FF2B5EF4-FFF2-40B4-BE49-F238E27FC236}">
                <a16:creationId xmlns:a16="http://schemas.microsoft.com/office/drawing/2014/main" id="{BEAC7CEC-2A38-4686-969B-DBB54AB1D812}"/>
              </a:ext>
            </a:extLst>
          </p:cNvPr>
          <p:cNvSpPr/>
          <p:nvPr/>
        </p:nvSpPr>
        <p:spPr>
          <a:xfrm>
            <a:off x="3926631" y="2754789"/>
            <a:ext cx="2455307" cy="1276536"/>
          </a:xfrm>
          <a:prstGeom prst="flowChartMultidocumen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Automation Test Scripts via Selenium IDE(.java)</a:t>
            </a:r>
            <a:endParaRPr lang="en-US" dirty="0">
              <a:solidFill>
                <a:srgbClr val="000000"/>
              </a:solidFill>
            </a:endParaRPr>
          </a:p>
        </p:txBody>
      </p:sp>
      <p:sp>
        <p:nvSpPr>
          <p:cNvPr id="10" name="Rectangle: Rounded Corners 9">
            <a:extLst>
              <a:ext uri="{FF2B5EF4-FFF2-40B4-BE49-F238E27FC236}">
                <a16:creationId xmlns:a16="http://schemas.microsoft.com/office/drawing/2014/main" id="{134144CF-CC59-45D5-909D-BD4EDD89F4A1}"/>
              </a:ext>
            </a:extLst>
          </p:cNvPr>
          <p:cNvSpPr/>
          <p:nvPr/>
        </p:nvSpPr>
        <p:spPr>
          <a:xfrm>
            <a:off x="7177177" y="879894"/>
            <a:ext cx="1690778" cy="684363"/>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Configuration files</a:t>
            </a:r>
            <a:endParaRPr lang="en-US" dirty="0">
              <a:solidFill>
                <a:srgbClr val="000000"/>
              </a:solidFill>
            </a:endParaRPr>
          </a:p>
        </p:txBody>
      </p:sp>
      <p:sp>
        <p:nvSpPr>
          <p:cNvPr id="11" name="Cylinder 10">
            <a:extLst>
              <a:ext uri="{FF2B5EF4-FFF2-40B4-BE49-F238E27FC236}">
                <a16:creationId xmlns:a16="http://schemas.microsoft.com/office/drawing/2014/main" id="{EC816267-B5E9-4281-AFD3-DC915362A279}"/>
              </a:ext>
            </a:extLst>
          </p:cNvPr>
          <p:cNvSpPr/>
          <p:nvPr/>
        </p:nvSpPr>
        <p:spPr>
          <a:xfrm>
            <a:off x="7536614" y="2382414"/>
            <a:ext cx="1403230" cy="1216152"/>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Test Data</a:t>
            </a:r>
            <a:endParaRPr lang="en-US" dirty="0">
              <a:solidFill>
                <a:srgbClr val="000000"/>
              </a:solidFill>
            </a:endParaRPr>
          </a:p>
        </p:txBody>
      </p:sp>
      <p:sp>
        <p:nvSpPr>
          <p:cNvPr id="12" name="Cylinder 11">
            <a:extLst>
              <a:ext uri="{FF2B5EF4-FFF2-40B4-BE49-F238E27FC236}">
                <a16:creationId xmlns:a16="http://schemas.microsoft.com/office/drawing/2014/main" id="{5A98038E-D33A-4013-8811-1F54BEBE5C1D}"/>
              </a:ext>
            </a:extLst>
          </p:cNvPr>
          <p:cNvSpPr/>
          <p:nvPr/>
        </p:nvSpPr>
        <p:spPr>
          <a:xfrm>
            <a:off x="6990271" y="4021434"/>
            <a:ext cx="1388852" cy="842342"/>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Apache POI Library</a:t>
            </a:r>
            <a:endParaRPr lang="en-US" dirty="0">
              <a:solidFill>
                <a:srgbClr val="000000"/>
              </a:solidFill>
            </a:endParaRPr>
          </a:p>
        </p:txBody>
      </p:sp>
      <p:sp>
        <p:nvSpPr>
          <p:cNvPr id="13" name="Flowchart: Document 12">
            <a:extLst>
              <a:ext uri="{FF2B5EF4-FFF2-40B4-BE49-F238E27FC236}">
                <a16:creationId xmlns:a16="http://schemas.microsoft.com/office/drawing/2014/main" id="{3661BA2F-ADCD-4E29-A1C3-48E505A1FEAA}"/>
              </a:ext>
            </a:extLst>
          </p:cNvPr>
          <p:cNvSpPr/>
          <p:nvPr/>
        </p:nvSpPr>
        <p:spPr>
          <a:xfrm>
            <a:off x="9089368" y="67487"/>
            <a:ext cx="2524662" cy="986458"/>
          </a:xfrm>
          <a:prstGeom prst="flowChartDocumen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HTML Report</a:t>
            </a:r>
            <a:endParaRPr lang="en-US">
              <a:cs typeface="Calibri Light"/>
            </a:endParaRPr>
          </a:p>
          <a:p>
            <a:pPr algn="ctr"/>
            <a:r>
              <a:rPr lang="en-US" dirty="0">
                <a:solidFill>
                  <a:srgbClr val="000000"/>
                </a:solidFill>
                <a:cs typeface="Calibri Light"/>
              </a:rPr>
              <a:t>Emailable-Report.html</a:t>
            </a:r>
          </a:p>
        </p:txBody>
      </p:sp>
      <p:cxnSp>
        <p:nvCxnSpPr>
          <p:cNvPr id="17" name="Straight Arrow Connector 16">
            <a:extLst>
              <a:ext uri="{FF2B5EF4-FFF2-40B4-BE49-F238E27FC236}">
                <a16:creationId xmlns:a16="http://schemas.microsoft.com/office/drawing/2014/main" id="{B38F7B97-BE0B-4598-81AB-42562B953B1D}"/>
              </a:ext>
            </a:extLst>
          </p:cNvPr>
          <p:cNvCxnSpPr>
            <a:cxnSpLocks/>
          </p:cNvCxnSpPr>
          <p:nvPr/>
        </p:nvCxnSpPr>
        <p:spPr>
          <a:xfrm flipH="1" flipV="1">
            <a:off x="5359878" y="3763987"/>
            <a:ext cx="5750" cy="4226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B1A9561-6E91-4E3F-8C93-CC87F7E8189E}"/>
              </a:ext>
            </a:extLst>
          </p:cNvPr>
          <p:cNvCxnSpPr>
            <a:cxnSpLocks/>
          </p:cNvCxnSpPr>
          <p:nvPr/>
        </p:nvCxnSpPr>
        <p:spPr>
          <a:xfrm flipH="1">
            <a:off x="1204819" y="1728151"/>
            <a:ext cx="5750" cy="3393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691890A1-C9A4-4457-8A9A-2C7974B92DBD}"/>
              </a:ext>
            </a:extLst>
          </p:cNvPr>
          <p:cNvCxnSpPr>
            <a:cxnSpLocks/>
          </p:cNvCxnSpPr>
          <p:nvPr/>
        </p:nvCxnSpPr>
        <p:spPr>
          <a:xfrm flipV="1">
            <a:off x="4833666" y="2182476"/>
            <a:ext cx="8627" cy="609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28C8E2BA-7188-4248-A4F8-E7B1E1AF2CE7}"/>
              </a:ext>
            </a:extLst>
          </p:cNvPr>
          <p:cNvCxnSpPr>
            <a:cxnSpLocks/>
          </p:cNvCxnSpPr>
          <p:nvPr/>
        </p:nvCxnSpPr>
        <p:spPr>
          <a:xfrm flipV="1">
            <a:off x="5696305" y="773495"/>
            <a:ext cx="8627" cy="609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D650AE7C-15BE-41D0-8918-E1E3A1C5598A}"/>
              </a:ext>
            </a:extLst>
          </p:cNvPr>
          <p:cNvCxnSpPr>
            <a:cxnSpLocks/>
          </p:cNvCxnSpPr>
          <p:nvPr/>
        </p:nvCxnSpPr>
        <p:spPr>
          <a:xfrm flipH="1">
            <a:off x="6395046" y="3137133"/>
            <a:ext cx="1184693" cy="230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B5BB879E-FE15-4FD1-AFA3-C25169FED1C9}"/>
              </a:ext>
            </a:extLst>
          </p:cNvPr>
          <p:cNvCxnSpPr>
            <a:cxnSpLocks/>
          </p:cNvCxnSpPr>
          <p:nvPr/>
        </p:nvCxnSpPr>
        <p:spPr>
          <a:xfrm>
            <a:off x="8097326" y="1555625"/>
            <a:ext cx="8627" cy="813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or: Elbow 13">
            <a:extLst>
              <a:ext uri="{FF2B5EF4-FFF2-40B4-BE49-F238E27FC236}">
                <a16:creationId xmlns:a16="http://schemas.microsoft.com/office/drawing/2014/main" id="{C04BBFD5-5D74-4E74-BB25-F794E89CB6A5}"/>
              </a:ext>
            </a:extLst>
          </p:cNvPr>
          <p:cNvCxnSpPr/>
          <p:nvPr/>
        </p:nvCxnSpPr>
        <p:spPr>
          <a:xfrm flipV="1">
            <a:off x="6400797" y="1276709"/>
            <a:ext cx="785004" cy="1716656"/>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6" name="Cylinder 15">
            <a:extLst>
              <a:ext uri="{FF2B5EF4-FFF2-40B4-BE49-F238E27FC236}">
                <a16:creationId xmlns:a16="http://schemas.microsoft.com/office/drawing/2014/main" id="{2DC6C316-3DDC-446A-8C39-C456978DAE16}"/>
              </a:ext>
            </a:extLst>
          </p:cNvPr>
          <p:cNvSpPr/>
          <p:nvPr/>
        </p:nvSpPr>
        <p:spPr>
          <a:xfrm>
            <a:off x="9880117" y="1462263"/>
            <a:ext cx="1963947" cy="1704982"/>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cs typeface="Calibri Light"/>
            </a:endParaRPr>
          </a:p>
          <a:p>
            <a:pPr algn="ctr"/>
            <a:r>
              <a:rPr lang="en-US" dirty="0">
                <a:solidFill>
                  <a:srgbClr val="000000"/>
                </a:solidFill>
                <a:cs typeface="Calibri Light"/>
              </a:rPr>
              <a:t>GIT Repository</a:t>
            </a:r>
            <a:endParaRPr lang="en-US" dirty="0"/>
          </a:p>
          <a:p>
            <a:pPr algn="ctr"/>
            <a:r>
              <a:rPr lang="en-US" dirty="0">
                <a:solidFill>
                  <a:srgbClr val="000000"/>
                </a:solidFill>
                <a:cs typeface="Calibri Light"/>
              </a:rPr>
              <a:t>GIT Hub (push Pull)</a:t>
            </a:r>
          </a:p>
        </p:txBody>
      </p:sp>
      <p:sp>
        <p:nvSpPr>
          <p:cNvPr id="23" name="Rectangle: Rounded Corners 22">
            <a:extLst>
              <a:ext uri="{FF2B5EF4-FFF2-40B4-BE49-F238E27FC236}">
                <a16:creationId xmlns:a16="http://schemas.microsoft.com/office/drawing/2014/main" id="{A3A700EC-6C2A-489C-9860-074EEC5A0FF1}"/>
              </a:ext>
            </a:extLst>
          </p:cNvPr>
          <p:cNvSpPr/>
          <p:nvPr/>
        </p:nvSpPr>
        <p:spPr>
          <a:xfrm>
            <a:off x="506084" y="4646762"/>
            <a:ext cx="1144437"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Build Via Maven</a:t>
            </a:r>
            <a:endParaRPr lang="en-US" dirty="0">
              <a:solidFill>
                <a:srgbClr val="000000"/>
              </a:solidFill>
            </a:endParaRPr>
          </a:p>
        </p:txBody>
      </p:sp>
      <p:sp>
        <p:nvSpPr>
          <p:cNvPr id="31" name="Rectangle: Rounded Corners 30">
            <a:extLst>
              <a:ext uri="{FF2B5EF4-FFF2-40B4-BE49-F238E27FC236}">
                <a16:creationId xmlns:a16="http://schemas.microsoft.com/office/drawing/2014/main" id="{F2C9E05B-8AA1-403E-B302-CDCB15FD7F85}"/>
              </a:ext>
            </a:extLst>
          </p:cNvPr>
          <p:cNvSpPr/>
          <p:nvPr/>
        </p:nvSpPr>
        <p:spPr>
          <a:xfrm>
            <a:off x="1843178" y="4646757"/>
            <a:ext cx="1590135"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Run Test via TestNG</a:t>
            </a:r>
            <a:endParaRPr lang="en-US"/>
          </a:p>
        </p:txBody>
      </p:sp>
      <p:sp>
        <p:nvSpPr>
          <p:cNvPr id="35" name="Rectangle: Rounded Corners 34">
            <a:extLst>
              <a:ext uri="{FF2B5EF4-FFF2-40B4-BE49-F238E27FC236}">
                <a16:creationId xmlns:a16="http://schemas.microsoft.com/office/drawing/2014/main" id="{C766BAD2-112C-45C4-98DE-59692B6EF23C}"/>
              </a:ext>
            </a:extLst>
          </p:cNvPr>
          <p:cNvSpPr/>
          <p:nvPr/>
        </p:nvSpPr>
        <p:spPr>
          <a:xfrm>
            <a:off x="3582838" y="4661131"/>
            <a:ext cx="1130059" cy="87126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rgbClr val="000000"/>
                </a:solidFill>
                <a:cs typeface="Calibri Light"/>
              </a:rPr>
              <a:t>Surefire</a:t>
            </a:r>
            <a:endParaRPr lang="en-US" dirty="0">
              <a:solidFill>
                <a:srgbClr val="000000"/>
              </a:solidFill>
            </a:endParaRPr>
          </a:p>
        </p:txBody>
      </p:sp>
      <p:sp>
        <p:nvSpPr>
          <p:cNvPr id="36" name="Rectangle: Rounded Corners 35">
            <a:extLst>
              <a:ext uri="{FF2B5EF4-FFF2-40B4-BE49-F238E27FC236}">
                <a16:creationId xmlns:a16="http://schemas.microsoft.com/office/drawing/2014/main" id="{C766BAD2-112C-45C4-98DE-59692B6EF23C}"/>
              </a:ext>
            </a:extLst>
          </p:cNvPr>
          <p:cNvSpPr/>
          <p:nvPr/>
        </p:nvSpPr>
        <p:spPr>
          <a:xfrm>
            <a:off x="4875901" y="4674610"/>
            <a:ext cx="1043796" cy="82813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rgbClr val="000000"/>
                </a:solidFill>
                <a:cs typeface="Calibri Light"/>
              </a:rPr>
              <a:t>Test Suite</a:t>
            </a:r>
            <a:endParaRPr lang="en-US" dirty="0">
              <a:solidFill>
                <a:srgbClr val="000000"/>
              </a:solidFill>
            </a:endParaRPr>
          </a:p>
        </p:txBody>
      </p:sp>
      <p:sp>
        <p:nvSpPr>
          <p:cNvPr id="37" name="Rectangle 36">
            <a:extLst>
              <a:ext uri="{FF2B5EF4-FFF2-40B4-BE49-F238E27FC236}">
                <a16:creationId xmlns:a16="http://schemas.microsoft.com/office/drawing/2014/main" id="{0E823182-6D73-4C1D-9A7E-84A2587CAB5B}"/>
              </a:ext>
            </a:extLst>
          </p:cNvPr>
          <p:cNvSpPr/>
          <p:nvPr/>
        </p:nvSpPr>
        <p:spPr>
          <a:xfrm>
            <a:off x="2576423" y="4157932"/>
            <a:ext cx="1187570" cy="48307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Test</a:t>
            </a:r>
            <a:endParaRPr lang="en-US" dirty="0">
              <a:solidFill>
                <a:srgbClr val="000000"/>
              </a:solidFill>
            </a:endParaRPr>
          </a:p>
        </p:txBody>
      </p:sp>
      <p:cxnSp>
        <p:nvCxnSpPr>
          <p:cNvPr id="38" name="Connector: Elbow 37">
            <a:extLst>
              <a:ext uri="{FF2B5EF4-FFF2-40B4-BE49-F238E27FC236}">
                <a16:creationId xmlns:a16="http://schemas.microsoft.com/office/drawing/2014/main" id="{EF1BD50A-8761-4486-A1A5-8CDDCABBE897}"/>
              </a:ext>
            </a:extLst>
          </p:cNvPr>
          <p:cNvCxnSpPr/>
          <p:nvPr/>
        </p:nvCxnSpPr>
        <p:spPr>
          <a:xfrm>
            <a:off x="6458310" y="3324045"/>
            <a:ext cx="511834" cy="118757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39" name="Rectangle: Rounded Corners 38">
            <a:extLst>
              <a:ext uri="{FF2B5EF4-FFF2-40B4-BE49-F238E27FC236}">
                <a16:creationId xmlns:a16="http://schemas.microsoft.com/office/drawing/2014/main" id="{EE760B4D-42FF-4F15-9B94-23CAAFD7463A}"/>
              </a:ext>
            </a:extLst>
          </p:cNvPr>
          <p:cNvSpPr/>
          <p:nvPr/>
        </p:nvSpPr>
        <p:spPr>
          <a:xfrm>
            <a:off x="5092457" y="89138"/>
            <a:ext cx="1719532" cy="799381"/>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000000"/>
                </a:solidFill>
                <a:cs typeface="Calibri Light"/>
              </a:rPr>
              <a:t>Web Application/</a:t>
            </a:r>
            <a:endParaRPr lang="en-US"/>
          </a:p>
          <a:p>
            <a:pPr algn="r"/>
            <a:r>
              <a:rPr lang="en-US" dirty="0">
                <a:solidFill>
                  <a:srgbClr val="000000"/>
                </a:solidFill>
                <a:cs typeface="Calibri Light"/>
              </a:rPr>
              <a:t>Browser</a:t>
            </a:r>
          </a:p>
        </p:txBody>
      </p:sp>
      <p:cxnSp>
        <p:nvCxnSpPr>
          <p:cNvPr id="40" name="Straight Arrow Connector 39">
            <a:extLst>
              <a:ext uri="{FF2B5EF4-FFF2-40B4-BE49-F238E27FC236}">
                <a16:creationId xmlns:a16="http://schemas.microsoft.com/office/drawing/2014/main" id="{23201F0C-9472-4C7E-8800-8510662003BE}"/>
              </a:ext>
            </a:extLst>
          </p:cNvPr>
          <p:cNvCxnSpPr/>
          <p:nvPr/>
        </p:nvCxnSpPr>
        <p:spPr>
          <a:xfrm flipV="1">
            <a:off x="2475783" y="2254370"/>
            <a:ext cx="7369833" cy="575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F6316398-CBBD-494D-B31C-DA31B186534E}"/>
              </a:ext>
            </a:extLst>
          </p:cNvPr>
          <p:cNvCxnSpPr/>
          <p:nvPr/>
        </p:nvCxnSpPr>
        <p:spPr>
          <a:xfrm>
            <a:off x="6026988" y="3812872"/>
            <a:ext cx="3358551" cy="862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E7B12A6F-B2CB-44A7-B153-09BC9462F46D}"/>
              </a:ext>
            </a:extLst>
          </p:cNvPr>
          <p:cNvSpPr/>
          <p:nvPr/>
        </p:nvSpPr>
        <p:spPr>
          <a:xfrm>
            <a:off x="3410311" y="1282461"/>
            <a:ext cx="2840966" cy="88564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r>
              <a:rPr lang="en-US" dirty="0">
                <a:solidFill>
                  <a:srgbClr val="000000"/>
                </a:solidFill>
                <a:cs typeface="Calibri Light"/>
              </a:rPr>
              <a:t>Selenium WebDriver</a:t>
            </a:r>
          </a:p>
          <a:p>
            <a:pPr algn="r"/>
            <a:r>
              <a:rPr lang="en-US" dirty="0">
                <a:solidFill>
                  <a:srgbClr val="000000"/>
                </a:solidFill>
                <a:cs typeface="Calibri Light"/>
              </a:rPr>
              <a:t>Language used: java</a:t>
            </a:r>
          </a:p>
          <a:p>
            <a:pPr algn="r"/>
            <a:r>
              <a:rPr lang="en-US" dirty="0">
                <a:solidFill>
                  <a:srgbClr val="000000"/>
                </a:solidFill>
                <a:cs typeface="Calibri Light"/>
              </a:rPr>
              <a:t>Driver used: </a:t>
            </a:r>
            <a:r>
              <a:rPr lang="en-US" dirty="0" err="1">
                <a:solidFill>
                  <a:srgbClr val="000000"/>
                </a:solidFill>
                <a:cs typeface="Calibri Light"/>
              </a:rPr>
              <a:t>firefox</a:t>
            </a:r>
          </a:p>
        </p:txBody>
      </p:sp>
      <p:sp>
        <p:nvSpPr>
          <p:cNvPr id="50" name="Cylinder 49">
            <a:extLst>
              <a:ext uri="{FF2B5EF4-FFF2-40B4-BE49-F238E27FC236}">
                <a16:creationId xmlns:a16="http://schemas.microsoft.com/office/drawing/2014/main" id="{01131E7F-635B-4482-A0AC-61B15D1B0EE5}"/>
              </a:ext>
            </a:extLst>
          </p:cNvPr>
          <p:cNvSpPr/>
          <p:nvPr/>
        </p:nvSpPr>
        <p:spPr>
          <a:xfrm>
            <a:off x="9376912" y="3431960"/>
            <a:ext cx="2366513" cy="2395094"/>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Selenium Grid</a:t>
            </a:r>
            <a:endParaRPr lang="en-US" dirty="0">
              <a:solidFill>
                <a:srgbClr val="000000"/>
              </a:solidFill>
            </a:endParaRPr>
          </a:p>
        </p:txBody>
      </p:sp>
      <p:cxnSp>
        <p:nvCxnSpPr>
          <p:cNvPr id="51" name="Straight Arrow Connector 50">
            <a:extLst>
              <a:ext uri="{FF2B5EF4-FFF2-40B4-BE49-F238E27FC236}">
                <a16:creationId xmlns:a16="http://schemas.microsoft.com/office/drawing/2014/main" id="{877AA804-4EAD-4702-A11B-EF390E8A3E09}"/>
              </a:ext>
            </a:extLst>
          </p:cNvPr>
          <p:cNvCxnSpPr/>
          <p:nvPr/>
        </p:nvCxnSpPr>
        <p:spPr>
          <a:xfrm>
            <a:off x="10541479" y="3108386"/>
            <a:ext cx="8627" cy="35368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52" name="Picture 52" descr="A picture containing clipart&#10;&#10;Description generated with high confidence">
            <a:extLst>
              <a:ext uri="{FF2B5EF4-FFF2-40B4-BE49-F238E27FC236}">
                <a16:creationId xmlns:a16="http://schemas.microsoft.com/office/drawing/2014/main" id="{A2E58740-3526-4FE6-B2C1-B15385767E59}"/>
              </a:ext>
            </a:extLst>
          </p:cNvPr>
          <p:cNvPicPr>
            <a:picLocks noChangeAspect="1"/>
          </p:cNvPicPr>
          <p:nvPr/>
        </p:nvPicPr>
        <p:blipFill>
          <a:blip r:embed="rId2"/>
          <a:stretch>
            <a:fillRect/>
          </a:stretch>
        </p:blipFill>
        <p:spPr>
          <a:xfrm>
            <a:off x="9908425" y="5084728"/>
            <a:ext cx="642129" cy="556047"/>
          </a:xfrm>
          <a:prstGeom prst="rect">
            <a:avLst/>
          </a:prstGeom>
        </p:spPr>
      </p:pic>
      <p:pic>
        <p:nvPicPr>
          <p:cNvPr id="54" name="Picture 54" descr="A picture containing music, clipart&#10;&#10;Description generated with high confidence">
            <a:extLst>
              <a:ext uri="{FF2B5EF4-FFF2-40B4-BE49-F238E27FC236}">
                <a16:creationId xmlns:a16="http://schemas.microsoft.com/office/drawing/2014/main" id="{1CC545A6-AFAB-44ED-81B6-E27D75C71938}"/>
              </a:ext>
            </a:extLst>
          </p:cNvPr>
          <p:cNvPicPr>
            <a:picLocks noChangeAspect="1"/>
          </p:cNvPicPr>
          <p:nvPr/>
        </p:nvPicPr>
        <p:blipFill>
          <a:blip r:embed="rId3"/>
          <a:stretch>
            <a:fillRect/>
          </a:stretch>
        </p:blipFill>
        <p:spPr>
          <a:xfrm>
            <a:off x="10636819" y="5075383"/>
            <a:ext cx="565570" cy="560359"/>
          </a:xfrm>
          <a:prstGeom prst="rect">
            <a:avLst/>
          </a:prstGeom>
        </p:spPr>
      </p:pic>
      <p:pic>
        <p:nvPicPr>
          <p:cNvPr id="56" name="Picture 56">
            <a:extLst>
              <a:ext uri="{FF2B5EF4-FFF2-40B4-BE49-F238E27FC236}">
                <a16:creationId xmlns:a16="http://schemas.microsoft.com/office/drawing/2014/main" id="{343F8DF8-1580-4D2E-962C-4097DF4A8D43}"/>
              </a:ext>
            </a:extLst>
          </p:cNvPr>
          <p:cNvPicPr>
            <a:picLocks noChangeAspect="1"/>
          </p:cNvPicPr>
          <p:nvPr/>
        </p:nvPicPr>
        <p:blipFill>
          <a:blip r:embed="rId4"/>
          <a:stretch>
            <a:fillRect/>
          </a:stretch>
        </p:blipFill>
        <p:spPr>
          <a:xfrm>
            <a:off x="9913009" y="4049922"/>
            <a:ext cx="503567" cy="612835"/>
          </a:xfrm>
          <a:prstGeom prst="rect">
            <a:avLst/>
          </a:prstGeom>
        </p:spPr>
      </p:pic>
      <p:pic>
        <p:nvPicPr>
          <p:cNvPr id="58" name="Picture 58" descr="A picture containing device, gauge&#10;&#10;Description generated with high confidence">
            <a:extLst>
              <a:ext uri="{FF2B5EF4-FFF2-40B4-BE49-F238E27FC236}">
                <a16:creationId xmlns:a16="http://schemas.microsoft.com/office/drawing/2014/main" id="{B94CFD5A-50B7-42CB-A3C7-781F61261822}"/>
              </a:ext>
            </a:extLst>
          </p:cNvPr>
          <p:cNvPicPr>
            <a:picLocks noChangeAspect="1"/>
          </p:cNvPicPr>
          <p:nvPr/>
        </p:nvPicPr>
        <p:blipFill>
          <a:blip r:embed="rId5"/>
          <a:stretch>
            <a:fillRect/>
          </a:stretch>
        </p:blipFill>
        <p:spPr>
          <a:xfrm>
            <a:off x="10631697" y="4054325"/>
            <a:ext cx="518304" cy="589652"/>
          </a:xfrm>
          <a:prstGeom prst="rect">
            <a:avLst/>
          </a:prstGeom>
        </p:spPr>
      </p:pic>
      <p:pic>
        <p:nvPicPr>
          <p:cNvPr id="60" name="Picture 60">
            <a:extLst>
              <a:ext uri="{FF2B5EF4-FFF2-40B4-BE49-F238E27FC236}">
                <a16:creationId xmlns:a16="http://schemas.microsoft.com/office/drawing/2014/main" id="{4197171F-976C-499B-8C26-7BA53CF2B0CC}"/>
              </a:ext>
            </a:extLst>
          </p:cNvPr>
          <p:cNvPicPr>
            <a:picLocks noChangeAspect="1"/>
          </p:cNvPicPr>
          <p:nvPr/>
        </p:nvPicPr>
        <p:blipFill>
          <a:blip r:embed="rId6"/>
          <a:stretch>
            <a:fillRect/>
          </a:stretch>
        </p:blipFill>
        <p:spPr>
          <a:xfrm>
            <a:off x="10549029" y="1661034"/>
            <a:ext cx="640512" cy="602951"/>
          </a:xfrm>
          <a:prstGeom prst="rect">
            <a:avLst/>
          </a:prstGeom>
        </p:spPr>
      </p:pic>
      <p:pic>
        <p:nvPicPr>
          <p:cNvPr id="62" name="Picture 62" descr="A picture containing clipart&#10;&#10;Description generated with very high confidence">
            <a:extLst>
              <a:ext uri="{FF2B5EF4-FFF2-40B4-BE49-F238E27FC236}">
                <a16:creationId xmlns:a16="http://schemas.microsoft.com/office/drawing/2014/main" id="{FB399A1A-75D8-438F-97CA-00193C08F503}"/>
              </a:ext>
            </a:extLst>
          </p:cNvPr>
          <p:cNvPicPr>
            <a:picLocks noChangeAspect="1"/>
          </p:cNvPicPr>
          <p:nvPr/>
        </p:nvPicPr>
        <p:blipFill>
          <a:blip r:embed="rId7"/>
          <a:stretch>
            <a:fillRect/>
          </a:stretch>
        </p:blipFill>
        <p:spPr>
          <a:xfrm>
            <a:off x="273172" y="2212316"/>
            <a:ext cx="531963" cy="578689"/>
          </a:xfrm>
          <a:prstGeom prst="rect">
            <a:avLst/>
          </a:prstGeom>
        </p:spPr>
      </p:pic>
      <p:pic>
        <p:nvPicPr>
          <p:cNvPr id="64" name="Picture 64" descr="A drawing of a face&#10;&#10;Description generated with high confidence">
            <a:extLst>
              <a:ext uri="{FF2B5EF4-FFF2-40B4-BE49-F238E27FC236}">
                <a16:creationId xmlns:a16="http://schemas.microsoft.com/office/drawing/2014/main" id="{DAC95CF3-E1F6-4C96-A124-9CB6CC0E0B3C}"/>
              </a:ext>
            </a:extLst>
          </p:cNvPr>
          <p:cNvPicPr>
            <a:picLocks noChangeAspect="1"/>
          </p:cNvPicPr>
          <p:nvPr/>
        </p:nvPicPr>
        <p:blipFill>
          <a:blip r:embed="rId8"/>
          <a:stretch>
            <a:fillRect/>
          </a:stretch>
        </p:blipFill>
        <p:spPr>
          <a:xfrm>
            <a:off x="3633879" y="1488686"/>
            <a:ext cx="582284" cy="530705"/>
          </a:xfrm>
          <a:prstGeom prst="rect">
            <a:avLst/>
          </a:prstGeom>
        </p:spPr>
      </p:pic>
      <p:pic>
        <p:nvPicPr>
          <p:cNvPr id="68" name="Picture 68" descr="A picture containing clipart&#10;&#10;Description generated with high confidence">
            <a:extLst>
              <a:ext uri="{FF2B5EF4-FFF2-40B4-BE49-F238E27FC236}">
                <a16:creationId xmlns:a16="http://schemas.microsoft.com/office/drawing/2014/main" id="{E7F774E1-D546-40A0-BA18-A04AA54D25EE}"/>
              </a:ext>
            </a:extLst>
          </p:cNvPr>
          <p:cNvPicPr>
            <a:picLocks noChangeAspect="1"/>
          </p:cNvPicPr>
          <p:nvPr/>
        </p:nvPicPr>
        <p:blipFill>
          <a:blip r:embed="rId9"/>
          <a:stretch>
            <a:fillRect/>
          </a:stretch>
        </p:blipFill>
        <p:spPr>
          <a:xfrm>
            <a:off x="641232" y="5569350"/>
            <a:ext cx="859766" cy="219415"/>
          </a:xfrm>
          <a:prstGeom prst="rect">
            <a:avLst/>
          </a:prstGeom>
        </p:spPr>
      </p:pic>
      <p:pic>
        <p:nvPicPr>
          <p:cNvPr id="70" name="Picture 70" descr="A picture containing clipart&#10;&#10;Description generated with high confidence">
            <a:extLst>
              <a:ext uri="{FF2B5EF4-FFF2-40B4-BE49-F238E27FC236}">
                <a16:creationId xmlns:a16="http://schemas.microsoft.com/office/drawing/2014/main" id="{C8E9EFF5-ABAE-43C0-BD92-6A5126CC9D53}"/>
              </a:ext>
            </a:extLst>
          </p:cNvPr>
          <p:cNvPicPr>
            <a:picLocks noChangeAspect="1"/>
          </p:cNvPicPr>
          <p:nvPr/>
        </p:nvPicPr>
        <p:blipFill>
          <a:blip r:embed="rId10"/>
          <a:stretch>
            <a:fillRect/>
          </a:stretch>
        </p:blipFill>
        <p:spPr>
          <a:xfrm>
            <a:off x="2415398" y="5380816"/>
            <a:ext cx="373813" cy="495840"/>
          </a:xfrm>
          <a:prstGeom prst="rect">
            <a:avLst/>
          </a:prstGeom>
        </p:spPr>
      </p:pic>
      <p:pic>
        <p:nvPicPr>
          <p:cNvPr id="72" name="Picture 72">
            <a:extLst>
              <a:ext uri="{FF2B5EF4-FFF2-40B4-BE49-F238E27FC236}">
                <a16:creationId xmlns:a16="http://schemas.microsoft.com/office/drawing/2014/main" id="{6C91EEEC-D8F1-4324-8D77-1E0FD5DC09D5}"/>
              </a:ext>
            </a:extLst>
          </p:cNvPr>
          <p:cNvPicPr>
            <a:picLocks noChangeAspect="1"/>
          </p:cNvPicPr>
          <p:nvPr/>
        </p:nvPicPr>
        <p:blipFill>
          <a:blip r:embed="rId11"/>
          <a:stretch>
            <a:fillRect/>
          </a:stretch>
        </p:blipFill>
        <p:spPr>
          <a:xfrm>
            <a:off x="3717717" y="5397260"/>
            <a:ext cx="932192" cy="391065"/>
          </a:xfrm>
          <a:prstGeom prst="rect">
            <a:avLst/>
          </a:prstGeom>
        </p:spPr>
      </p:pic>
      <p:pic>
        <p:nvPicPr>
          <p:cNvPr id="74" name="Picture 74">
            <a:extLst>
              <a:ext uri="{FF2B5EF4-FFF2-40B4-BE49-F238E27FC236}">
                <a16:creationId xmlns:a16="http://schemas.microsoft.com/office/drawing/2014/main" id="{27836DEE-9039-455C-85E6-F0BACFBBE7AA}"/>
              </a:ext>
            </a:extLst>
          </p:cNvPr>
          <p:cNvPicPr>
            <a:picLocks noChangeAspect="1"/>
          </p:cNvPicPr>
          <p:nvPr/>
        </p:nvPicPr>
        <p:blipFill>
          <a:blip r:embed="rId12"/>
          <a:stretch>
            <a:fillRect/>
          </a:stretch>
        </p:blipFill>
        <p:spPr>
          <a:xfrm>
            <a:off x="9294515" y="71437"/>
            <a:ext cx="403466" cy="403468"/>
          </a:xfrm>
          <a:prstGeom prst="rect">
            <a:avLst/>
          </a:prstGeom>
        </p:spPr>
      </p:pic>
      <p:pic>
        <p:nvPicPr>
          <p:cNvPr id="7" name="Picture 7" descr="A drawing of a face&#10;&#10;Description generated with high confidence">
            <a:extLst>
              <a:ext uri="{FF2B5EF4-FFF2-40B4-BE49-F238E27FC236}">
                <a16:creationId xmlns:a16="http://schemas.microsoft.com/office/drawing/2014/main" id="{A115E1F3-FFD3-4DFC-9601-F5405D33FD2B}"/>
              </a:ext>
            </a:extLst>
          </p:cNvPr>
          <p:cNvPicPr>
            <a:picLocks noChangeAspect="1"/>
          </p:cNvPicPr>
          <p:nvPr/>
        </p:nvPicPr>
        <p:blipFill>
          <a:blip r:embed="rId13"/>
          <a:stretch>
            <a:fillRect/>
          </a:stretch>
        </p:blipFill>
        <p:spPr>
          <a:xfrm>
            <a:off x="5227610" y="121474"/>
            <a:ext cx="1046671" cy="260260"/>
          </a:xfrm>
          <a:prstGeom prst="rect">
            <a:avLst/>
          </a:prstGeom>
        </p:spPr>
      </p:pic>
      <p:sp>
        <p:nvSpPr>
          <p:cNvPr id="4" name="TextBox 3">
            <a:extLst>
              <a:ext uri="{FF2B5EF4-FFF2-40B4-BE49-F238E27FC236}">
                <a16:creationId xmlns:a16="http://schemas.microsoft.com/office/drawing/2014/main" id="{EB61E440-95F3-4F01-B73C-08187E975E6A}"/>
              </a:ext>
            </a:extLst>
          </p:cNvPr>
          <p:cNvSpPr txBox="1"/>
          <p:nvPr/>
        </p:nvSpPr>
        <p:spPr>
          <a:xfrm>
            <a:off x="2961736" y="5989606"/>
            <a:ext cx="11688792"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t>Application Architecture</a:t>
            </a:r>
            <a:endParaRPr lang="en-US" sz="4800" dirty="0"/>
          </a:p>
        </p:txBody>
      </p:sp>
      <p:sp>
        <p:nvSpPr>
          <p:cNvPr id="9" name="Rectangle: Rounded Corners 8">
            <a:extLst>
              <a:ext uri="{FF2B5EF4-FFF2-40B4-BE49-F238E27FC236}">
                <a16:creationId xmlns:a16="http://schemas.microsoft.com/office/drawing/2014/main" id="{20ADAE6A-B06B-45D4-BA45-D3794C99D58E}"/>
              </a:ext>
            </a:extLst>
          </p:cNvPr>
          <p:cNvSpPr/>
          <p:nvPr/>
        </p:nvSpPr>
        <p:spPr>
          <a:xfrm>
            <a:off x="3439066" y="132271"/>
            <a:ext cx="986287" cy="7850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Web</a:t>
            </a:r>
          </a:p>
          <a:p>
            <a:pPr algn="ctr"/>
            <a:r>
              <a:rPr lang="en-US" dirty="0" err="1">
                <a:solidFill>
                  <a:srgbClr val="000000"/>
                </a:solidFill>
                <a:cs typeface="Calibri Light"/>
              </a:rPr>
              <a:t>Server:MySQL</a:t>
            </a:r>
            <a:endParaRPr lang="en-US" dirty="0" err="1">
              <a:solidFill>
                <a:srgbClr val="000000"/>
              </a:solidFill>
            </a:endParaRPr>
          </a:p>
        </p:txBody>
      </p:sp>
      <p:sp>
        <p:nvSpPr>
          <p:cNvPr id="53" name="Rectangle: Rounded Corners 52">
            <a:extLst>
              <a:ext uri="{FF2B5EF4-FFF2-40B4-BE49-F238E27FC236}">
                <a16:creationId xmlns:a16="http://schemas.microsoft.com/office/drawing/2014/main" id="{2C0D625E-4A66-4127-AE15-830466CE7F46}"/>
              </a:ext>
            </a:extLst>
          </p:cNvPr>
          <p:cNvSpPr/>
          <p:nvPr/>
        </p:nvSpPr>
        <p:spPr>
          <a:xfrm>
            <a:off x="2044462" y="146648"/>
            <a:ext cx="1374476" cy="7418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Application</a:t>
            </a:r>
          </a:p>
          <a:p>
            <a:pPr algn="ctr"/>
            <a:r>
              <a:rPr lang="en-US" dirty="0">
                <a:solidFill>
                  <a:srgbClr val="000000"/>
                </a:solidFill>
                <a:cs typeface="Calibri Light"/>
              </a:rPr>
              <a:t>Server:</a:t>
            </a:r>
          </a:p>
          <a:p>
            <a:pPr algn="ctr"/>
            <a:r>
              <a:rPr lang="en-US" dirty="0">
                <a:solidFill>
                  <a:srgbClr val="000000"/>
                </a:solidFill>
                <a:cs typeface="Calibri Light"/>
              </a:rPr>
              <a:t>Tomcat</a:t>
            </a:r>
          </a:p>
        </p:txBody>
      </p:sp>
      <p:sp>
        <p:nvSpPr>
          <p:cNvPr id="55" name="Rectangle: Rounded Corners 54">
            <a:extLst>
              <a:ext uri="{FF2B5EF4-FFF2-40B4-BE49-F238E27FC236}">
                <a16:creationId xmlns:a16="http://schemas.microsoft.com/office/drawing/2014/main" id="{341EA89C-6F56-46A0-96CD-7BB65C101E24}"/>
              </a:ext>
            </a:extLst>
          </p:cNvPr>
          <p:cNvSpPr/>
          <p:nvPr/>
        </p:nvSpPr>
        <p:spPr>
          <a:xfrm>
            <a:off x="664235" y="146647"/>
            <a:ext cx="1374476" cy="7418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Database</a:t>
            </a:r>
          </a:p>
          <a:p>
            <a:pPr algn="ctr"/>
            <a:r>
              <a:rPr lang="en-US" dirty="0">
                <a:solidFill>
                  <a:srgbClr val="000000"/>
                </a:solidFill>
                <a:cs typeface="Calibri Light"/>
              </a:rPr>
              <a:t>Server:</a:t>
            </a:r>
          </a:p>
          <a:p>
            <a:pPr algn="ctr"/>
            <a:r>
              <a:rPr lang="en-US" dirty="0">
                <a:solidFill>
                  <a:srgbClr val="000000"/>
                </a:solidFill>
                <a:cs typeface="Calibri Light"/>
              </a:rPr>
              <a:t>Apache</a:t>
            </a:r>
          </a:p>
        </p:txBody>
      </p:sp>
      <p:cxnSp>
        <p:nvCxnSpPr>
          <p:cNvPr id="49" name="Straight Arrow Connector 48">
            <a:extLst>
              <a:ext uri="{FF2B5EF4-FFF2-40B4-BE49-F238E27FC236}">
                <a16:creationId xmlns:a16="http://schemas.microsoft.com/office/drawing/2014/main" id="{E066E53C-CA6E-435B-AEDA-FDC9A4A061D9}"/>
              </a:ext>
            </a:extLst>
          </p:cNvPr>
          <p:cNvCxnSpPr>
            <a:cxnSpLocks/>
          </p:cNvCxnSpPr>
          <p:nvPr/>
        </p:nvCxnSpPr>
        <p:spPr>
          <a:xfrm>
            <a:off x="4431101" y="606718"/>
            <a:ext cx="612474" cy="8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C4981B76-DC5F-4FFD-B4CC-8FC789B66005}"/>
              </a:ext>
            </a:extLst>
          </p:cNvPr>
          <p:cNvCxnSpPr>
            <a:cxnSpLocks/>
          </p:cNvCxnSpPr>
          <p:nvPr/>
        </p:nvCxnSpPr>
        <p:spPr>
          <a:xfrm flipH="1" flipV="1">
            <a:off x="4439726" y="399684"/>
            <a:ext cx="638356" cy="57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9292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53896-C1E1-4D67-9B83-31D1EA4D6077}"/>
              </a:ext>
            </a:extLst>
          </p:cNvPr>
          <p:cNvSpPr txBox="1"/>
          <p:nvPr/>
        </p:nvSpPr>
        <p:spPr>
          <a:xfrm>
            <a:off x="4787661" y="468701"/>
            <a:ext cx="2717321"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cs typeface="Calibri Light"/>
              </a:rPr>
              <a:t>Test Plan</a:t>
            </a:r>
          </a:p>
        </p:txBody>
      </p:sp>
      <p:sp>
        <p:nvSpPr>
          <p:cNvPr id="3" name="TextBox 2">
            <a:extLst>
              <a:ext uri="{FF2B5EF4-FFF2-40B4-BE49-F238E27FC236}">
                <a16:creationId xmlns:a16="http://schemas.microsoft.com/office/drawing/2014/main" id="{9B297905-40C5-4900-A0DB-9D80423F7C7D}"/>
              </a:ext>
            </a:extLst>
          </p:cNvPr>
          <p:cNvSpPr txBox="1"/>
          <p:nvPr/>
        </p:nvSpPr>
        <p:spPr>
          <a:xfrm>
            <a:off x="460076" y="1259458"/>
            <a:ext cx="10955546" cy="58169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0000"/>
                </a:solidFill>
              </a:rPr>
              <a:t>1.</a:t>
            </a:r>
            <a:r>
              <a:rPr lang="en-US" sz="2400" b="1" dirty="0">
                <a:solidFill>
                  <a:srgbClr val="000000"/>
                </a:solidFill>
              </a:rPr>
              <a:t>Objectives :</a:t>
            </a:r>
            <a:r>
              <a:rPr lang="en-US" sz="2400" dirty="0">
                <a:solidFill>
                  <a:srgbClr val="000000"/>
                </a:solidFill>
                <a:cs typeface="Calibri Light"/>
              </a:rPr>
              <a:t>The purpose of this document is to outline the test strategy and overall test approach for the Kumon project. Kumon</a:t>
            </a:r>
            <a:r>
              <a:rPr lang="en-AU" sz="2400" dirty="0">
                <a:solidFill>
                  <a:srgbClr val="000000"/>
                </a:solidFill>
                <a:cs typeface="Calibri Light"/>
              </a:rPr>
              <a:t> is an educational network to teach mathematics and reading for young students. Our Testing will focus on mainly 4 modules:</a:t>
            </a:r>
            <a:endParaRPr lang="en-US" sz="2400" b="1" dirty="0">
              <a:solidFill>
                <a:srgbClr val="000000"/>
              </a:solidFill>
              <a:cs typeface="Calibri Light"/>
            </a:endParaRPr>
          </a:p>
          <a:p>
            <a:pPr marL="342900" indent="-342900">
              <a:buFont typeface="Wingdings"/>
              <a:buChar char="q"/>
            </a:pPr>
            <a:r>
              <a:rPr lang="en-AU" sz="2400" dirty="0">
                <a:solidFill>
                  <a:srgbClr val="000000"/>
                </a:solidFill>
                <a:cs typeface="Calibri Light"/>
              </a:rPr>
              <a:t>- Enrolment</a:t>
            </a:r>
            <a:endParaRPr lang="en-US" dirty="0">
              <a:cs typeface="Calibri Light"/>
            </a:endParaRPr>
          </a:p>
          <a:p>
            <a:pPr marL="342900" indent="-342900">
              <a:buFont typeface="Wingdings"/>
              <a:buChar char="q"/>
            </a:pPr>
            <a:r>
              <a:rPr lang="en-AU" sz="2400" dirty="0">
                <a:solidFill>
                  <a:srgbClr val="000000"/>
                </a:solidFill>
                <a:cs typeface="Calibri Light"/>
              </a:rPr>
              <a:t>- </a:t>
            </a:r>
            <a:r>
              <a:rPr lang="en-AU" sz="2400" dirty="0">
                <a:cs typeface="Calibri Light"/>
              </a:rPr>
              <a:t>Career search</a:t>
            </a:r>
            <a:endParaRPr lang="en-US" dirty="0">
              <a:cs typeface="Calibri Light"/>
            </a:endParaRPr>
          </a:p>
          <a:p>
            <a:pPr marL="342900" indent="-342900">
              <a:buFont typeface="Wingdings"/>
              <a:buChar char="q"/>
            </a:pPr>
            <a:r>
              <a:rPr lang="en-AU" sz="2400" dirty="0">
                <a:solidFill>
                  <a:srgbClr val="000000"/>
                </a:solidFill>
                <a:cs typeface="Calibri Light"/>
              </a:rPr>
              <a:t>- Site navigation</a:t>
            </a:r>
            <a:endParaRPr lang="en-US" dirty="0">
              <a:cs typeface="Calibri Light"/>
            </a:endParaRPr>
          </a:p>
          <a:p>
            <a:pPr marL="342900" indent="-342900">
              <a:buFont typeface="Wingdings"/>
              <a:buChar char="q"/>
            </a:pPr>
            <a:r>
              <a:rPr lang="en-AU" sz="2400" dirty="0">
                <a:cs typeface="Calibri Light"/>
              </a:rPr>
              <a:t>- Downloadable and media player</a:t>
            </a:r>
          </a:p>
          <a:p>
            <a:endParaRPr lang="en-US" sz="2400" dirty="0">
              <a:solidFill>
                <a:srgbClr val="000000"/>
              </a:solidFill>
            </a:endParaRPr>
          </a:p>
          <a:p>
            <a:r>
              <a:rPr lang="en-US" sz="2400" dirty="0">
                <a:solidFill>
                  <a:srgbClr val="000000"/>
                </a:solidFill>
              </a:rPr>
              <a:t>2. </a:t>
            </a:r>
            <a:r>
              <a:rPr lang="en-US" sz="2400" b="1" dirty="0">
                <a:solidFill>
                  <a:srgbClr val="000000"/>
                </a:solidFill>
              </a:rPr>
              <a:t>Team Members</a:t>
            </a:r>
            <a:r>
              <a:rPr lang="en-US" sz="2400" dirty="0">
                <a:solidFill>
                  <a:srgbClr val="000000"/>
                </a:solidFill>
              </a:rPr>
              <a:t> :</a:t>
            </a:r>
            <a:endParaRPr lang="en-US" sz="2400" dirty="0">
              <a:solidFill>
                <a:srgbClr val="000000"/>
              </a:solidFill>
              <a:cs typeface="Calibri Light"/>
            </a:endParaRPr>
          </a:p>
          <a:p>
            <a:r>
              <a:rPr lang="en-US" b="1" dirty="0">
                <a:cs typeface="Calibri Light"/>
              </a:rPr>
              <a:t>      </a:t>
            </a:r>
            <a:endParaRPr lang="en-US" dirty="0">
              <a:cs typeface="Calibri Light"/>
            </a:endParaRPr>
          </a:p>
          <a:p>
            <a:endParaRPr lang="en-US" dirty="0">
              <a:cs typeface="Calibri Light"/>
            </a:endParaRPr>
          </a:p>
          <a:p>
            <a:endParaRPr lang="en-US" sz="2400" dirty="0">
              <a:solidFill>
                <a:srgbClr val="000000"/>
              </a:solidFill>
              <a:cs typeface="Calibri Light"/>
            </a:endParaRPr>
          </a:p>
          <a:p>
            <a:endParaRPr lang="en-US" sz="2400" dirty="0">
              <a:solidFill>
                <a:srgbClr val="000000"/>
              </a:solidFill>
              <a:cs typeface="Calibri Light"/>
            </a:endParaRPr>
          </a:p>
          <a:p>
            <a:endParaRPr lang="en-US" sz="2400" dirty="0">
              <a:solidFill>
                <a:srgbClr val="000000"/>
              </a:solidFill>
            </a:endParaRPr>
          </a:p>
          <a:p>
            <a:endParaRPr lang="en-US" sz="2400" dirty="0">
              <a:cs typeface="Calibri Light"/>
            </a:endParaRPr>
          </a:p>
        </p:txBody>
      </p:sp>
      <p:graphicFrame>
        <p:nvGraphicFramePr>
          <p:cNvPr id="4" name="Table 4">
            <a:extLst>
              <a:ext uri="{FF2B5EF4-FFF2-40B4-BE49-F238E27FC236}">
                <a16:creationId xmlns:a16="http://schemas.microsoft.com/office/drawing/2014/main" id="{5F3088F4-DD63-4990-BCCB-721767FBF2AD}"/>
              </a:ext>
            </a:extLst>
          </p:cNvPr>
          <p:cNvGraphicFramePr>
            <a:graphicFrameLocks noGrp="1"/>
          </p:cNvGraphicFramePr>
          <p:nvPr>
            <p:extLst>
              <p:ext uri="{D42A27DB-BD31-4B8C-83A1-F6EECF244321}">
                <p14:modId xmlns:p14="http://schemas.microsoft.com/office/powerpoint/2010/main" val="2782664394"/>
              </p:ext>
            </p:extLst>
          </p:nvPr>
        </p:nvGraphicFramePr>
        <p:xfrm>
          <a:off x="1997304" y="5078713"/>
          <a:ext cx="8168640" cy="148336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1643107906"/>
                    </a:ext>
                  </a:extLst>
                </a:gridCol>
                <a:gridCol w="4084320">
                  <a:extLst>
                    <a:ext uri="{9D8B030D-6E8A-4147-A177-3AD203B41FA5}">
                      <a16:colId xmlns:a16="http://schemas.microsoft.com/office/drawing/2014/main" val="813177763"/>
                    </a:ext>
                  </a:extLst>
                </a:gridCol>
              </a:tblGrid>
              <a:tr h="370840">
                <a:tc>
                  <a:txBody>
                    <a:bodyPr/>
                    <a:lstStyle/>
                    <a:p>
                      <a:pPr lvl="0" algn="ctr">
                        <a:buNone/>
                      </a:pPr>
                      <a:r>
                        <a:rPr lang="en-US" sz="1800" b="1" i="0" u="none" strike="noStrike" noProof="0" dirty="0">
                          <a:solidFill>
                            <a:srgbClr val="000000"/>
                          </a:solidFill>
                          <a:latin typeface="Calibri Light"/>
                        </a:rPr>
                        <a:t>Resource Name</a:t>
                      </a:r>
                      <a:endParaRPr lang="en-US" dirty="0">
                        <a:solidFill>
                          <a:srgbClr val="000000"/>
                        </a:solidFill>
                      </a:endParaRPr>
                    </a:p>
                  </a:txBody>
                  <a:tcPr/>
                </a:tc>
                <a:tc>
                  <a:txBody>
                    <a:bodyPr/>
                    <a:lstStyle/>
                    <a:p>
                      <a:pPr algn="ctr">
                        <a:buNone/>
                      </a:pPr>
                      <a:r>
                        <a:rPr lang="en-US" dirty="0">
                          <a:solidFill>
                            <a:srgbClr val="000000"/>
                          </a:solidFill>
                        </a:rPr>
                        <a:t>Role</a:t>
                      </a:r>
                    </a:p>
                  </a:txBody>
                  <a:tcPr/>
                </a:tc>
                <a:extLst>
                  <a:ext uri="{0D108BD9-81ED-4DB2-BD59-A6C34878D82A}">
                    <a16:rowId xmlns:a16="http://schemas.microsoft.com/office/drawing/2014/main" val="3839803213"/>
                  </a:ext>
                </a:extLst>
              </a:tr>
              <a:tr h="370840">
                <a:tc>
                  <a:txBody>
                    <a:bodyPr/>
                    <a:lstStyle/>
                    <a:p>
                      <a:pPr algn="ctr">
                        <a:buNone/>
                      </a:pPr>
                      <a:r>
                        <a:rPr lang="en-US" dirty="0">
                          <a:solidFill>
                            <a:srgbClr val="000000"/>
                          </a:solidFill>
                        </a:rPr>
                        <a:t>Pallavi</a:t>
                      </a:r>
                    </a:p>
                  </a:txBody>
                  <a:tcPr/>
                </a:tc>
                <a:tc>
                  <a:txBody>
                    <a:bodyPr/>
                    <a:lstStyle/>
                    <a:p>
                      <a:pPr algn="ctr">
                        <a:buNone/>
                      </a:pPr>
                      <a:r>
                        <a:rPr lang="en-US" dirty="0">
                          <a:solidFill>
                            <a:srgbClr val="000000"/>
                          </a:solidFill>
                        </a:rPr>
                        <a:t>Tester</a:t>
                      </a:r>
                    </a:p>
                  </a:txBody>
                  <a:tcPr/>
                </a:tc>
                <a:extLst>
                  <a:ext uri="{0D108BD9-81ED-4DB2-BD59-A6C34878D82A}">
                    <a16:rowId xmlns:a16="http://schemas.microsoft.com/office/drawing/2014/main" val="2469321376"/>
                  </a:ext>
                </a:extLst>
              </a:tr>
              <a:tr h="370840">
                <a:tc>
                  <a:txBody>
                    <a:bodyPr/>
                    <a:lstStyle/>
                    <a:p>
                      <a:pPr algn="ctr">
                        <a:buNone/>
                      </a:pPr>
                      <a:r>
                        <a:rPr lang="en-US" dirty="0" err="1">
                          <a:solidFill>
                            <a:srgbClr val="000000"/>
                          </a:solidFill>
                        </a:rPr>
                        <a:t>Subarna</a:t>
                      </a:r>
                      <a:r>
                        <a:rPr lang="en-US" dirty="0">
                          <a:solidFill>
                            <a:srgbClr val="000000"/>
                          </a:solidFill>
                        </a:rPr>
                        <a:t> </a:t>
                      </a:r>
                    </a:p>
                  </a:txBody>
                  <a:tcPr/>
                </a:tc>
                <a:tc>
                  <a:txBody>
                    <a:bodyPr/>
                    <a:lstStyle/>
                    <a:p>
                      <a:pPr lvl="0" algn="ctr">
                        <a:buNone/>
                      </a:pPr>
                      <a:r>
                        <a:rPr lang="en-US" dirty="0">
                          <a:solidFill>
                            <a:srgbClr val="000000"/>
                          </a:solidFill>
                        </a:rPr>
                        <a:t>Tester</a:t>
                      </a:r>
                    </a:p>
                  </a:txBody>
                  <a:tcPr/>
                </a:tc>
                <a:extLst>
                  <a:ext uri="{0D108BD9-81ED-4DB2-BD59-A6C34878D82A}">
                    <a16:rowId xmlns:a16="http://schemas.microsoft.com/office/drawing/2014/main" val="3064429196"/>
                  </a:ext>
                </a:extLst>
              </a:tr>
              <a:tr h="370840">
                <a:tc>
                  <a:txBody>
                    <a:bodyPr/>
                    <a:lstStyle/>
                    <a:p>
                      <a:pPr algn="ctr">
                        <a:buNone/>
                      </a:pPr>
                      <a:r>
                        <a:rPr lang="en-US" dirty="0" err="1">
                          <a:solidFill>
                            <a:srgbClr val="000000"/>
                          </a:solidFill>
                        </a:rPr>
                        <a:t>Geetali</a:t>
                      </a:r>
                      <a:r>
                        <a:rPr lang="en-US" dirty="0">
                          <a:solidFill>
                            <a:srgbClr val="000000"/>
                          </a:solidFill>
                        </a:rPr>
                        <a:t> </a:t>
                      </a:r>
                    </a:p>
                  </a:txBody>
                  <a:tcPr/>
                </a:tc>
                <a:tc>
                  <a:txBody>
                    <a:bodyPr/>
                    <a:lstStyle/>
                    <a:p>
                      <a:pPr algn="ctr">
                        <a:buNone/>
                      </a:pPr>
                      <a:r>
                        <a:rPr lang="en-US" dirty="0">
                          <a:solidFill>
                            <a:srgbClr val="000000"/>
                          </a:solidFill>
                        </a:rPr>
                        <a:t>Tester</a:t>
                      </a:r>
                    </a:p>
                  </a:txBody>
                  <a:tcPr/>
                </a:tc>
                <a:extLst>
                  <a:ext uri="{0D108BD9-81ED-4DB2-BD59-A6C34878D82A}">
                    <a16:rowId xmlns:a16="http://schemas.microsoft.com/office/drawing/2014/main" val="1326591047"/>
                  </a:ext>
                </a:extLst>
              </a:tr>
            </a:tbl>
          </a:graphicData>
        </a:graphic>
      </p:graphicFrame>
    </p:spTree>
    <p:extLst>
      <p:ext uri="{BB962C8B-B14F-4D97-AF65-F5344CB8AC3E}">
        <p14:creationId xmlns:p14="http://schemas.microsoft.com/office/powerpoint/2010/main" val="29067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52AAFF-3195-4A12-9417-C1FD756F7042}"/>
              </a:ext>
            </a:extLst>
          </p:cNvPr>
          <p:cNvSpPr txBox="1"/>
          <p:nvPr/>
        </p:nvSpPr>
        <p:spPr>
          <a:xfrm>
            <a:off x="316303" y="-207033"/>
            <a:ext cx="11717546" cy="526297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cs typeface="Calibri Light"/>
            </a:endParaRPr>
          </a:p>
          <a:p>
            <a:r>
              <a:rPr lang="en-US" sz="2400" b="1" dirty="0">
                <a:cs typeface="Segoe UI"/>
              </a:rPr>
              <a:t>3.Scope:</a:t>
            </a:r>
            <a:endParaRPr lang="en-US" sz="2400" b="1" dirty="0">
              <a:cs typeface="Calibri Light"/>
            </a:endParaRPr>
          </a:p>
          <a:p>
            <a:pPr marL="342900" indent="-342900">
              <a:buChar char="•"/>
            </a:pPr>
            <a:r>
              <a:rPr lang="en-US" sz="2400" dirty="0">
                <a:cs typeface="Calibri Light"/>
              </a:rPr>
              <a:t>Create test suite with as many test cases as necessary</a:t>
            </a:r>
          </a:p>
          <a:p>
            <a:pPr marL="342900" indent="-342900">
              <a:buChar char="•"/>
            </a:pPr>
            <a:r>
              <a:rPr lang="en-US" sz="2400" dirty="0">
                <a:cs typeface="Calibri Light"/>
              </a:rPr>
              <a:t>Save it</a:t>
            </a:r>
          </a:p>
          <a:p>
            <a:pPr marL="342900" indent="-342900">
              <a:buChar char="•"/>
            </a:pPr>
            <a:r>
              <a:rPr lang="en-US" sz="2400" dirty="0">
                <a:cs typeface="Calibri Light"/>
              </a:rPr>
              <a:t>have the ability to view it when running the test</a:t>
            </a:r>
          </a:p>
          <a:p>
            <a:pPr marL="342900" indent="-342900">
              <a:buChar char="•"/>
            </a:pPr>
            <a:r>
              <a:rPr lang="en-US" sz="2400" dirty="0">
                <a:cs typeface="Calibri Light"/>
              </a:rPr>
              <a:t>Enter results and appropriate comments</a:t>
            </a:r>
          </a:p>
          <a:p>
            <a:pPr marL="342900" indent="-342900">
              <a:buChar char="•"/>
            </a:pPr>
            <a:r>
              <a:rPr lang="en-US" sz="2400" dirty="0">
                <a:cs typeface="Calibri Light"/>
              </a:rPr>
              <a:t>View results</a:t>
            </a:r>
            <a:endParaRPr lang="en-US" dirty="0">
              <a:cs typeface="Calibri Light"/>
            </a:endParaRPr>
          </a:p>
          <a:p>
            <a:pPr marL="342900" indent="-342900">
              <a:buChar char="•"/>
            </a:pPr>
            <a:endParaRPr lang="en-US" sz="2400" dirty="0">
              <a:cs typeface="Segoe UI"/>
            </a:endParaRPr>
          </a:p>
          <a:p>
            <a:r>
              <a:rPr lang="en-US" sz="2400" b="1" dirty="0">
                <a:cs typeface="Segoe UI"/>
              </a:rPr>
              <a:t>4 Test Approach </a:t>
            </a:r>
            <a:r>
              <a:rPr lang="en-US" sz="2400" dirty="0">
                <a:cs typeface="Calibri Light"/>
              </a:rPr>
              <a:t>:The project is using an agile approach, with weekly iterations. At the end of each week the requirements identified for that iteration will be delivered to the team and will be tested. </a:t>
            </a:r>
            <a:endParaRPr lang="en-US">
              <a:cs typeface="Calibri Light"/>
            </a:endParaRPr>
          </a:p>
          <a:p>
            <a:endParaRPr lang="en-US" sz="2400" b="1" dirty="0">
              <a:cs typeface="Calibri Light"/>
            </a:endParaRPr>
          </a:p>
          <a:p>
            <a:r>
              <a:rPr lang="en-US" sz="2400" b="1" dirty="0">
                <a:cs typeface="Segoe UI"/>
              </a:rPr>
              <a:t>5. Milestones </a:t>
            </a:r>
            <a:r>
              <a:rPr lang="en-US" sz="2400" dirty="0">
                <a:cs typeface="Calibri Light"/>
              </a:rPr>
              <a:t>:</a:t>
            </a:r>
          </a:p>
          <a:p>
            <a:endParaRPr lang="en-US" sz="2400" dirty="0">
              <a:cs typeface="Calibri Light"/>
            </a:endParaRPr>
          </a:p>
        </p:txBody>
      </p:sp>
      <p:graphicFrame>
        <p:nvGraphicFramePr>
          <p:cNvPr id="3" name="Table 3">
            <a:extLst>
              <a:ext uri="{FF2B5EF4-FFF2-40B4-BE49-F238E27FC236}">
                <a16:creationId xmlns:a16="http://schemas.microsoft.com/office/drawing/2014/main" id="{86C232A9-EB88-413F-82B5-5F08C0020BE1}"/>
              </a:ext>
            </a:extLst>
          </p:cNvPr>
          <p:cNvGraphicFramePr>
            <a:graphicFrameLocks noGrp="1"/>
          </p:cNvGraphicFramePr>
          <p:nvPr>
            <p:extLst>
              <p:ext uri="{D42A27DB-BD31-4B8C-83A1-F6EECF244321}">
                <p14:modId xmlns:p14="http://schemas.microsoft.com/office/powerpoint/2010/main" val="2825969776"/>
              </p:ext>
            </p:extLst>
          </p:nvPr>
        </p:nvGraphicFramePr>
        <p:xfrm>
          <a:off x="862641" y="4643887"/>
          <a:ext cx="10906120" cy="2166040"/>
        </p:xfrm>
        <a:graphic>
          <a:graphicData uri="http://schemas.openxmlformats.org/drawingml/2006/table">
            <a:tbl>
              <a:tblPr firstRow="1" bandRow="1">
                <a:tableStyleId>{5C22544A-7EE6-4342-B048-85BDC9FD1C3A}</a:tableStyleId>
              </a:tblPr>
              <a:tblGrid>
                <a:gridCol w="4829175">
                  <a:extLst>
                    <a:ext uri="{9D8B030D-6E8A-4147-A177-3AD203B41FA5}">
                      <a16:colId xmlns:a16="http://schemas.microsoft.com/office/drawing/2014/main" val="3968502729"/>
                    </a:ext>
                  </a:extLst>
                </a:gridCol>
                <a:gridCol w="1323974">
                  <a:extLst>
                    <a:ext uri="{9D8B030D-6E8A-4147-A177-3AD203B41FA5}">
                      <a16:colId xmlns:a16="http://schemas.microsoft.com/office/drawing/2014/main" val="3272492059"/>
                    </a:ext>
                  </a:extLst>
                </a:gridCol>
                <a:gridCol w="1438273">
                  <a:extLst>
                    <a:ext uri="{9D8B030D-6E8A-4147-A177-3AD203B41FA5}">
                      <a16:colId xmlns:a16="http://schemas.microsoft.com/office/drawing/2014/main" val="4093223988"/>
                    </a:ext>
                  </a:extLst>
                </a:gridCol>
                <a:gridCol w="1762125">
                  <a:extLst>
                    <a:ext uri="{9D8B030D-6E8A-4147-A177-3AD203B41FA5}">
                      <a16:colId xmlns:a16="http://schemas.microsoft.com/office/drawing/2014/main" val="4063923381"/>
                    </a:ext>
                  </a:extLst>
                </a:gridCol>
                <a:gridCol w="1552573">
                  <a:extLst>
                    <a:ext uri="{9D8B030D-6E8A-4147-A177-3AD203B41FA5}">
                      <a16:colId xmlns:a16="http://schemas.microsoft.com/office/drawing/2014/main" val="3505208713"/>
                    </a:ext>
                  </a:extLst>
                </a:gridCol>
              </a:tblGrid>
              <a:tr h="393487">
                <a:tc>
                  <a:txBody>
                    <a:bodyPr/>
                    <a:lstStyle/>
                    <a:p>
                      <a:pPr marL="297180" lvl="0" algn="ctr">
                        <a:buNone/>
                      </a:pPr>
                      <a:r>
                        <a:rPr lang="en-US" b="1" dirty="0"/>
                        <a:t>Task Name</a:t>
                      </a:r>
                      <a:endParaRPr lang="en-US" dirty="0"/>
                    </a:p>
                  </a:txBody>
                  <a:tcPr/>
                </a:tc>
                <a:tc>
                  <a:txBody>
                    <a:bodyPr/>
                    <a:lstStyle/>
                    <a:p>
                      <a:pPr marL="297180" lvl="0" algn="ctr">
                        <a:buNone/>
                      </a:pPr>
                      <a:r>
                        <a:rPr lang="en-US" b="1" dirty="0"/>
                        <a:t>Start</a:t>
                      </a:r>
                      <a:endParaRPr lang="en-US" dirty="0"/>
                    </a:p>
                  </a:txBody>
                  <a:tcPr/>
                </a:tc>
                <a:tc>
                  <a:txBody>
                    <a:bodyPr/>
                    <a:lstStyle/>
                    <a:p>
                      <a:pPr marL="297180" lvl="0" algn="ctr">
                        <a:buNone/>
                      </a:pPr>
                      <a:r>
                        <a:rPr lang="en-US" sz="1800" b="1" i="0" u="none" strike="noStrike" noProof="0" dirty="0">
                          <a:solidFill>
                            <a:srgbClr val="FFFFFF"/>
                          </a:solidFill>
                          <a:latin typeface="Calibri Light"/>
                        </a:rPr>
                        <a:t>Finish </a:t>
                      </a:r>
                    </a:p>
                  </a:txBody>
                  <a:tcPr/>
                </a:tc>
                <a:tc>
                  <a:txBody>
                    <a:bodyPr/>
                    <a:lstStyle/>
                    <a:p>
                      <a:pPr marL="297180" lvl="0" algn="ctr">
                        <a:buNone/>
                      </a:pPr>
                      <a:r>
                        <a:rPr lang="en-US" sz="1800" b="1" i="0" u="none" strike="noStrike" noProof="0" dirty="0">
                          <a:solidFill>
                            <a:srgbClr val="FFFFFF"/>
                          </a:solidFill>
                          <a:latin typeface="Calibri Light"/>
                        </a:rPr>
                        <a:t>Effort</a:t>
                      </a:r>
                    </a:p>
                  </a:txBody>
                  <a:tcPr/>
                </a:tc>
                <a:tc>
                  <a:txBody>
                    <a:bodyPr/>
                    <a:lstStyle/>
                    <a:p>
                      <a:pPr lvl="0" algn="ctr">
                        <a:buNone/>
                      </a:pPr>
                      <a:r>
                        <a:rPr lang="en-US" sz="1800" b="1" i="0" u="none" strike="noStrike" noProof="0" dirty="0">
                          <a:solidFill>
                            <a:srgbClr val="FFFFFF"/>
                          </a:solidFill>
                          <a:latin typeface="Calibri Light"/>
                        </a:rPr>
                        <a:t>Comments</a:t>
                      </a:r>
                      <a:endParaRPr lang="en-US" dirty="0"/>
                    </a:p>
                  </a:txBody>
                  <a:tcPr/>
                </a:tc>
                <a:extLst>
                  <a:ext uri="{0D108BD9-81ED-4DB2-BD59-A6C34878D82A}">
                    <a16:rowId xmlns:a16="http://schemas.microsoft.com/office/drawing/2014/main" val="2589071063"/>
                  </a:ext>
                </a:extLst>
              </a:tr>
              <a:tr h="383889">
                <a:tc>
                  <a:txBody>
                    <a:bodyPr/>
                    <a:lstStyle/>
                    <a:p>
                      <a:pPr marL="297180" lvl="0" algn="ctr">
                        <a:buNone/>
                      </a:pPr>
                      <a:r>
                        <a:rPr lang="en-US" sz="1800" b="0" i="0" u="none" strike="noStrike" noProof="0" dirty="0">
                          <a:solidFill>
                            <a:srgbClr val="000000"/>
                          </a:solidFill>
                          <a:latin typeface="Calibri Light"/>
                        </a:rPr>
                        <a:t>Test Planning</a:t>
                      </a:r>
                    </a:p>
                  </a:txBody>
                  <a:tcPr/>
                </a:tc>
                <a:tc>
                  <a:txBody>
                    <a:bodyPr/>
                    <a:lstStyle/>
                    <a:p>
                      <a:endParaRPr lang="en-US"/>
                    </a:p>
                  </a:txBody>
                  <a:tcPr/>
                </a:tc>
                <a:tc>
                  <a:txBody>
                    <a:bodyPr/>
                    <a:lstStyle/>
                    <a:p>
                      <a:endParaRPr lang="en-US"/>
                    </a:p>
                  </a:txBody>
                  <a:tcPr/>
                </a:tc>
                <a:tc>
                  <a:txBody>
                    <a:bodyPr/>
                    <a:lstStyle/>
                    <a:p>
                      <a:pPr>
                        <a:buNone/>
                      </a:pPr>
                      <a:r>
                        <a:rPr lang="en-US" dirty="0"/>
                        <a:t>1w</a:t>
                      </a:r>
                    </a:p>
                  </a:txBody>
                  <a:tcPr/>
                </a:tc>
                <a:tc>
                  <a:txBody>
                    <a:bodyPr/>
                    <a:lstStyle/>
                    <a:p>
                      <a:endParaRPr lang="en-US"/>
                    </a:p>
                  </a:txBody>
                  <a:tcPr/>
                </a:tc>
                <a:extLst>
                  <a:ext uri="{0D108BD9-81ED-4DB2-BD59-A6C34878D82A}">
                    <a16:rowId xmlns:a16="http://schemas.microsoft.com/office/drawing/2014/main" val="603421884"/>
                  </a:ext>
                </a:extLst>
              </a:tr>
              <a:tr h="374292">
                <a:tc>
                  <a:txBody>
                    <a:bodyPr/>
                    <a:lstStyle/>
                    <a:p>
                      <a:pPr lvl="0" algn="ctr">
                        <a:buNone/>
                      </a:pPr>
                      <a:r>
                        <a:rPr lang="en-US" sz="1800" b="0" i="0" u="none" strike="noStrike" noProof="0" dirty="0">
                          <a:solidFill>
                            <a:srgbClr val="000000"/>
                          </a:solidFill>
                          <a:latin typeface="Calibri Light"/>
                        </a:rPr>
                        <a:t> Create and run test suite</a:t>
                      </a:r>
                      <a:endParaRPr lang="en-US" b="0"/>
                    </a:p>
                  </a:txBody>
                  <a:tcPr/>
                </a:tc>
                <a:tc>
                  <a:txBody>
                    <a:bodyPr/>
                    <a:lstStyle/>
                    <a:p>
                      <a:endParaRPr lang="en-US"/>
                    </a:p>
                  </a:txBody>
                  <a:tcPr/>
                </a:tc>
                <a:tc>
                  <a:txBody>
                    <a:bodyPr/>
                    <a:lstStyle/>
                    <a:p>
                      <a:endParaRPr lang="en-US"/>
                    </a:p>
                  </a:txBody>
                  <a:tcPr/>
                </a:tc>
                <a:tc>
                  <a:txBody>
                    <a:bodyPr/>
                    <a:lstStyle/>
                    <a:p>
                      <a:pPr>
                        <a:buNone/>
                      </a:pPr>
                      <a:r>
                        <a:rPr lang="en-US" dirty="0"/>
                        <a:t>1w</a:t>
                      </a:r>
                    </a:p>
                  </a:txBody>
                  <a:tcPr/>
                </a:tc>
                <a:tc>
                  <a:txBody>
                    <a:bodyPr/>
                    <a:lstStyle/>
                    <a:p>
                      <a:endParaRPr lang="en-US"/>
                    </a:p>
                  </a:txBody>
                  <a:tcPr/>
                </a:tc>
                <a:extLst>
                  <a:ext uri="{0D108BD9-81ED-4DB2-BD59-A6C34878D82A}">
                    <a16:rowId xmlns:a16="http://schemas.microsoft.com/office/drawing/2014/main" val="2589626513"/>
                  </a:ext>
                </a:extLst>
              </a:tr>
              <a:tr h="374292">
                <a:tc>
                  <a:txBody>
                    <a:bodyPr/>
                    <a:lstStyle/>
                    <a:p>
                      <a:pPr marL="297180" lvl="0" algn="ctr">
                        <a:buNone/>
                      </a:pPr>
                      <a:r>
                        <a:rPr lang="en-US" sz="1800" b="0" i="0" u="none" strike="noStrike" noProof="0" dirty="0">
                          <a:solidFill>
                            <a:srgbClr val="000000"/>
                          </a:solidFill>
                          <a:latin typeface="Calibri Light"/>
                        </a:rPr>
                        <a:t>CICD with Jenkins </a:t>
                      </a:r>
                    </a:p>
                  </a:txBody>
                  <a:tcPr/>
                </a:tc>
                <a:tc>
                  <a:txBody>
                    <a:bodyPr/>
                    <a:lstStyle/>
                    <a:p>
                      <a:endParaRPr lang="en-US"/>
                    </a:p>
                  </a:txBody>
                  <a:tcPr/>
                </a:tc>
                <a:tc>
                  <a:txBody>
                    <a:bodyPr/>
                    <a:lstStyle/>
                    <a:p>
                      <a:endParaRPr lang="en-US"/>
                    </a:p>
                  </a:txBody>
                  <a:tcPr/>
                </a:tc>
                <a:tc>
                  <a:txBody>
                    <a:bodyPr/>
                    <a:lstStyle/>
                    <a:p>
                      <a:pPr>
                        <a:buNone/>
                      </a:pPr>
                      <a:r>
                        <a:rPr lang="en-US" dirty="0"/>
                        <a:t>1w</a:t>
                      </a:r>
                    </a:p>
                  </a:txBody>
                  <a:tcPr/>
                </a:tc>
                <a:tc>
                  <a:txBody>
                    <a:bodyPr/>
                    <a:lstStyle/>
                    <a:p>
                      <a:endParaRPr lang="en-US"/>
                    </a:p>
                  </a:txBody>
                  <a:tcPr/>
                </a:tc>
                <a:extLst>
                  <a:ext uri="{0D108BD9-81ED-4DB2-BD59-A6C34878D82A}">
                    <a16:rowId xmlns:a16="http://schemas.microsoft.com/office/drawing/2014/main" val="4249093704"/>
                  </a:ext>
                </a:extLst>
              </a:tr>
              <a:tr h="374292">
                <a:tc>
                  <a:txBody>
                    <a:bodyPr/>
                    <a:lstStyle/>
                    <a:p>
                      <a:pPr algn="ctr">
                        <a:buNone/>
                      </a:pPr>
                      <a:r>
                        <a:rPr lang="en-US" dirty="0"/>
                        <a:t> Collaborating through </a:t>
                      </a:r>
                      <a:r>
                        <a:rPr lang="en-US" dirty="0" err="1"/>
                        <a:t>Github</a:t>
                      </a:r>
                      <a:r>
                        <a:rPr lang="en-US" dirty="0"/>
                        <a:t> and  </a:t>
                      </a:r>
                      <a:r>
                        <a:rPr lang="en-US" dirty="0" err="1"/>
                        <a:t>parrallel</a:t>
                      </a:r>
                      <a:r>
                        <a:rPr lang="en-US" dirty="0"/>
                        <a:t> execution </a:t>
                      </a:r>
                      <a:r>
                        <a:rPr lang="en-US" dirty="0" err="1"/>
                        <a:t>throgh</a:t>
                      </a:r>
                      <a:r>
                        <a:rPr lang="en-US" dirty="0"/>
                        <a:t> Grid </a:t>
                      </a:r>
                    </a:p>
                  </a:txBody>
                  <a:tcPr/>
                </a:tc>
                <a:tc>
                  <a:txBody>
                    <a:bodyPr/>
                    <a:lstStyle/>
                    <a:p>
                      <a:endParaRPr lang="en-US"/>
                    </a:p>
                  </a:txBody>
                  <a:tcPr/>
                </a:tc>
                <a:tc>
                  <a:txBody>
                    <a:bodyPr/>
                    <a:lstStyle/>
                    <a:p>
                      <a:endParaRPr lang="en-US"/>
                    </a:p>
                  </a:txBody>
                  <a:tcPr/>
                </a:tc>
                <a:tc>
                  <a:txBody>
                    <a:bodyPr/>
                    <a:lstStyle/>
                    <a:p>
                      <a:pPr>
                        <a:buNone/>
                      </a:pPr>
                      <a:r>
                        <a:rPr lang="en-US" dirty="0"/>
                        <a:t>1w</a:t>
                      </a:r>
                    </a:p>
                  </a:txBody>
                  <a:tcPr/>
                </a:tc>
                <a:tc>
                  <a:txBody>
                    <a:bodyPr/>
                    <a:lstStyle/>
                    <a:p>
                      <a:endParaRPr lang="en-US"/>
                    </a:p>
                  </a:txBody>
                  <a:tcPr/>
                </a:tc>
                <a:extLst>
                  <a:ext uri="{0D108BD9-81ED-4DB2-BD59-A6C34878D82A}">
                    <a16:rowId xmlns:a16="http://schemas.microsoft.com/office/drawing/2014/main" val="986930206"/>
                  </a:ext>
                </a:extLst>
              </a:tr>
            </a:tbl>
          </a:graphicData>
        </a:graphic>
      </p:graphicFrame>
      <p:sp>
        <p:nvSpPr>
          <p:cNvPr id="5" name="TextBox 4">
            <a:extLst>
              <a:ext uri="{FF2B5EF4-FFF2-40B4-BE49-F238E27FC236}">
                <a16:creationId xmlns:a16="http://schemas.microsoft.com/office/drawing/2014/main" id="{24D13FA3-4562-4E90-B981-CC96C63783C7}"/>
              </a:ext>
            </a:extLst>
          </p:cNvPr>
          <p:cNvSpPr txBox="1"/>
          <p:nvPr/>
        </p:nvSpPr>
        <p:spPr>
          <a:xfrm>
            <a:off x="4687019" y="-207036"/>
            <a:ext cx="2717321"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cs typeface="Calibri Light"/>
              </a:rPr>
              <a:t>Test Plan</a:t>
            </a:r>
          </a:p>
        </p:txBody>
      </p:sp>
    </p:spTree>
    <p:extLst>
      <p:ext uri="{BB962C8B-B14F-4D97-AF65-F5344CB8AC3E}">
        <p14:creationId xmlns:p14="http://schemas.microsoft.com/office/powerpoint/2010/main" val="2162510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86DAA-3564-4475-96EB-FBE239F2BE02}"/>
              </a:ext>
            </a:extLst>
          </p:cNvPr>
          <p:cNvSpPr txBox="1"/>
          <p:nvPr/>
        </p:nvSpPr>
        <p:spPr>
          <a:xfrm>
            <a:off x="301925" y="324928"/>
            <a:ext cx="11458754" cy="627864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6. Test Scope :</a:t>
            </a:r>
            <a:r>
              <a:rPr lang="en-US" sz="2400" dirty="0"/>
              <a:t> </a:t>
            </a:r>
            <a:r>
              <a:rPr lang="en-AU" sz="2400" dirty="0"/>
              <a:t>Functional testing, Regression testing, Automation scripting using Selenium with Java, Continuous Integration and automation test execution schedule with Jenkins </a:t>
            </a:r>
            <a:r>
              <a:rPr lang="en-AU" sz="2400" dirty="0">
                <a:cs typeface="Calibri Light"/>
              </a:rPr>
              <a:t>, sharing and working on Test suite with team members using GIT, Parallel execution under different browser with Grid.</a:t>
            </a:r>
            <a:endParaRPr lang="en-US" sz="2400" dirty="0">
              <a:cs typeface="Calibri Light"/>
            </a:endParaRPr>
          </a:p>
          <a:p>
            <a:endParaRPr lang="en-US">
              <a:cs typeface="Calibri Light"/>
            </a:endParaRPr>
          </a:p>
          <a:p>
            <a:r>
              <a:rPr lang="en-AU" sz="2400" b="1" dirty="0">
                <a:cs typeface="Calibri Light"/>
              </a:rPr>
              <a:t>7. Environment:</a:t>
            </a:r>
            <a:r>
              <a:rPr lang="en-AU" sz="2400" dirty="0">
                <a:cs typeface="Calibri Light"/>
              </a:rPr>
              <a:t> All the modules of the application would be tested in 3 primary browsers for desktops (Windows 64 bit and Mac OS X and higher), namely</a:t>
            </a:r>
            <a:endParaRPr lang="en-US" dirty="0"/>
          </a:p>
          <a:p>
            <a:r>
              <a:rPr lang="en-AU" sz="2400" dirty="0">
                <a:cs typeface="Calibri Light"/>
              </a:rPr>
              <a:t>- IE (9 and higher)</a:t>
            </a:r>
            <a:endParaRPr lang="en-US" dirty="0"/>
          </a:p>
          <a:p>
            <a:r>
              <a:rPr lang="en-AU" sz="2400" dirty="0">
                <a:cs typeface="Calibri Light"/>
              </a:rPr>
              <a:t>- Firefox (50 and higher)</a:t>
            </a:r>
            <a:endParaRPr lang="en-US" dirty="0"/>
          </a:p>
          <a:p>
            <a:r>
              <a:rPr lang="en-AU" sz="2400" dirty="0">
                <a:cs typeface="Calibri Light"/>
              </a:rPr>
              <a:t>- Chrome (31 and higher)</a:t>
            </a:r>
            <a:endParaRPr lang="en-US" dirty="0"/>
          </a:p>
          <a:p>
            <a:r>
              <a:rPr lang="en-AU" sz="2400" dirty="0">
                <a:cs typeface="Calibri Light"/>
              </a:rPr>
              <a:t>- Safari (6 and higher)</a:t>
            </a:r>
            <a:endParaRPr lang="en-US" dirty="0"/>
          </a:p>
          <a:p>
            <a:endParaRPr lang="en-US" sz="2400" dirty="0">
              <a:cs typeface="Calibri Light"/>
            </a:endParaRPr>
          </a:p>
          <a:p>
            <a:endParaRPr lang="en-US" sz="2400" dirty="0"/>
          </a:p>
          <a:p>
            <a:endParaRPr lang="en-US" sz="2400" dirty="0">
              <a:cs typeface="Calibri Light"/>
            </a:endParaRPr>
          </a:p>
          <a:p>
            <a:endParaRPr lang="en-US" sz="2400" dirty="0">
              <a:cs typeface="Calibri Light"/>
            </a:endParaRPr>
          </a:p>
          <a:p>
            <a:endParaRPr lang="en-US" sz="2400" dirty="0">
              <a:cs typeface="Calibri Light"/>
            </a:endParaRPr>
          </a:p>
          <a:p>
            <a:endParaRPr lang="en-US" sz="2400" dirty="0">
              <a:cs typeface="Calibri Light"/>
            </a:endParaRPr>
          </a:p>
        </p:txBody>
      </p:sp>
      <p:graphicFrame>
        <p:nvGraphicFramePr>
          <p:cNvPr id="3" name="Table 3">
            <a:extLst>
              <a:ext uri="{FF2B5EF4-FFF2-40B4-BE49-F238E27FC236}">
                <a16:creationId xmlns:a16="http://schemas.microsoft.com/office/drawing/2014/main" id="{870429D0-BA49-4D52-A80D-CEC344CA9180}"/>
              </a:ext>
            </a:extLst>
          </p:cNvPr>
          <p:cNvGraphicFramePr>
            <a:graphicFrameLocks noGrp="1"/>
          </p:cNvGraphicFramePr>
          <p:nvPr>
            <p:extLst>
              <p:ext uri="{D42A27DB-BD31-4B8C-83A1-F6EECF244321}">
                <p14:modId xmlns:p14="http://schemas.microsoft.com/office/powerpoint/2010/main" val="2716261282"/>
              </p:ext>
            </p:extLst>
          </p:nvPr>
        </p:nvGraphicFramePr>
        <p:xfrm>
          <a:off x="345056" y="4385094"/>
          <a:ext cx="11492134" cy="2479864"/>
        </p:xfrm>
        <a:graphic>
          <a:graphicData uri="http://schemas.openxmlformats.org/drawingml/2006/table">
            <a:tbl>
              <a:tblPr firstRow="1" bandRow="1">
                <a:tableStyleId>{5C22544A-7EE6-4342-B048-85BDC9FD1C3A}</a:tableStyleId>
              </a:tblPr>
              <a:tblGrid>
                <a:gridCol w="5746067">
                  <a:extLst>
                    <a:ext uri="{9D8B030D-6E8A-4147-A177-3AD203B41FA5}">
                      <a16:colId xmlns:a16="http://schemas.microsoft.com/office/drawing/2014/main" val="3416421046"/>
                    </a:ext>
                  </a:extLst>
                </a:gridCol>
                <a:gridCol w="5746067">
                  <a:extLst>
                    <a:ext uri="{9D8B030D-6E8A-4147-A177-3AD203B41FA5}">
                      <a16:colId xmlns:a16="http://schemas.microsoft.com/office/drawing/2014/main" val="41846239"/>
                    </a:ext>
                  </a:extLst>
                </a:gridCol>
              </a:tblGrid>
              <a:tr h="423108">
                <a:tc>
                  <a:txBody>
                    <a:bodyPr/>
                    <a:lstStyle/>
                    <a:p>
                      <a:pPr lvl="0" algn="ctr">
                        <a:buNone/>
                      </a:pPr>
                      <a:r>
                        <a:rPr lang="en-US" sz="2400" b="1" i="0" u="none" strike="noStrike" noProof="0" dirty="0">
                          <a:solidFill>
                            <a:srgbClr val="000000"/>
                          </a:solidFill>
                          <a:latin typeface="Calibri Light"/>
                        </a:rPr>
                        <a:t>8.Test Tool:</a:t>
                      </a:r>
                      <a:endParaRPr lang="en-US" sz="2400" b="1" dirty="0"/>
                    </a:p>
                  </a:txBody>
                  <a:tcPr/>
                </a:tc>
                <a:tc>
                  <a:txBody>
                    <a:bodyPr/>
                    <a:lstStyle/>
                    <a:p>
                      <a:pPr lvl="0" algn="ctr">
                        <a:buNone/>
                      </a:pPr>
                      <a:r>
                        <a:rPr lang="en-US" sz="2400" b="1" dirty="0">
                          <a:solidFill>
                            <a:srgbClr val="000000"/>
                          </a:solidFill>
                        </a:rPr>
                        <a:t>8.Test Tool:</a:t>
                      </a:r>
                    </a:p>
                  </a:txBody>
                  <a:tcPr/>
                </a:tc>
                <a:extLst>
                  <a:ext uri="{0D108BD9-81ED-4DB2-BD59-A6C34878D82A}">
                    <a16:rowId xmlns:a16="http://schemas.microsoft.com/office/drawing/2014/main" val="3275731927"/>
                  </a:ext>
                </a:extLst>
              </a:tr>
              <a:tr h="412788">
                <a:tc>
                  <a:txBody>
                    <a:bodyPr/>
                    <a:lstStyle/>
                    <a:p>
                      <a:pPr marL="0" marR="0" lvl="0" indent="0" algn="ctr">
                        <a:lnSpc>
                          <a:spcPct val="100000"/>
                        </a:lnSpc>
                        <a:spcBef>
                          <a:spcPts val="0"/>
                        </a:spcBef>
                        <a:spcAft>
                          <a:spcPts val="0"/>
                        </a:spcAft>
                        <a:buNone/>
                      </a:pPr>
                      <a:r>
                        <a:rPr lang="en-US" sz="1800" b="0" i="0" u="none" strike="noStrike" noProof="0" dirty="0">
                          <a:solidFill>
                            <a:srgbClr val="000000"/>
                          </a:solidFill>
                          <a:latin typeface="Calibri Light"/>
                        </a:rPr>
                        <a:t>Apache Maven 3.5.2</a:t>
                      </a:r>
                    </a:p>
                  </a:txBody>
                  <a:tcPr/>
                </a:tc>
                <a:tc>
                  <a:txBody>
                    <a:bodyPr/>
                    <a:lstStyle/>
                    <a:p>
                      <a:pPr algn="ctr">
                        <a:buNone/>
                      </a:pPr>
                      <a:r>
                        <a:rPr lang="en-US" dirty="0"/>
                        <a:t>Git 2.16.2</a:t>
                      </a:r>
                    </a:p>
                  </a:txBody>
                  <a:tcPr/>
                </a:tc>
                <a:extLst>
                  <a:ext uri="{0D108BD9-81ED-4DB2-BD59-A6C34878D82A}">
                    <a16:rowId xmlns:a16="http://schemas.microsoft.com/office/drawing/2014/main" val="619559693"/>
                  </a:ext>
                </a:extLst>
              </a:tr>
              <a:tr h="402469">
                <a:tc>
                  <a:txBody>
                    <a:bodyPr/>
                    <a:lstStyle/>
                    <a:p>
                      <a:pPr marL="0" marR="0" lvl="0" indent="0" algn="ctr">
                        <a:lnSpc>
                          <a:spcPct val="100000"/>
                        </a:lnSpc>
                        <a:spcBef>
                          <a:spcPts val="0"/>
                        </a:spcBef>
                        <a:spcAft>
                          <a:spcPts val="0"/>
                        </a:spcAft>
                        <a:buNone/>
                      </a:pPr>
                      <a:r>
                        <a:rPr lang="en-US" sz="1800" b="0" i="0" u="none" strike="noStrike" noProof="0" dirty="0">
                          <a:solidFill>
                            <a:srgbClr val="000000"/>
                          </a:solidFill>
                          <a:latin typeface="Calibri Light"/>
                        </a:rPr>
                        <a:t>Geckodriver_v0.19.1</a:t>
                      </a:r>
                    </a:p>
                  </a:txBody>
                  <a:tcPr/>
                </a:tc>
                <a:tc>
                  <a:txBody>
                    <a:bodyPr/>
                    <a:lstStyle/>
                    <a:p>
                      <a:pPr algn="ctr">
                        <a:buNone/>
                      </a:pPr>
                      <a:r>
                        <a:rPr lang="en-US" dirty="0"/>
                        <a:t>Firefox 54.0</a:t>
                      </a:r>
                    </a:p>
                  </a:txBody>
                  <a:tcPr/>
                </a:tc>
                <a:extLst>
                  <a:ext uri="{0D108BD9-81ED-4DB2-BD59-A6C34878D82A}">
                    <a16:rowId xmlns:a16="http://schemas.microsoft.com/office/drawing/2014/main" val="2765945625"/>
                  </a:ext>
                </a:extLst>
              </a:tr>
              <a:tr h="402469">
                <a:tc>
                  <a:txBody>
                    <a:bodyPr/>
                    <a:lstStyle/>
                    <a:p>
                      <a:pPr marL="0" marR="0" lvl="0" indent="0" algn="ctr">
                        <a:lnSpc>
                          <a:spcPct val="100000"/>
                        </a:lnSpc>
                        <a:spcBef>
                          <a:spcPts val="0"/>
                        </a:spcBef>
                        <a:spcAft>
                          <a:spcPts val="0"/>
                        </a:spcAft>
                        <a:buNone/>
                      </a:pPr>
                      <a:r>
                        <a:rPr lang="en-US" sz="1800" b="0" i="0" u="none" strike="noStrike" noProof="0" dirty="0">
                          <a:solidFill>
                            <a:srgbClr val="000000"/>
                          </a:solidFill>
                          <a:latin typeface="Calibri Light"/>
                        </a:rPr>
                        <a:t>Jenkins 2.89.4</a:t>
                      </a:r>
                    </a:p>
                  </a:txBody>
                  <a:tcPr/>
                </a:tc>
                <a:tc>
                  <a:txBody>
                    <a:bodyPr/>
                    <a:lstStyle/>
                    <a:p>
                      <a:pPr algn="ctr">
                        <a:buNone/>
                      </a:pPr>
                      <a:r>
                        <a:rPr lang="en-US" dirty="0"/>
                        <a:t>Jdk-8u-141-nb-8_2</a:t>
                      </a:r>
                    </a:p>
                  </a:txBody>
                  <a:tcPr/>
                </a:tc>
                <a:extLst>
                  <a:ext uri="{0D108BD9-81ED-4DB2-BD59-A6C34878D82A}">
                    <a16:rowId xmlns:a16="http://schemas.microsoft.com/office/drawing/2014/main" val="1510558508"/>
                  </a:ext>
                </a:extLst>
              </a:tr>
              <a:tr h="402469">
                <a:tc>
                  <a:txBody>
                    <a:bodyPr/>
                    <a:lstStyle/>
                    <a:p>
                      <a:pPr lvl="0" algn="ctr">
                        <a:buNone/>
                      </a:pPr>
                      <a:r>
                        <a:rPr lang="en-US" sz="1800" b="0" i="0" u="none" strike="noStrike" noProof="0" dirty="0" err="1">
                          <a:solidFill>
                            <a:srgbClr val="000000"/>
                          </a:solidFill>
                          <a:latin typeface="Calibri Light"/>
                        </a:rPr>
                        <a:t>Chromedriver</a:t>
                      </a:r>
                      <a:endParaRPr lang="en-US" dirty="0" err="1"/>
                    </a:p>
                  </a:txBody>
                  <a:tcPr/>
                </a:tc>
                <a:tc>
                  <a:txBody>
                    <a:bodyPr/>
                    <a:lstStyle/>
                    <a:p>
                      <a:pPr algn="ctr">
                        <a:buNone/>
                      </a:pPr>
                      <a:r>
                        <a:rPr lang="en-US" dirty="0" err="1"/>
                        <a:t>Netbeans</a:t>
                      </a:r>
                      <a:r>
                        <a:rPr lang="en-US" dirty="0"/>
                        <a:t> 8.2 windows</a:t>
                      </a:r>
                    </a:p>
                  </a:txBody>
                  <a:tcPr/>
                </a:tc>
                <a:extLst>
                  <a:ext uri="{0D108BD9-81ED-4DB2-BD59-A6C34878D82A}">
                    <a16:rowId xmlns:a16="http://schemas.microsoft.com/office/drawing/2014/main" val="249346103"/>
                  </a:ext>
                </a:extLst>
              </a:tr>
              <a:tr h="402469">
                <a:tc>
                  <a:txBody>
                    <a:bodyPr/>
                    <a:lstStyle/>
                    <a:p>
                      <a:pPr lvl="0" algn="ctr">
                        <a:buNone/>
                      </a:pPr>
                      <a:r>
                        <a:rPr lang="en-US" sz="1800" b="0" i="0" u="none" strike="noStrike" noProof="0" dirty="0">
                          <a:solidFill>
                            <a:srgbClr val="000000"/>
                          </a:solidFill>
                          <a:latin typeface="Calibri Light"/>
                        </a:rPr>
                        <a:t>Selenium Server standalone 3.11.0</a:t>
                      </a:r>
                    </a:p>
                  </a:txBody>
                  <a:tcPr/>
                </a:tc>
                <a:tc>
                  <a:txBody>
                    <a:bodyPr/>
                    <a:lstStyle/>
                    <a:p>
                      <a:pPr lvl="0" algn="ctr">
                        <a:buNone/>
                      </a:pPr>
                      <a:r>
                        <a:rPr lang="en-US" dirty="0"/>
                        <a:t>Maven compiler 1.8</a:t>
                      </a:r>
                    </a:p>
                  </a:txBody>
                  <a:tcPr/>
                </a:tc>
                <a:extLst>
                  <a:ext uri="{0D108BD9-81ED-4DB2-BD59-A6C34878D82A}">
                    <a16:rowId xmlns:a16="http://schemas.microsoft.com/office/drawing/2014/main" val="3934883444"/>
                  </a:ext>
                </a:extLst>
              </a:tr>
            </a:tbl>
          </a:graphicData>
        </a:graphic>
      </p:graphicFrame>
      <p:sp>
        <p:nvSpPr>
          <p:cNvPr id="5" name="TextBox 4">
            <a:extLst>
              <a:ext uri="{FF2B5EF4-FFF2-40B4-BE49-F238E27FC236}">
                <a16:creationId xmlns:a16="http://schemas.microsoft.com/office/drawing/2014/main" id="{A051D99F-1A1B-4054-8A59-38DE882C9024}"/>
              </a:ext>
            </a:extLst>
          </p:cNvPr>
          <p:cNvSpPr txBox="1"/>
          <p:nvPr/>
        </p:nvSpPr>
        <p:spPr>
          <a:xfrm>
            <a:off x="4701397" y="-207036"/>
            <a:ext cx="2717321"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cs typeface="Calibri Light"/>
              </a:rPr>
              <a:t>Test Plan</a:t>
            </a:r>
          </a:p>
        </p:txBody>
      </p:sp>
    </p:spTree>
    <p:extLst>
      <p:ext uri="{BB962C8B-B14F-4D97-AF65-F5344CB8AC3E}">
        <p14:creationId xmlns:p14="http://schemas.microsoft.com/office/powerpoint/2010/main" val="2993905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EC3FDC7D-AF06-4167-9012-90B5E8473347}"/>
              </a:ext>
            </a:extLst>
          </p:cNvPr>
          <p:cNvGraphicFramePr>
            <a:graphicFrameLocks noGrp="1"/>
          </p:cNvGraphicFramePr>
          <p:nvPr>
            <p:extLst>
              <p:ext uri="{D42A27DB-BD31-4B8C-83A1-F6EECF244321}">
                <p14:modId xmlns:p14="http://schemas.microsoft.com/office/powerpoint/2010/main" val="2176370213"/>
              </p:ext>
            </p:extLst>
          </p:nvPr>
        </p:nvGraphicFramePr>
        <p:xfrm>
          <a:off x="355286" y="445700"/>
          <a:ext cx="11639543" cy="6421755"/>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419583187"/>
                    </a:ext>
                  </a:extLst>
                </a:gridCol>
                <a:gridCol w="1209673">
                  <a:extLst>
                    <a:ext uri="{9D8B030D-6E8A-4147-A177-3AD203B41FA5}">
                      <a16:colId xmlns:a16="http://schemas.microsoft.com/office/drawing/2014/main" val="459905626"/>
                    </a:ext>
                  </a:extLst>
                </a:gridCol>
                <a:gridCol w="1876424">
                  <a:extLst>
                    <a:ext uri="{9D8B030D-6E8A-4147-A177-3AD203B41FA5}">
                      <a16:colId xmlns:a16="http://schemas.microsoft.com/office/drawing/2014/main" val="1918345446"/>
                    </a:ext>
                  </a:extLst>
                </a:gridCol>
                <a:gridCol w="1638299">
                  <a:extLst>
                    <a:ext uri="{9D8B030D-6E8A-4147-A177-3AD203B41FA5}">
                      <a16:colId xmlns:a16="http://schemas.microsoft.com/office/drawing/2014/main" val="1584057362"/>
                    </a:ext>
                  </a:extLst>
                </a:gridCol>
                <a:gridCol w="2238375">
                  <a:extLst>
                    <a:ext uri="{9D8B030D-6E8A-4147-A177-3AD203B41FA5}">
                      <a16:colId xmlns:a16="http://schemas.microsoft.com/office/drawing/2014/main" val="67860091"/>
                    </a:ext>
                  </a:extLst>
                </a:gridCol>
                <a:gridCol w="1190625">
                  <a:extLst>
                    <a:ext uri="{9D8B030D-6E8A-4147-A177-3AD203B41FA5}">
                      <a16:colId xmlns:a16="http://schemas.microsoft.com/office/drawing/2014/main" val="505851377"/>
                    </a:ext>
                  </a:extLst>
                </a:gridCol>
                <a:gridCol w="2047874">
                  <a:extLst>
                    <a:ext uri="{9D8B030D-6E8A-4147-A177-3AD203B41FA5}">
                      <a16:colId xmlns:a16="http://schemas.microsoft.com/office/drawing/2014/main" val="1566602730"/>
                    </a:ext>
                  </a:extLst>
                </a:gridCol>
                <a:gridCol w="866773">
                  <a:extLst>
                    <a:ext uri="{9D8B030D-6E8A-4147-A177-3AD203B41FA5}">
                      <a16:colId xmlns:a16="http://schemas.microsoft.com/office/drawing/2014/main" val="1262061868"/>
                    </a:ext>
                  </a:extLst>
                </a:gridCol>
              </a:tblGrid>
              <a:tr h="314765">
                <a:tc>
                  <a:txBody>
                    <a:bodyPr/>
                    <a:lstStyle/>
                    <a:p>
                      <a:pPr algn="l">
                        <a:buNone/>
                      </a:pPr>
                      <a:r>
                        <a:rPr lang="en-US" sz="1600" dirty="0">
                          <a:solidFill>
                            <a:srgbClr val="000000"/>
                          </a:solidFill>
                          <a:effectLst/>
                        </a:rPr>
                        <a:t>SR#</a:t>
                      </a:r>
                    </a:p>
                  </a:txBody>
                  <a:tcPr marL="0" marR="0" marT="0" marB="0" anchor="ctr"/>
                </a:tc>
                <a:tc>
                  <a:txBody>
                    <a:bodyPr/>
                    <a:lstStyle/>
                    <a:p>
                      <a:pPr algn="l">
                        <a:buNone/>
                      </a:pPr>
                      <a:r>
                        <a:rPr lang="en-US" sz="1600" dirty="0">
                          <a:solidFill>
                            <a:srgbClr val="000000"/>
                          </a:solidFill>
                          <a:effectLst/>
                        </a:rPr>
                        <a:t>Test Scenario/ Test Scope</a:t>
                      </a:r>
                    </a:p>
                  </a:txBody>
                  <a:tcPr marL="0" marR="0" marT="0" marB="0" anchor="ctr"/>
                </a:tc>
                <a:tc>
                  <a:txBody>
                    <a:bodyPr/>
                    <a:lstStyle/>
                    <a:p>
                      <a:pPr algn="l">
                        <a:buNone/>
                      </a:pPr>
                      <a:r>
                        <a:rPr lang="en-US" sz="1600" dirty="0">
                          <a:solidFill>
                            <a:srgbClr val="000000"/>
                          </a:solidFill>
                          <a:effectLst/>
                        </a:rPr>
                        <a:t>Test Cases</a:t>
                      </a:r>
                    </a:p>
                  </a:txBody>
                  <a:tcPr marL="0" marR="0" marT="0" marB="0" anchor="ctr"/>
                </a:tc>
                <a:tc>
                  <a:txBody>
                    <a:bodyPr/>
                    <a:lstStyle/>
                    <a:p>
                      <a:pPr algn="l">
                        <a:buNone/>
                      </a:pPr>
                      <a:r>
                        <a:rPr lang="en-US" sz="1600" dirty="0">
                          <a:solidFill>
                            <a:srgbClr val="000000"/>
                          </a:solidFill>
                          <a:effectLst/>
                        </a:rPr>
                        <a:t>Test Steps</a:t>
                      </a:r>
                    </a:p>
                  </a:txBody>
                  <a:tcPr marL="0" marR="0" marT="0" marB="0" anchor="ctr"/>
                </a:tc>
                <a:tc>
                  <a:txBody>
                    <a:bodyPr/>
                    <a:lstStyle/>
                    <a:p>
                      <a:pPr algn="l">
                        <a:buNone/>
                      </a:pPr>
                      <a:r>
                        <a:rPr lang="en-US" sz="1600" dirty="0">
                          <a:solidFill>
                            <a:srgbClr val="000000"/>
                          </a:solidFill>
                          <a:effectLst/>
                        </a:rPr>
                        <a:t>Test Data</a:t>
                      </a:r>
                    </a:p>
                  </a:txBody>
                  <a:tcPr marL="0" marR="0" marT="0" marB="0" anchor="ctr"/>
                </a:tc>
                <a:tc>
                  <a:txBody>
                    <a:bodyPr/>
                    <a:lstStyle/>
                    <a:p>
                      <a:pPr algn="l">
                        <a:buNone/>
                      </a:pPr>
                      <a:r>
                        <a:rPr lang="en-US" sz="1600" dirty="0">
                          <a:solidFill>
                            <a:srgbClr val="000000"/>
                          </a:solidFill>
                          <a:effectLst/>
                        </a:rPr>
                        <a:t>Expected Result</a:t>
                      </a:r>
                    </a:p>
                  </a:txBody>
                  <a:tcPr marL="0" marR="0" marT="0" marB="0" anchor="ctr"/>
                </a:tc>
                <a:tc>
                  <a:txBody>
                    <a:bodyPr/>
                    <a:lstStyle/>
                    <a:p>
                      <a:pPr algn="l">
                        <a:buNone/>
                      </a:pPr>
                      <a:r>
                        <a:rPr lang="en-US" sz="1600" dirty="0">
                          <a:solidFill>
                            <a:srgbClr val="000000"/>
                          </a:solidFill>
                          <a:effectLst/>
                        </a:rPr>
                        <a:t>Actual Result </a:t>
                      </a:r>
                    </a:p>
                  </a:txBody>
                  <a:tcPr marL="0" marR="0" marT="0" marB="0" anchor="ctr"/>
                </a:tc>
                <a:tc>
                  <a:txBody>
                    <a:bodyPr/>
                    <a:lstStyle/>
                    <a:p>
                      <a:pPr algn="l">
                        <a:buNone/>
                      </a:pPr>
                      <a:r>
                        <a:rPr lang="en-US" sz="1600" dirty="0">
                          <a:solidFill>
                            <a:srgbClr val="000000"/>
                          </a:solidFill>
                          <a:effectLst/>
                        </a:rPr>
                        <a:t>Pass/Fail</a:t>
                      </a:r>
                    </a:p>
                  </a:txBody>
                  <a:tcPr marL="0" marR="0" marT="0" marB="0" anchor="ctr"/>
                </a:tc>
                <a:extLst>
                  <a:ext uri="{0D108BD9-81ED-4DB2-BD59-A6C34878D82A}">
                    <a16:rowId xmlns:a16="http://schemas.microsoft.com/office/drawing/2014/main" val="1738272775"/>
                  </a:ext>
                </a:extLst>
              </a:tr>
              <a:tr h="608190">
                <a:tc>
                  <a:txBody>
                    <a:bodyPr/>
                    <a:lstStyle/>
                    <a:p>
                      <a:pPr algn="l">
                        <a:buNone/>
                      </a:pPr>
                      <a:r>
                        <a:rPr lang="en-US" sz="1600" dirty="0">
                          <a:effectLst/>
                        </a:rPr>
                        <a:t>1</a:t>
                      </a:r>
                    </a:p>
                  </a:txBody>
                  <a:tcPr marL="0" marR="0" marT="0" marB="0" anchor="ctr"/>
                </a:tc>
                <a:tc>
                  <a:txBody>
                    <a:bodyPr/>
                    <a:lstStyle/>
                    <a:p>
                      <a:pPr algn="l">
                        <a:buNone/>
                      </a:pPr>
                      <a:r>
                        <a:rPr lang="en-US" sz="1600" dirty="0">
                          <a:effectLst/>
                        </a:rPr>
                        <a:t>Kumon Contact Us form fill up and submission</a:t>
                      </a:r>
                    </a:p>
                  </a:txBody>
                  <a:tcPr marL="0" marR="0" marT="0" marB="0" anchor="ctr"/>
                </a:tc>
                <a:tc>
                  <a:txBody>
                    <a:bodyPr/>
                    <a:lstStyle/>
                    <a:p>
                      <a:pPr algn="l">
                        <a:buNone/>
                      </a:pPr>
                      <a:r>
                        <a:rPr lang="en-US" sz="1600" dirty="0">
                          <a:effectLst/>
                        </a:rPr>
                        <a:t>Verify Contact Us page</a:t>
                      </a:r>
                    </a:p>
                  </a:txBody>
                  <a:tcPr marL="0" marR="0" marT="0" marB="0" anchor="ctr"/>
                </a:tc>
                <a:tc>
                  <a:txBody>
                    <a:bodyPr/>
                    <a:lstStyle/>
                    <a:p>
                      <a:pPr algn="l">
                        <a:buNone/>
                      </a:pPr>
                      <a:r>
                        <a:rPr lang="en-US" sz="1600" dirty="0">
                          <a:effectLst/>
                        </a:rPr>
                        <a:t>1) Click on "contact us" link</a:t>
                      </a:r>
                      <a:br>
                        <a:rPr lang="en-US" sz="1600" dirty="0">
                          <a:effectLst/>
                        </a:rPr>
                      </a:br>
                      <a:endParaRPr lang="en-US" sz="1600" dirty="0">
                        <a:effectLst/>
                      </a:endParaRP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1)User Enter in "contact us" page</a:t>
                      </a:r>
                    </a:p>
                  </a:txBody>
                  <a:tcPr marL="0" marR="0" marT="0" marB="0" anchor="ctr"/>
                </a:tc>
                <a:tc>
                  <a:txBody>
                    <a:bodyPr/>
                    <a:lstStyle/>
                    <a:p>
                      <a:pPr algn="l">
                        <a:buNone/>
                      </a:pPr>
                      <a:r>
                        <a:rPr lang="en-US" sz="1600" dirty="0">
                          <a:effectLst/>
                        </a:rPr>
                        <a:t>1)User Enter in "contact us" page</a:t>
                      </a:r>
                    </a:p>
                  </a:txBody>
                  <a:tcPr marL="0" marR="0" marT="0" marB="0" anchor="ctr"/>
                </a:tc>
                <a:tc>
                  <a:txBody>
                    <a:bodyPr/>
                    <a:lstStyle/>
                    <a:p>
                      <a:pPr algn="l">
                        <a:buNone/>
                      </a:pPr>
                      <a:r>
                        <a:rPr lang="en-US" sz="1600" dirty="0">
                          <a:effectLst/>
                        </a:rPr>
                        <a:t>Pass</a:t>
                      </a:r>
                    </a:p>
                  </a:txBody>
                  <a:tcPr marL="0" marR="0" marT="0" marB="0" anchor="ctr"/>
                </a:tc>
                <a:extLst>
                  <a:ext uri="{0D108BD9-81ED-4DB2-BD59-A6C34878D82A}">
                    <a16:rowId xmlns:a16="http://schemas.microsoft.com/office/drawing/2014/main" val="2145685819"/>
                  </a:ext>
                </a:extLst>
              </a:tr>
              <a:tr h="1057275">
                <a:tc>
                  <a:txBody>
                    <a:bodyPr/>
                    <a:lstStyle/>
                    <a:p>
                      <a:pPr algn="l">
                        <a:buNone/>
                      </a:pPr>
                      <a:r>
                        <a:rPr lang="en-US" sz="1600" dirty="0">
                          <a:effectLst/>
                        </a:rPr>
                        <a:t>2</a:t>
                      </a: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Verify to enter to Kumongroup.com page</a:t>
                      </a:r>
                    </a:p>
                  </a:txBody>
                  <a:tcPr marL="0" marR="0" marT="0" marB="0" anchor="ctr"/>
                </a:tc>
                <a:tc>
                  <a:txBody>
                    <a:bodyPr/>
                    <a:lstStyle/>
                    <a:p>
                      <a:pPr algn="l">
                        <a:buNone/>
                      </a:pPr>
                      <a:r>
                        <a:rPr lang="en-US" sz="1600" dirty="0">
                          <a:effectLst/>
                        </a:rPr>
                        <a:t>1) Click on link "http://kumongroup.com/</a:t>
                      </a:r>
                      <a:r>
                        <a:rPr lang="en-US" sz="1600" dirty="0" err="1">
                          <a:effectLst/>
                        </a:rPr>
                        <a:t>eng</a:t>
                      </a:r>
                      <a:r>
                        <a:rPr lang="en-US" sz="1600" dirty="0">
                          <a:effectLst/>
                        </a:rPr>
                        <a:t>"</a:t>
                      </a:r>
                      <a:br>
                        <a:rPr lang="en-US" sz="1600" dirty="0">
                          <a:effectLst/>
                        </a:rPr>
                      </a:br>
                      <a:endParaRPr lang="en-US" sz="1600" dirty="0">
                        <a:effectLst/>
                      </a:endParaRP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1) User redirected to Kumongroup.com page  </a:t>
                      </a:r>
                    </a:p>
                  </a:txBody>
                  <a:tcPr marL="0" marR="0" marT="0" marB="0" anchor="ctr"/>
                </a:tc>
                <a:tc>
                  <a:txBody>
                    <a:bodyPr/>
                    <a:lstStyle/>
                    <a:p>
                      <a:pPr algn="l">
                        <a:buNone/>
                      </a:pPr>
                      <a:r>
                        <a:rPr lang="en-US" sz="1600" dirty="0">
                          <a:effectLst/>
                        </a:rPr>
                        <a:t>1) User redirected to Kumongroup.com page          </a:t>
                      </a:r>
                    </a:p>
                  </a:txBody>
                  <a:tcPr marL="0" marR="0" marT="0" marB="0" anchor="ctr"/>
                </a:tc>
                <a:tc>
                  <a:txBody>
                    <a:bodyPr/>
                    <a:lstStyle/>
                    <a:p>
                      <a:pPr algn="l">
                        <a:buNone/>
                      </a:pPr>
                      <a:r>
                        <a:rPr lang="en-US" sz="1600" dirty="0">
                          <a:effectLst/>
                        </a:rPr>
                        <a:t>Pass</a:t>
                      </a:r>
                    </a:p>
                  </a:txBody>
                  <a:tcPr marL="0" marR="0" marT="0" marB="0" anchor="ctr"/>
                </a:tc>
                <a:extLst>
                  <a:ext uri="{0D108BD9-81ED-4DB2-BD59-A6C34878D82A}">
                    <a16:rowId xmlns:a16="http://schemas.microsoft.com/office/drawing/2014/main" val="89677234"/>
                  </a:ext>
                </a:extLst>
              </a:tr>
              <a:tr h="1704975">
                <a:tc>
                  <a:txBody>
                    <a:bodyPr/>
                    <a:lstStyle/>
                    <a:p>
                      <a:pPr algn="l">
                        <a:buNone/>
                      </a:pPr>
                      <a:r>
                        <a:rPr lang="en-US" sz="1600" dirty="0">
                          <a:effectLst/>
                        </a:rPr>
                        <a:t>3</a:t>
                      </a: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Verify you can enter data in "Contact Information for Your Inquiries" form</a:t>
                      </a:r>
                    </a:p>
                  </a:txBody>
                  <a:tcPr marL="0" marR="0" marT="0" marB="0" anchor="ctr"/>
                </a:tc>
                <a:tc>
                  <a:txBody>
                    <a:bodyPr/>
                    <a:lstStyle/>
                    <a:p>
                      <a:pPr algn="l">
                        <a:buNone/>
                      </a:pPr>
                      <a:r>
                        <a:rPr lang="en-US" sz="1600" dirty="0">
                          <a:effectLst/>
                        </a:rPr>
                        <a:t>1) Enter valid data</a:t>
                      </a:r>
                    </a:p>
                  </a:txBody>
                  <a:tcPr marL="0" marR="0" marT="0" marB="0" anchor="ctr"/>
                </a:tc>
                <a:tc>
                  <a:txBody>
                    <a:bodyPr/>
                    <a:lstStyle/>
                    <a:p>
                      <a:pPr algn="l">
                        <a:buNone/>
                      </a:pPr>
                      <a:r>
                        <a:rPr lang="en-US" sz="1600" dirty="0">
                          <a:effectLst/>
                        </a:rPr>
                        <a:t>Title: </a:t>
                      </a:r>
                      <a:r>
                        <a:rPr lang="en-US" sz="1600" dirty="0" err="1">
                          <a:effectLst/>
                        </a:rPr>
                        <a:t>ms</a:t>
                      </a:r>
                      <a:r>
                        <a:rPr lang="en-US" sz="1600" dirty="0">
                          <a:effectLst/>
                        </a:rPr>
                        <a:t>, Name: </a:t>
                      </a:r>
                      <a:r>
                        <a:rPr lang="en-US" sz="1600" dirty="0" err="1">
                          <a:effectLst/>
                        </a:rPr>
                        <a:t>abc</a:t>
                      </a:r>
                      <a:r>
                        <a:rPr lang="en-US" sz="1600" dirty="0">
                          <a:effectLst/>
                        </a:rPr>
                        <a:t>, Email: abc@xyz.com , Country: </a:t>
                      </a:r>
                      <a:r>
                        <a:rPr lang="en-US" sz="1600" dirty="0" err="1">
                          <a:effectLst/>
                        </a:rPr>
                        <a:t>usa</a:t>
                      </a:r>
                      <a:r>
                        <a:rPr lang="en-US" sz="1600" dirty="0">
                          <a:effectLst/>
                        </a:rPr>
                        <a:t>, City: Illinois, phone:2241234567,Question/ Comment: how many </a:t>
                      </a:r>
                      <a:r>
                        <a:rPr lang="en-US" sz="1600" dirty="0" err="1">
                          <a:effectLst/>
                        </a:rPr>
                        <a:t>kumon</a:t>
                      </a:r>
                      <a:r>
                        <a:rPr lang="en-US" sz="1600" dirty="0">
                          <a:effectLst/>
                        </a:rPr>
                        <a:t> franchises are there in </a:t>
                      </a:r>
                      <a:r>
                        <a:rPr lang="en-US" sz="1600" dirty="0" err="1">
                          <a:effectLst/>
                        </a:rPr>
                        <a:t>illinois</a:t>
                      </a:r>
                      <a:r>
                        <a:rPr lang="en-US" sz="1600" dirty="0">
                          <a:effectLst/>
                        </a:rPr>
                        <a:t>?</a:t>
                      </a:r>
                    </a:p>
                  </a:txBody>
                  <a:tcPr marL="0" marR="0" marT="0" marB="0" anchor="ctr"/>
                </a:tc>
                <a:tc>
                  <a:txBody>
                    <a:bodyPr/>
                    <a:lstStyle/>
                    <a:p>
                      <a:pPr algn="l">
                        <a:buNone/>
                      </a:pPr>
                      <a:r>
                        <a:rPr lang="en-US" sz="1600" dirty="0">
                          <a:effectLst/>
                        </a:rPr>
                        <a:t>1) User can enter the test data</a:t>
                      </a:r>
                    </a:p>
                  </a:txBody>
                  <a:tcPr marL="0" marR="0" marT="0" marB="0" anchor="ctr"/>
                </a:tc>
                <a:tc>
                  <a:txBody>
                    <a:bodyPr/>
                    <a:lstStyle/>
                    <a:p>
                      <a:pPr algn="l">
                        <a:buNone/>
                      </a:pPr>
                      <a:r>
                        <a:rPr lang="en-US" sz="1600" dirty="0">
                          <a:effectLst/>
                        </a:rPr>
                        <a:t>1) User can enter the test data</a:t>
                      </a:r>
                    </a:p>
                  </a:txBody>
                  <a:tcPr marL="0" marR="0" marT="0" marB="0" anchor="ctr"/>
                </a:tc>
                <a:tc>
                  <a:txBody>
                    <a:bodyPr/>
                    <a:lstStyle/>
                    <a:p>
                      <a:pPr algn="l">
                        <a:buNone/>
                      </a:pPr>
                      <a:r>
                        <a:rPr lang="en-US" sz="1600" dirty="0">
                          <a:effectLst/>
                        </a:rPr>
                        <a:t>Pass</a:t>
                      </a:r>
                    </a:p>
                  </a:txBody>
                  <a:tcPr marL="0" marR="0" marT="0" marB="0" anchor="ctr"/>
                </a:tc>
                <a:extLst>
                  <a:ext uri="{0D108BD9-81ED-4DB2-BD59-A6C34878D82A}">
                    <a16:rowId xmlns:a16="http://schemas.microsoft.com/office/drawing/2014/main" val="2931167660"/>
                  </a:ext>
                </a:extLst>
              </a:tr>
              <a:tr h="1914525">
                <a:tc>
                  <a:txBody>
                    <a:bodyPr/>
                    <a:lstStyle/>
                    <a:p>
                      <a:pPr algn="l">
                        <a:buNone/>
                      </a:pPr>
                      <a:r>
                        <a:rPr lang="en-US" sz="1600" dirty="0">
                          <a:effectLst/>
                        </a:rPr>
                        <a:t>4</a:t>
                      </a: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Verify submission of Contact us form</a:t>
                      </a:r>
                    </a:p>
                  </a:txBody>
                  <a:tcPr marL="0" marR="0" marT="0" marB="0" anchor="ctr"/>
                </a:tc>
                <a:tc>
                  <a:txBody>
                    <a:bodyPr/>
                    <a:lstStyle/>
                    <a:p>
                      <a:pPr algn="l">
                        <a:buNone/>
                      </a:pPr>
                      <a:br>
                        <a:rPr lang="en-US" sz="1600" dirty="0">
                          <a:effectLst/>
                        </a:rPr>
                      </a:br>
                      <a:r>
                        <a:rPr lang="en-US" sz="1600" dirty="0">
                          <a:effectLst/>
                        </a:rPr>
                        <a:t>1) Enter Required fields</a:t>
                      </a:r>
                      <a:br>
                        <a:rPr lang="en-US" sz="1600" dirty="0">
                          <a:effectLst/>
                        </a:rPr>
                      </a:br>
                      <a:r>
                        <a:rPr lang="en-US" sz="1600" dirty="0">
                          <a:effectLst/>
                        </a:rPr>
                        <a:t>2) Submit</a:t>
                      </a:r>
                    </a:p>
                  </a:txBody>
                  <a:tcPr marL="0" marR="0" marT="0" marB="0" anchor="ctr"/>
                </a:tc>
                <a:tc>
                  <a:txBody>
                    <a:bodyPr/>
                    <a:lstStyle/>
                    <a:p>
                      <a:pPr algn="l">
                        <a:buNone/>
                      </a:pPr>
                      <a:r>
                        <a:rPr lang="en-US" sz="1600" dirty="0">
                          <a:effectLst/>
                        </a:rPr>
                        <a:t>Title: </a:t>
                      </a:r>
                      <a:r>
                        <a:rPr lang="en-US" sz="1600" err="1">
                          <a:effectLst/>
                        </a:rPr>
                        <a:t>ms</a:t>
                      </a:r>
                      <a:r>
                        <a:rPr lang="en-US" sz="1600" dirty="0">
                          <a:effectLst/>
                        </a:rPr>
                        <a:t>, Name: </a:t>
                      </a:r>
                      <a:r>
                        <a:rPr lang="en-US" sz="1600" err="1">
                          <a:effectLst/>
                        </a:rPr>
                        <a:t>abc</a:t>
                      </a:r>
                      <a:r>
                        <a:rPr lang="en-US" sz="1600" dirty="0">
                          <a:effectLst/>
                        </a:rPr>
                        <a:t>, Email: abc@xyz.com , Country: </a:t>
                      </a:r>
                      <a:r>
                        <a:rPr lang="en-US" sz="1600" err="1">
                          <a:effectLst/>
                        </a:rPr>
                        <a:t>usa</a:t>
                      </a:r>
                      <a:r>
                        <a:rPr lang="en-US" sz="1600" dirty="0">
                          <a:effectLst/>
                        </a:rPr>
                        <a:t>, City: Illinois, phone: 2241234567,Question/ Comment: how many </a:t>
                      </a:r>
                      <a:r>
                        <a:rPr lang="en-US" sz="1600" err="1">
                          <a:effectLst/>
                        </a:rPr>
                        <a:t>kumon</a:t>
                      </a:r>
                      <a:r>
                        <a:rPr lang="en-US" sz="1600" dirty="0">
                          <a:effectLst/>
                        </a:rPr>
                        <a:t> franchises are there in </a:t>
                      </a:r>
                      <a:r>
                        <a:rPr lang="en-US" sz="1600" err="1">
                          <a:effectLst/>
                        </a:rPr>
                        <a:t>illinois</a:t>
                      </a:r>
                      <a:r>
                        <a:rPr lang="en-US" sz="1600" dirty="0">
                          <a:effectLst/>
                        </a:rPr>
                        <a:t>?</a:t>
                      </a:r>
                    </a:p>
                  </a:txBody>
                  <a:tcPr marL="0" marR="0" marT="0" marB="0" anchor="ctr"/>
                </a:tc>
                <a:tc>
                  <a:txBody>
                    <a:bodyPr/>
                    <a:lstStyle/>
                    <a:p>
                      <a:pPr algn="l">
                        <a:buNone/>
                      </a:pPr>
                      <a:r>
                        <a:rPr lang="en-US" sz="1600" dirty="0">
                          <a:effectLst/>
                        </a:rPr>
                        <a:t>1) User can enter the test data.</a:t>
                      </a:r>
                      <a:br>
                        <a:rPr lang="en-US" sz="1600" dirty="0">
                          <a:effectLst/>
                        </a:rPr>
                      </a:br>
                      <a:r>
                        <a:rPr lang="en-US" sz="1600" dirty="0">
                          <a:effectLst/>
                        </a:rPr>
                        <a:t> 2) Success full message will show- " Thank You"</a:t>
                      </a:r>
                    </a:p>
                  </a:txBody>
                  <a:tcPr marL="0" marR="0" marT="0" marB="0" anchor="ctr"/>
                </a:tc>
                <a:tc>
                  <a:txBody>
                    <a:bodyPr/>
                    <a:lstStyle/>
                    <a:p>
                      <a:pPr algn="l">
                        <a:buNone/>
                      </a:pPr>
                      <a:r>
                        <a:rPr lang="en-US" sz="1600" dirty="0">
                          <a:effectLst/>
                        </a:rPr>
                        <a:t>1) User can enter the test data.</a:t>
                      </a:r>
                      <a:br>
                        <a:rPr lang="en-US" sz="1600" dirty="0">
                          <a:effectLst/>
                        </a:rPr>
                      </a:br>
                      <a:r>
                        <a:rPr lang="en-US" sz="1600" dirty="0">
                          <a:effectLst/>
                        </a:rPr>
                        <a:t> 2) Success full message will show- " Thank You"</a:t>
                      </a:r>
                    </a:p>
                  </a:txBody>
                  <a:tcPr marL="0" marR="0" marT="0" marB="0" anchor="ctr"/>
                </a:tc>
                <a:tc>
                  <a:txBody>
                    <a:bodyPr/>
                    <a:lstStyle/>
                    <a:p>
                      <a:pPr algn="l">
                        <a:buNone/>
                      </a:pPr>
                      <a:r>
                        <a:rPr lang="en-US" sz="1600" dirty="0">
                          <a:effectLst/>
                        </a:rPr>
                        <a:t>Pass</a:t>
                      </a:r>
                    </a:p>
                  </a:txBody>
                  <a:tcPr marL="0" marR="0" marT="0" marB="0" anchor="ctr"/>
                </a:tc>
                <a:extLst>
                  <a:ext uri="{0D108BD9-81ED-4DB2-BD59-A6C34878D82A}">
                    <a16:rowId xmlns:a16="http://schemas.microsoft.com/office/drawing/2014/main" val="1146040187"/>
                  </a:ext>
                </a:extLst>
              </a:tr>
            </a:tbl>
          </a:graphicData>
        </a:graphic>
      </p:graphicFrame>
      <p:sp>
        <p:nvSpPr>
          <p:cNvPr id="17" name="TextBox 16">
            <a:extLst>
              <a:ext uri="{FF2B5EF4-FFF2-40B4-BE49-F238E27FC236}">
                <a16:creationId xmlns:a16="http://schemas.microsoft.com/office/drawing/2014/main" id="{5A4D3E10-7F2E-4142-B5FF-A083B3B0E63F}"/>
              </a:ext>
            </a:extLst>
          </p:cNvPr>
          <p:cNvSpPr txBox="1"/>
          <p:nvPr/>
        </p:nvSpPr>
        <p:spPr>
          <a:xfrm>
            <a:off x="4040038" y="-221412"/>
            <a:ext cx="5233357"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cs typeface="Calibri Light"/>
              </a:rPr>
              <a:t>Kumon Test Plan</a:t>
            </a:r>
          </a:p>
        </p:txBody>
      </p:sp>
    </p:spTree>
    <p:extLst>
      <p:ext uri="{BB962C8B-B14F-4D97-AF65-F5344CB8AC3E}">
        <p14:creationId xmlns:p14="http://schemas.microsoft.com/office/powerpoint/2010/main" val="391923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9DD93D-A3F2-4E86-A9B9-14D5FDA18833}"/>
              </a:ext>
            </a:extLst>
          </p:cNvPr>
          <p:cNvSpPr txBox="1"/>
          <p:nvPr/>
        </p:nvSpPr>
        <p:spPr>
          <a:xfrm>
            <a:off x="1322717" y="1446362"/>
            <a:ext cx="8755811" cy="526297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q"/>
            </a:pPr>
            <a:r>
              <a:rPr lang="en-US" sz="2800" b="1" dirty="0"/>
              <a:t>Introduction:</a:t>
            </a:r>
            <a:r>
              <a:rPr lang="en-US" sz="2800" b="1" dirty="0">
                <a:cs typeface="Calibri Light"/>
              </a:rPr>
              <a:t>​</a:t>
            </a:r>
            <a:endParaRPr lang="en-US" dirty="0"/>
          </a:p>
          <a:p>
            <a:pPr marL="457200" indent="-457200">
              <a:buFont typeface="Wingdings"/>
              <a:buChar char="q"/>
            </a:pPr>
            <a:r>
              <a:rPr lang="en-US" sz="2800" b="1" dirty="0"/>
              <a:t>Technology/Tools used:</a:t>
            </a:r>
            <a:r>
              <a:rPr lang="en-US" sz="2800" b="1" dirty="0">
                <a:cs typeface="Calibri Light"/>
              </a:rPr>
              <a:t>​</a:t>
            </a:r>
            <a:endParaRPr lang="en-US">
              <a:cs typeface="Calibri Light"/>
            </a:endParaRPr>
          </a:p>
          <a:p>
            <a:pPr marL="457200" indent="-457200">
              <a:buFont typeface="Wingdings"/>
              <a:buChar char="q"/>
            </a:pPr>
            <a:r>
              <a:rPr lang="en-US" sz="2800" b="1" dirty="0"/>
              <a:t>Application Overview:</a:t>
            </a:r>
            <a:r>
              <a:rPr lang="en-US" sz="2800" b="1" dirty="0">
                <a:cs typeface="Calibri Light"/>
              </a:rPr>
              <a:t>​</a:t>
            </a:r>
            <a:endParaRPr lang="en-US" dirty="0">
              <a:solidFill>
                <a:srgbClr val="000000"/>
              </a:solidFill>
              <a:ea typeface="+mn-lt"/>
              <a:cs typeface="+mn-lt"/>
            </a:endParaRPr>
          </a:p>
          <a:p>
            <a:pPr marL="457200" indent="-457200">
              <a:buFont typeface="Wingdings"/>
              <a:buChar char="q"/>
            </a:pPr>
            <a:r>
              <a:rPr lang="en-US" sz="2800" b="1" dirty="0">
                <a:solidFill>
                  <a:srgbClr val="000000"/>
                </a:solidFill>
                <a:ea typeface="+mn-lt"/>
                <a:cs typeface="+mn-lt"/>
              </a:rPr>
              <a:t>Purpose and Goal of the Application:</a:t>
            </a:r>
            <a:endParaRPr lang="en-US" dirty="0">
              <a:solidFill>
                <a:srgbClr val="000000"/>
              </a:solidFill>
            </a:endParaRPr>
          </a:p>
          <a:p>
            <a:pPr marL="457200" indent="-457200">
              <a:buFont typeface="Wingdings"/>
              <a:buChar char="q"/>
            </a:pPr>
            <a:r>
              <a:rPr lang="en-US" sz="2800" b="1" dirty="0">
                <a:cs typeface="Calibri Light"/>
              </a:rPr>
              <a:t>Application key functionalities:</a:t>
            </a:r>
            <a:r>
              <a:rPr lang="en-US" sz="2800" dirty="0">
                <a:cs typeface="Calibri Light"/>
              </a:rPr>
              <a:t> </a:t>
            </a:r>
          </a:p>
          <a:p>
            <a:pPr marL="457200" indent="-457200">
              <a:buFont typeface="Wingdings"/>
              <a:buChar char="q"/>
            </a:pPr>
            <a:r>
              <a:rPr lang="en-US" sz="2800" b="1" dirty="0"/>
              <a:t>Application Architecture:</a:t>
            </a:r>
            <a:r>
              <a:rPr lang="en-US" sz="2800" b="1" dirty="0">
                <a:cs typeface="Calibri Light"/>
              </a:rPr>
              <a:t>​</a:t>
            </a:r>
            <a:endParaRPr lang="en-US" dirty="0"/>
          </a:p>
          <a:p>
            <a:pPr marL="457200" indent="-457200">
              <a:buFont typeface="Wingdings"/>
              <a:buChar char="q"/>
            </a:pPr>
            <a:r>
              <a:rPr lang="en-US" sz="2800" b="1" dirty="0"/>
              <a:t>Test Plan:</a:t>
            </a:r>
            <a:r>
              <a:rPr lang="en-US" sz="2800" b="1" dirty="0">
                <a:cs typeface="Calibri Light"/>
              </a:rPr>
              <a:t>​</a:t>
            </a:r>
            <a:endParaRPr lang="en-US" dirty="0"/>
          </a:p>
          <a:p>
            <a:pPr marL="457200" indent="-457200">
              <a:buFont typeface="Wingdings"/>
              <a:buChar char="q"/>
            </a:pPr>
            <a:r>
              <a:rPr lang="en-US" sz="2800" b="1" dirty="0"/>
              <a:t>Test Data:</a:t>
            </a:r>
            <a:r>
              <a:rPr lang="en-US" sz="2800" b="1" dirty="0">
                <a:cs typeface="Calibri Light"/>
              </a:rPr>
              <a:t>​</a:t>
            </a:r>
            <a:endParaRPr lang="en-US" dirty="0"/>
          </a:p>
          <a:p>
            <a:pPr marL="457200" indent="-457200">
              <a:buFont typeface="Wingdings"/>
              <a:buChar char="q"/>
            </a:pPr>
            <a:r>
              <a:rPr lang="en-US" sz="2800" b="1" dirty="0"/>
              <a:t>Test Cases:</a:t>
            </a:r>
            <a:r>
              <a:rPr lang="en-US" sz="2800" b="1" dirty="0">
                <a:cs typeface="Calibri Light"/>
              </a:rPr>
              <a:t>​</a:t>
            </a:r>
            <a:endParaRPr lang="en-US" dirty="0"/>
          </a:p>
          <a:p>
            <a:pPr marL="457200" indent="-457200">
              <a:buFont typeface="Wingdings"/>
              <a:buChar char="q"/>
            </a:pPr>
            <a:r>
              <a:rPr lang="en-US" sz="2800" b="1" dirty="0"/>
              <a:t>Test Report:</a:t>
            </a:r>
            <a:r>
              <a:rPr lang="en-US" sz="2800" b="1" dirty="0">
                <a:cs typeface="Calibri Light"/>
              </a:rPr>
              <a:t>​</a:t>
            </a:r>
            <a:endParaRPr lang="en-US" dirty="0"/>
          </a:p>
          <a:p>
            <a:pPr marL="457200" indent="-457200">
              <a:buFont typeface="Wingdings"/>
              <a:buChar char="q"/>
            </a:pPr>
            <a:r>
              <a:rPr lang="en-US" sz="2800" b="1" dirty="0"/>
              <a:t>GIT Storage:</a:t>
            </a:r>
            <a:r>
              <a:rPr lang="en-US" sz="2800" b="1" dirty="0">
                <a:cs typeface="Calibri Light"/>
              </a:rPr>
              <a:t>​</a:t>
            </a:r>
            <a:endParaRPr lang="en-US" dirty="0"/>
          </a:p>
          <a:p>
            <a:pPr marL="457200" indent="-457200">
              <a:buFont typeface="Wingdings"/>
              <a:buChar char="q"/>
            </a:pPr>
            <a:r>
              <a:rPr lang="en-US" sz="2800" b="1" dirty="0"/>
              <a:t>Grid Integration:</a:t>
            </a:r>
            <a:endParaRPr lang="en-US" dirty="0">
              <a:cs typeface="Calibri Light"/>
            </a:endParaRPr>
          </a:p>
        </p:txBody>
      </p:sp>
      <p:sp>
        <p:nvSpPr>
          <p:cNvPr id="5" name="TextBox 4">
            <a:extLst>
              <a:ext uri="{FF2B5EF4-FFF2-40B4-BE49-F238E27FC236}">
                <a16:creationId xmlns:a16="http://schemas.microsoft.com/office/drawing/2014/main" id="{828DDC35-9035-4EAD-9431-2419AB32B73D}"/>
              </a:ext>
            </a:extLst>
          </p:cNvPr>
          <p:cNvSpPr txBox="1"/>
          <p:nvPr/>
        </p:nvSpPr>
        <p:spPr>
          <a:xfrm>
            <a:off x="4155055" y="626853"/>
            <a:ext cx="3982529"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000000"/>
                </a:solidFill>
              </a:rPr>
              <a:t>Content:</a:t>
            </a:r>
            <a:endParaRPr lang="en-US" sz="4800" b="1" dirty="0">
              <a:solidFill>
                <a:srgbClr val="000000"/>
              </a:solidFill>
              <a:cs typeface="Calibri Light"/>
            </a:endParaRPr>
          </a:p>
        </p:txBody>
      </p:sp>
    </p:spTree>
    <p:extLst>
      <p:ext uri="{BB962C8B-B14F-4D97-AF65-F5344CB8AC3E}">
        <p14:creationId xmlns:p14="http://schemas.microsoft.com/office/powerpoint/2010/main" val="214329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E91C-0BE2-4CF0-A70E-B2C16DBFC99A}"/>
              </a:ext>
            </a:extLst>
          </p:cNvPr>
          <p:cNvSpPr>
            <a:spLocks noGrp="1"/>
          </p:cNvSpPr>
          <p:nvPr>
            <p:ph type="title"/>
          </p:nvPr>
        </p:nvSpPr>
        <p:spPr/>
        <p:txBody>
          <a:bodyPr/>
          <a:lstStyle/>
          <a:p>
            <a:r>
              <a:rPr lang="en-US" dirty="0">
                <a:cs typeface="Calibri Light"/>
              </a:rPr>
              <a:t>Introduction:</a:t>
            </a:r>
            <a:endParaRPr lang="en-US" dirty="0">
              <a:solidFill>
                <a:schemeClr val="tx1"/>
              </a:solidFill>
            </a:endParaRPr>
          </a:p>
        </p:txBody>
      </p:sp>
      <p:sp>
        <p:nvSpPr>
          <p:cNvPr id="3" name="Content Placeholder 2">
            <a:extLst>
              <a:ext uri="{FF2B5EF4-FFF2-40B4-BE49-F238E27FC236}">
                <a16:creationId xmlns:a16="http://schemas.microsoft.com/office/drawing/2014/main" id="{9C6FB6B3-FD07-4ED7-B39A-F57836648072}"/>
              </a:ext>
            </a:extLst>
          </p:cNvPr>
          <p:cNvSpPr>
            <a:spLocks noGrp="1"/>
          </p:cNvSpPr>
          <p:nvPr>
            <p:ph idx="1"/>
          </p:nvPr>
        </p:nvSpPr>
        <p:spPr/>
        <p:txBody>
          <a:bodyPr vert="horz" lIns="91440" tIns="45720" rIns="91440" bIns="45720" rtlCol="0" anchor="t">
            <a:normAutofit/>
          </a:bodyPr>
          <a:lstStyle/>
          <a:p>
            <a:pPr>
              <a:buFont typeface="Wingdings" pitchFamily="34" charset="0"/>
              <a:buChar char="q"/>
            </a:pPr>
            <a:r>
              <a:rPr lang="en-US" dirty="0">
                <a:cs typeface="Calibri Light"/>
              </a:rPr>
              <a:t>Test automation tools are used to control the execution of tests and then comparing actual outcomes to the predicted outcomes</a:t>
            </a:r>
            <a:endParaRPr lang="en-US">
              <a:cs typeface="Calibri Light"/>
            </a:endParaRPr>
          </a:p>
          <a:p>
            <a:pPr>
              <a:buFont typeface="Wingdings" pitchFamily="34" charset="0"/>
              <a:buChar char="q"/>
            </a:pPr>
            <a:r>
              <a:rPr lang="en-US" dirty="0">
                <a:cs typeface="Calibri Light"/>
              </a:rPr>
              <a:t>Selenium is a portable software-testing framework for web applications. </a:t>
            </a:r>
          </a:p>
          <a:p>
            <a:pPr>
              <a:buFont typeface="Wingdings" pitchFamily="34" charset="0"/>
              <a:buChar char="q"/>
            </a:pPr>
            <a:r>
              <a:rPr lang="en-US" dirty="0">
                <a:cs typeface="Calibri Light"/>
              </a:rPr>
              <a:t> This project focuses on automating Kumon.com website on the Firefox and Chrome browser </a:t>
            </a:r>
          </a:p>
          <a:p>
            <a:pPr>
              <a:buFont typeface="Wingdings" pitchFamily="34" charset="0"/>
              <a:buChar char="q"/>
            </a:pPr>
            <a:r>
              <a:rPr lang="en-US" dirty="0">
                <a:cs typeface="Calibri Light"/>
              </a:rPr>
              <a:t>Test scripts for the test cases were implemented and run  on a Windows10 platform.</a:t>
            </a:r>
          </a:p>
          <a:p>
            <a:pPr>
              <a:buFont typeface="Wingdings" pitchFamily="34" charset="0"/>
              <a:buChar char="q"/>
            </a:pPr>
            <a:r>
              <a:rPr lang="en-US" dirty="0">
                <a:cs typeface="Calibri Light"/>
              </a:rPr>
              <a:t>All test cases were executed successfully and the outcomes were identical to the predicted outcomes.</a:t>
            </a:r>
            <a:endParaRPr lang="en-US" dirty="0">
              <a:solidFill>
                <a:schemeClr val="tx1"/>
              </a:solidFill>
              <a:cs typeface="Calibri Light"/>
            </a:endParaRPr>
          </a:p>
          <a:p>
            <a:endParaRPr lang="en-US" dirty="0">
              <a:cs typeface="Calibri Light"/>
            </a:endParaRPr>
          </a:p>
        </p:txBody>
      </p:sp>
      <p:sp>
        <p:nvSpPr>
          <p:cNvPr id="4" name="TextBox 3">
            <a:extLst>
              <a:ext uri="{FF2B5EF4-FFF2-40B4-BE49-F238E27FC236}">
                <a16:creationId xmlns:a16="http://schemas.microsoft.com/office/drawing/2014/main" id="{184AD143-2D1E-49C8-850D-17B3728D547C}"/>
              </a:ext>
            </a:extLst>
          </p:cNvPr>
          <p:cNvSpPr txBox="1"/>
          <p:nvPr/>
        </p:nvSpPr>
        <p:spPr>
          <a:xfrm>
            <a:off x="4155056" y="626853"/>
            <a:ext cx="3982529"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rgbClr val="000000"/>
                </a:solidFill>
              </a:rPr>
              <a:t>Introduction:</a:t>
            </a:r>
            <a:endParaRPr lang="en-US" sz="4800" b="1">
              <a:solidFill>
                <a:srgbClr val="000000"/>
              </a:solidFill>
              <a:cs typeface="Calibri Light"/>
            </a:endParaRPr>
          </a:p>
        </p:txBody>
      </p:sp>
    </p:spTree>
    <p:extLst>
      <p:ext uri="{BB962C8B-B14F-4D97-AF65-F5344CB8AC3E}">
        <p14:creationId xmlns:p14="http://schemas.microsoft.com/office/powerpoint/2010/main" val="420506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E91C-0BE2-4CF0-A70E-B2C16DBFC99A}"/>
              </a:ext>
            </a:extLst>
          </p:cNvPr>
          <p:cNvSpPr>
            <a:spLocks noGrp="1"/>
          </p:cNvSpPr>
          <p:nvPr>
            <p:ph type="title"/>
          </p:nvPr>
        </p:nvSpPr>
        <p:spPr/>
        <p:txBody>
          <a:bodyPr/>
          <a:lstStyle/>
          <a:p>
            <a:r>
              <a:rPr lang="en-US" dirty="0">
                <a:cs typeface="Calibri Light"/>
              </a:rPr>
              <a:t>Introduction:</a:t>
            </a:r>
            <a:endParaRPr lang="en-US" dirty="0">
              <a:solidFill>
                <a:schemeClr val="tx1"/>
              </a:solidFill>
            </a:endParaRPr>
          </a:p>
        </p:txBody>
      </p:sp>
      <p:sp>
        <p:nvSpPr>
          <p:cNvPr id="3" name="Content Placeholder 2">
            <a:extLst>
              <a:ext uri="{FF2B5EF4-FFF2-40B4-BE49-F238E27FC236}">
                <a16:creationId xmlns:a16="http://schemas.microsoft.com/office/drawing/2014/main" id="{9C6FB6B3-FD07-4ED7-B39A-F57836648072}"/>
              </a:ext>
            </a:extLst>
          </p:cNvPr>
          <p:cNvSpPr>
            <a:spLocks noGrp="1"/>
          </p:cNvSpPr>
          <p:nvPr>
            <p:ph idx="1"/>
          </p:nvPr>
        </p:nvSpPr>
        <p:spPr>
          <a:xfrm>
            <a:off x="777298" y="1810397"/>
            <a:ext cx="5937310" cy="4959505"/>
          </a:xfrm>
        </p:spPr>
        <p:txBody>
          <a:bodyPr vert="horz" lIns="91440" tIns="45720" rIns="91440" bIns="45720" rtlCol="0" anchor="t">
            <a:normAutofit fontScale="92500" lnSpcReduction="20000"/>
          </a:bodyPr>
          <a:lstStyle/>
          <a:p>
            <a:pPr>
              <a:buFont typeface="Wingdings" pitchFamily="34" charset="0"/>
              <a:buChar char="q"/>
            </a:pPr>
            <a:r>
              <a:rPr lang="en-US" b="1" dirty="0">
                <a:solidFill>
                  <a:srgbClr val="262626"/>
                </a:solidFill>
                <a:cs typeface="Calibri Light"/>
              </a:rPr>
              <a:t> Java: P</a:t>
            </a:r>
            <a:r>
              <a:rPr lang="en-US" dirty="0">
                <a:solidFill>
                  <a:srgbClr val="262626"/>
                </a:solidFill>
                <a:cs typeface="Calibri Light"/>
              </a:rPr>
              <a:t>rogramming language to build back-end of web applications and build robust test automation framework</a:t>
            </a:r>
            <a:endParaRPr lang="en-US"/>
          </a:p>
          <a:p>
            <a:pPr>
              <a:buFont typeface="Wingdings" pitchFamily="34" charset="0"/>
              <a:buChar char="q"/>
            </a:pPr>
            <a:r>
              <a:rPr lang="en-US" b="1" dirty="0">
                <a:solidFill>
                  <a:srgbClr val="262626"/>
                </a:solidFill>
                <a:cs typeface="Calibri Light"/>
              </a:rPr>
              <a:t> Maven:</a:t>
            </a:r>
            <a:r>
              <a:rPr lang="en-US" dirty="0">
                <a:solidFill>
                  <a:srgbClr val="262626"/>
                </a:solidFill>
                <a:cs typeface="Calibri Light"/>
              </a:rPr>
              <a:t> Using Maven for build, execution and dependency purpose. Integrating the TestNG dependency in POM.xml file and running this POM.xml file using Jenkins.</a:t>
            </a:r>
          </a:p>
          <a:p>
            <a:pPr>
              <a:buFont typeface="Wingdings" pitchFamily="34" charset="0"/>
              <a:buChar char="q"/>
            </a:pPr>
            <a:r>
              <a:rPr lang="en-US" b="1" dirty="0">
                <a:solidFill>
                  <a:srgbClr val="262626"/>
                </a:solidFill>
                <a:cs typeface="Calibri Light"/>
              </a:rPr>
              <a:t> Selenium IDE</a:t>
            </a:r>
            <a:r>
              <a:rPr lang="en-US" dirty="0">
                <a:solidFill>
                  <a:srgbClr val="262626"/>
                </a:solidFill>
                <a:cs typeface="Calibri Light"/>
              </a:rPr>
              <a:t>: It is a </a:t>
            </a:r>
            <a:r>
              <a:rPr lang="en-US" dirty="0" err="1">
                <a:solidFill>
                  <a:srgbClr val="262626"/>
                </a:solidFill>
                <a:cs typeface="Calibri Light"/>
              </a:rPr>
              <a:t>firefox</a:t>
            </a:r>
            <a:r>
              <a:rPr lang="en-US" dirty="0">
                <a:solidFill>
                  <a:srgbClr val="262626"/>
                </a:solidFill>
                <a:cs typeface="Calibri Light"/>
              </a:rPr>
              <a:t> extension that can automate the browser through a record and playback feature. </a:t>
            </a:r>
            <a:endParaRPr lang="en-US" dirty="0">
              <a:solidFill>
                <a:srgbClr val="000000"/>
              </a:solidFill>
              <a:cs typeface="Calibri Light"/>
            </a:endParaRPr>
          </a:p>
          <a:p>
            <a:pPr>
              <a:buFont typeface="Wingdings" pitchFamily="34" charset="0"/>
              <a:buChar char="q"/>
            </a:pPr>
            <a:r>
              <a:rPr lang="en-US" b="1" dirty="0">
                <a:solidFill>
                  <a:srgbClr val="262626"/>
                </a:solidFill>
                <a:cs typeface="Calibri Light"/>
              </a:rPr>
              <a:t> Selenium Grid: T</a:t>
            </a:r>
            <a:r>
              <a:rPr lang="en-US" dirty="0">
                <a:solidFill>
                  <a:srgbClr val="262626"/>
                </a:solidFill>
                <a:cs typeface="Calibri Light"/>
              </a:rPr>
              <a:t>o run parallel tests across different machines and different browsers all at the same time. </a:t>
            </a:r>
            <a:endParaRPr lang="en-US">
              <a:solidFill>
                <a:schemeClr val="tx1"/>
              </a:solidFill>
              <a:cs typeface="Calibri Light"/>
            </a:endParaRPr>
          </a:p>
          <a:p>
            <a:pPr>
              <a:buFont typeface="Wingdings" pitchFamily="34" charset="0"/>
              <a:buChar char="q"/>
            </a:pPr>
            <a:r>
              <a:rPr lang="en-US" dirty="0">
                <a:solidFill>
                  <a:srgbClr val="262626"/>
                </a:solidFill>
                <a:cs typeface="Calibri Light"/>
              </a:rPr>
              <a:t> </a:t>
            </a:r>
            <a:r>
              <a:rPr lang="en-US" b="1" dirty="0">
                <a:solidFill>
                  <a:srgbClr val="262626"/>
                </a:solidFill>
                <a:cs typeface="Calibri Light"/>
              </a:rPr>
              <a:t>Selenium Web Driver: U</a:t>
            </a:r>
            <a:r>
              <a:rPr lang="en-US" dirty="0">
                <a:solidFill>
                  <a:srgbClr val="262626"/>
                </a:solidFill>
                <a:cs typeface="Calibri Light"/>
              </a:rPr>
              <a:t>sed to automate web application testing to verify that it works as expected. It supports many browsers such as Firefox, Chrome, IE, and Safari.</a:t>
            </a:r>
          </a:p>
          <a:p>
            <a:pPr marL="0" indent="0">
              <a:buNone/>
            </a:pPr>
            <a:endParaRPr lang="en-US" dirty="0">
              <a:solidFill>
                <a:srgbClr val="262626"/>
              </a:solidFill>
              <a:cs typeface="Calibri Light"/>
            </a:endParaRPr>
          </a:p>
          <a:p>
            <a:endParaRPr lang="en-US" dirty="0">
              <a:cs typeface="Calibri Light"/>
            </a:endParaRPr>
          </a:p>
        </p:txBody>
      </p:sp>
      <p:sp>
        <p:nvSpPr>
          <p:cNvPr id="4" name="TextBox 3">
            <a:extLst>
              <a:ext uri="{FF2B5EF4-FFF2-40B4-BE49-F238E27FC236}">
                <a16:creationId xmlns:a16="http://schemas.microsoft.com/office/drawing/2014/main" id="{184AD143-2D1E-49C8-850D-17B3728D547C}"/>
              </a:ext>
            </a:extLst>
          </p:cNvPr>
          <p:cNvSpPr txBox="1"/>
          <p:nvPr/>
        </p:nvSpPr>
        <p:spPr>
          <a:xfrm>
            <a:off x="2861094" y="626853"/>
            <a:ext cx="6599207"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000000"/>
                </a:solidFill>
              </a:rPr>
              <a:t>Technology/Tools used:</a:t>
            </a:r>
            <a:endParaRPr lang="en-US" sz="4800" b="1" dirty="0">
              <a:solidFill>
                <a:srgbClr val="000000"/>
              </a:solidFill>
              <a:cs typeface="Calibri Light"/>
            </a:endParaRPr>
          </a:p>
        </p:txBody>
      </p:sp>
      <p:pic>
        <p:nvPicPr>
          <p:cNvPr id="5" name="Picture 5" descr="A screenshot of a cell phone&#10;&#10;Description generated with very high confidence">
            <a:extLst>
              <a:ext uri="{FF2B5EF4-FFF2-40B4-BE49-F238E27FC236}">
                <a16:creationId xmlns:a16="http://schemas.microsoft.com/office/drawing/2014/main" id="{E50C1655-78E4-4FA4-A46E-D02EE384FF1B}"/>
              </a:ext>
            </a:extLst>
          </p:cNvPr>
          <p:cNvPicPr>
            <a:picLocks noChangeAspect="1"/>
          </p:cNvPicPr>
          <p:nvPr/>
        </p:nvPicPr>
        <p:blipFill>
          <a:blip r:embed="rId2"/>
          <a:stretch>
            <a:fillRect/>
          </a:stretch>
        </p:blipFill>
        <p:spPr>
          <a:xfrm>
            <a:off x="6938511" y="2113903"/>
            <a:ext cx="5172974" cy="2817103"/>
          </a:xfrm>
          <a:prstGeom prst="rect">
            <a:avLst/>
          </a:prstGeom>
        </p:spPr>
      </p:pic>
    </p:spTree>
    <p:extLst>
      <p:ext uri="{BB962C8B-B14F-4D97-AF65-F5344CB8AC3E}">
        <p14:creationId xmlns:p14="http://schemas.microsoft.com/office/powerpoint/2010/main" val="128210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E91C-0BE2-4CF0-A70E-B2C16DBFC99A}"/>
              </a:ext>
            </a:extLst>
          </p:cNvPr>
          <p:cNvSpPr>
            <a:spLocks noGrp="1"/>
          </p:cNvSpPr>
          <p:nvPr>
            <p:ph type="title"/>
          </p:nvPr>
        </p:nvSpPr>
        <p:spPr/>
        <p:txBody>
          <a:bodyPr/>
          <a:lstStyle/>
          <a:p>
            <a:r>
              <a:rPr lang="en-US" dirty="0">
                <a:cs typeface="Calibri Light"/>
              </a:rPr>
              <a:t>Introduction:</a:t>
            </a:r>
            <a:endParaRPr lang="en-US" dirty="0">
              <a:solidFill>
                <a:schemeClr val="tx1"/>
              </a:solidFill>
            </a:endParaRPr>
          </a:p>
        </p:txBody>
      </p:sp>
      <p:sp>
        <p:nvSpPr>
          <p:cNvPr id="3" name="Content Placeholder 2">
            <a:extLst>
              <a:ext uri="{FF2B5EF4-FFF2-40B4-BE49-F238E27FC236}">
                <a16:creationId xmlns:a16="http://schemas.microsoft.com/office/drawing/2014/main" id="{9C6FB6B3-FD07-4ED7-B39A-F57836648072}"/>
              </a:ext>
            </a:extLst>
          </p:cNvPr>
          <p:cNvSpPr>
            <a:spLocks noGrp="1"/>
          </p:cNvSpPr>
          <p:nvPr>
            <p:ph idx="1"/>
          </p:nvPr>
        </p:nvSpPr>
        <p:spPr/>
        <p:txBody>
          <a:bodyPr vert="horz" lIns="91440" tIns="45720" rIns="91440" bIns="45720" rtlCol="0" anchor="t">
            <a:normAutofit/>
          </a:bodyPr>
          <a:lstStyle/>
          <a:p>
            <a:pPr>
              <a:buNone/>
            </a:pPr>
            <a:endParaRPr lang="en-US" dirty="0">
              <a:cs typeface="Calibri Light"/>
            </a:endParaRPr>
          </a:p>
          <a:p>
            <a:pPr>
              <a:buNone/>
            </a:pPr>
            <a:endParaRPr lang="en-US" b="1" dirty="0">
              <a:cs typeface="Calibri Light"/>
            </a:endParaRPr>
          </a:p>
          <a:p>
            <a:pPr marL="0" indent="0">
              <a:buNone/>
            </a:pPr>
            <a:endParaRPr lang="en-US" dirty="0">
              <a:cs typeface="Calibri Light"/>
            </a:endParaRPr>
          </a:p>
          <a:p>
            <a:endParaRPr lang="en-US" dirty="0">
              <a:cs typeface="Calibri Light"/>
            </a:endParaRPr>
          </a:p>
        </p:txBody>
      </p:sp>
      <p:sp>
        <p:nvSpPr>
          <p:cNvPr id="4" name="TextBox 3">
            <a:extLst>
              <a:ext uri="{FF2B5EF4-FFF2-40B4-BE49-F238E27FC236}">
                <a16:creationId xmlns:a16="http://schemas.microsoft.com/office/drawing/2014/main" id="{184AD143-2D1E-49C8-850D-17B3728D547C}"/>
              </a:ext>
            </a:extLst>
          </p:cNvPr>
          <p:cNvSpPr txBox="1"/>
          <p:nvPr/>
        </p:nvSpPr>
        <p:spPr>
          <a:xfrm>
            <a:off x="2861094" y="626853"/>
            <a:ext cx="6599207"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000000"/>
                </a:solidFill>
              </a:rPr>
              <a:t>Technology/Tools used:</a:t>
            </a:r>
            <a:endParaRPr lang="en-US" sz="4800" b="1" dirty="0">
              <a:solidFill>
                <a:srgbClr val="000000"/>
              </a:solidFill>
              <a:cs typeface="Calibri Light"/>
            </a:endParaRPr>
          </a:p>
        </p:txBody>
      </p:sp>
      <p:sp>
        <p:nvSpPr>
          <p:cNvPr id="7" name="TextBox 6">
            <a:extLst>
              <a:ext uri="{FF2B5EF4-FFF2-40B4-BE49-F238E27FC236}">
                <a16:creationId xmlns:a16="http://schemas.microsoft.com/office/drawing/2014/main" id="{0592C43C-A320-4F58-92F3-2B9BFC55B4C1}"/>
              </a:ext>
            </a:extLst>
          </p:cNvPr>
          <p:cNvSpPr txBox="1"/>
          <p:nvPr/>
        </p:nvSpPr>
        <p:spPr>
          <a:xfrm>
            <a:off x="963283" y="1475117"/>
            <a:ext cx="11228716"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latin typeface="Calibri"/>
                <a:cs typeface="Segoe UI"/>
              </a:rPr>
              <a:t> </a:t>
            </a:r>
            <a:r>
              <a:rPr lang="en-US" sz="2400" b="1" dirty="0">
                <a:latin typeface="Calibri"/>
                <a:cs typeface="Segoe UI"/>
              </a:rPr>
              <a:t>GIT: F</a:t>
            </a:r>
            <a:r>
              <a:rPr lang="en-US" sz="2400" dirty="0">
                <a:latin typeface="Calibri"/>
                <a:cs typeface="Segoe UI"/>
              </a:rPr>
              <a:t>ree and open source distributed version control system designed to handle small to very large projects with speed and efficiency.  As a part of a team using Git, team members will clone working copy of a local repository from Git server. </a:t>
            </a:r>
            <a:r>
              <a:rPr lang="en-US" sz="2400" dirty="0">
                <a:latin typeface="Calibri"/>
                <a:cs typeface="Calibri"/>
              </a:rPr>
              <a:t> </a:t>
            </a:r>
            <a:endParaRPr lang="en-US"/>
          </a:p>
          <a:p>
            <a:pPr marL="342900" indent="-342900">
              <a:buFont typeface="Wingdings"/>
              <a:buChar char="q"/>
            </a:pPr>
            <a:endParaRPr lang="en-US" sz="2400" dirty="0">
              <a:latin typeface="Calibri"/>
              <a:cs typeface="Calibri"/>
            </a:endParaRPr>
          </a:p>
          <a:p>
            <a:pPr marL="342900" indent="-342900">
              <a:buFont typeface="Wingdings"/>
              <a:buChar char="q"/>
            </a:pPr>
            <a:r>
              <a:rPr lang="en-US" sz="2400" b="1" dirty="0">
                <a:latin typeface="Calibri"/>
                <a:cs typeface="Segoe UI"/>
              </a:rPr>
              <a:t> Junit:</a:t>
            </a:r>
            <a:r>
              <a:rPr lang="en-US" sz="2400" dirty="0">
                <a:latin typeface="Calibri"/>
                <a:cs typeface="Segoe UI"/>
              </a:rPr>
              <a:t> Junit is a unit testing framework or the Java programming language. </a:t>
            </a:r>
            <a:r>
              <a:rPr lang="en-US" sz="2400" dirty="0">
                <a:latin typeface="Calibri"/>
                <a:cs typeface="Calibri"/>
              </a:rPr>
              <a:t> </a:t>
            </a:r>
          </a:p>
          <a:p>
            <a:pPr marL="342900" indent="-342900">
              <a:buFont typeface="Wingdings"/>
              <a:buChar char="q"/>
            </a:pPr>
            <a:endParaRPr lang="en-US" sz="2400" dirty="0">
              <a:latin typeface="Calibri"/>
              <a:cs typeface="Segoe UI"/>
            </a:endParaRPr>
          </a:p>
          <a:p>
            <a:pPr marL="342900" indent="-342900">
              <a:buFont typeface="Wingdings"/>
              <a:buChar char="q"/>
            </a:pPr>
            <a:r>
              <a:rPr lang="en-US" sz="2400" dirty="0">
                <a:latin typeface="Calibri"/>
                <a:cs typeface="Segoe UI"/>
              </a:rPr>
              <a:t> </a:t>
            </a:r>
            <a:r>
              <a:rPr lang="en-US" sz="2400" b="1" dirty="0">
                <a:latin typeface="Calibri"/>
                <a:cs typeface="Segoe UI"/>
              </a:rPr>
              <a:t>Jenkins: </a:t>
            </a:r>
            <a:r>
              <a:rPr lang="en-US" sz="2400" dirty="0">
                <a:latin typeface="Calibri"/>
                <a:cs typeface="Segoe UI"/>
              </a:rPr>
              <a:t> Jenkins is an open source tool written in Java. It provides continuous delivery and continuous integration service for software development.</a:t>
            </a:r>
            <a:r>
              <a:rPr lang="en-US" sz="2400" dirty="0">
                <a:latin typeface="Calibri"/>
                <a:cs typeface="Calibri"/>
              </a:rPr>
              <a:t> </a:t>
            </a:r>
          </a:p>
          <a:p>
            <a:pPr marL="342900" indent="-342900">
              <a:buFont typeface="Wingdings"/>
              <a:buChar char="q"/>
            </a:pPr>
            <a:endParaRPr lang="en-US" sz="2400" dirty="0">
              <a:latin typeface="Calibri"/>
              <a:cs typeface="Segoe UI"/>
            </a:endParaRPr>
          </a:p>
          <a:p>
            <a:pPr marL="342900" indent="-342900">
              <a:buFont typeface="Wingdings"/>
              <a:buChar char="q"/>
            </a:pPr>
            <a:r>
              <a:rPr lang="en-US" sz="2400" b="1" dirty="0">
                <a:latin typeface="Calibri"/>
                <a:cs typeface="Segoe UI"/>
              </a:rPr>
              <a:t>TestNG</a:t>
            </a:r>
            <a:r>
              <a:rPr lang="en-US" sz="2400" dirty="0">
                <a:latin typeface="Calibri"/>
                <a:cs typeface="Segoe UI"/>
              </a:rPr>
              <a:t>: </a:t>
            </a:r>
            <a:r>
              <a:rPr lang="en-US" sz="2400" dirty="0">
                <a:solidFill>
                  <a:srgbClr val="222222"/>
                </a:solidFill>
                <a:latin typeface="Calibri"/>
                <a:cs typeface="Segoe UI"/>
              </a:rPr>
              <a:t>Using TestNG for Assertions, Grouping and Parallel execution. </a:t>
            </a:r>
            <a:r>
              <a:rPr lang="en-US" sz="2400" dirty="0">
                <a:latin typeface="Calibri"/>
                <a:cs typeface="Segoe UI"/>
              </a:rPr>
              <a:t>TestNG is a preferred framework of QA analysts as it allows you to generate test reports in both HTML and XML formats and enable you to group test cases easily</a:t>
            </a:r>
            <a:r>
              <a:rPr lang="en-US" sz="2400" dirty="0">
                <a:latin typeface="Calibri"/>
                <a:cs typeface="Calibri"/>
              </a:rPr>
              <a:t> </a:t>
            </a:r>
          </a:p>
        </p:txBody>
      </p:sp>
    </p:spTree>
    <p:extLst>
      <p:ext uri="{BB962C8B-B14F-4D97-AF65-F5344CB8AC3E}">
        <p14:creationId xmlns:p14="http://schemas.microsoft.com/office/powerpoint/2010/main" val="273106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E91C-0BE2-4CF0-A70E-B2C16DBFC99A}"/>
              </a:ext>
            </a:extLst>
          </p:cNvPr>
          <p:cNvSpPr>
            <a:spLocks noGrp="1"/>
          </p:cNvSpPr>
          <p:nvPr>
            <p:ph type="title"/>
          </p:nvPr>
        </p:nvSpPr>
        <p:spPr/>
        <p:txBody>
          <a:bodyPr/>
          <a:lstStyle/>
          <a:p>
            <a:r>
              <a:rPr lang="en-US" dirty="0">
                <a:cs typeface="Calibri Light"/>
              </a:rPr>
              <a:t>Introduction:</a:t>
            </a:r>
            <a:endParaRPr lang="en-US" dirty="0">
              <a:solidFill>
                <a:schemeClr val="tx1"/>
              </a:solidFill>
            </a:endParaRPr>
          </a:p>
        </p:txBody>
      </p:sp>
      <p:sp>
        <p:nvSpPr>
          <p:cNvPr id="3" name="Content Placeholder 2">
            <a:extLst>
              <a:ext uri="{FF2B5EF4-FFF2-40B4-BE49-F238E27FC236}">
                <a16:creationId xmlns:a16="http://schemas.microsoft.com/office/drawing/2014/main" id="{9C6FB6B3-FD07-4ED7-B39A-F57836648072}"/>
              </a:ext>
            </a:extLst>
          </p:cNvPr>
          <p:cNvSpPr>
            <a:spLocks noGrp="1"/>
          </p:cNvSpPr>
          <p:nvPr>
            <p:ph idx="1"/>
          </p:nvPr>
        </p:nvSpPr>
        <p:spPr>
          <a:xfrm>
            <a:off x="662279" y="775227"/>
            <a:ext cx="10753725" cy="3766185"/>
          </a:xfrm>
        </p:spPr>
        <p:txBody>
          <a:bodyPr vert="horz" lIns="91440" tIns="45720" rIns="91440" bIns="45720" rtlCol="0" anchor="t">
            <a:noAutofit/>
          </a:bodyPr>
          <a:lstStyle/>
          <a:p>
            <a:pPr>
              <a:buNone/>
            </a:pPr>
            <a:endParaRPr lang="en-US" dirty="0">
              <a:cs typeface="Calibri Light"/>
            </a:endParaRPr>
          </a:p>
          <a:p>
            <a:pPr>
              <a:lnSpc>
                <a:spcPct val="100000"/>
              </a:lnSpc>
              <a:spcBef>
                <a:spcPts val="0"/>
              </a:spcBef>
              <a:buFont typeface="Wingdings"/>
              <a:buChar char="q"/>
            </a:pPr>
            <a:r>
              <a:rPr lang="en-US" b="1" dirty="0">
                <a:cs typeface="Calibri Light"/>
              </a:rPr>
              <a:t> Firebug: </a:t>
            </a:r>
            <a:r>
              <a:rPr lang="en-US" dirty="0">
                <a:cs typeface="Calibri Light"/>
              </a:rPr>
              <a:t>It</a:t>
            </a:r>
            <a:r>
              <a:rPr lang="en-US" b="1" dirty="0">
                <a:cs typeface="Calibri Light"/>
              </a:rPr>
              <a:t> </a:t>
            </a:r>
            <a:r>
              <a:rPr lang="en-US" dirty="0">
                <a:cs typeface="Calibri Light"/>
              </a:rPr>
              <a:t>is a Mozilla Firefox add-on. This tool helps in identifying or to be more particular inspecting HTML, CSS and JavaScript elements on a web page.</a:t>
            </a:r>
          </a:p>
          <a:p>
            <a:pPr>
              <a:lnSpc>
                <a:spcPct val="100000"/>
              </a:lnSpc>
              <a:spcBef>
                <a:spcPts val="0"/>
              </a:spcBef>
              <a:buFont typeface="Wingdings"/>
              <a:buChar char="q"/>
            </a:pPr>
            <a:endParaRPr lang="en-US" dirty="0">
              <a:cs typeface="Calibri Light"/>
            </a:endParaRPr>
          </a:p>
          <a:p>
            <a:pPr>
              <a:lnSpc>
                <a:spcPct val="100000"/>
              </a:lnSpc>
              <a:spcBef>
                <a:spcPts val="0"/>
              </a:spcBef>
              <a:buFont typeface="Wingdings"/>
              <a:buChar char="q"/>
            </a:pPr>
            <a:r>
              <a:rPr lang="en-US" b="1" dirty="0">
                <a:cs typeface="Calibri Light"/>
              </a:rPr>
              <a:t> </a:t>
            </a:r>
            <a:r>
              <a:rPr lang="en-US" b="1" dirty="0" err="1">
                <a:cs typeface="Calibri Light"/>
              </a:rPr>
              <a:t>GeckoDriver</a:t>
            </a:r>
            <a:r>
              <a:rPr lang="en-US" b="1" dirty="0">
                <a:cs typeface="Calibri Light"/>
              </a:rPr>
              <a:t>:</a:t>
            </a:r>
            <a:r>
              <a:rPr lang="en-US" dirty="0">
                <a:cs typeface="Calibri Light"/>
              </a:rPr>
              <a:t> Gecko is a web browser engine used in many applications developed by Mozilla and </a:t>
            </a:r>
            <a:r>
              <a:rPr lang="en-US" dirty="0" err="1">
                <a:cs typeface="Calibri Light"/>
              </a:rPr>
              <a:t>Geckodriver</a:t>
            </a:r>
            <a:r>
              <a:rPr lang="en-US" dirty="0">
                <a:cs typeface="Calibri Light"/>
              </a:rPr>
              <a:t> is the link between the tests in Selenium and the Firefox browser.</a:t>
            </a:r>
          </a:p>
          <a:p>
            <a:pPr>
              <a:lnSpc>
                <a:spcPct val="100000"/>
              </a:lnSpc>
              <a:spcBef>
                <a:spcPts val="0"/>
              </a:spcBef>
              <a:buFont typeface="Wingdings"/>
              <a:buChar char="q"/>
            </a:pPr>
            <a:endParaRPr lang="en-US" dirty="0">
              <a:cs typeface="Calibri Light"/>
            </a:endParaRPr>
          </a:p>
          <a:p>
            <a:pPr>
              <a:lnSpc>
                <a:spcPct val="100000"/>
              </a:lnSpc>
              <a:spcBef>
                <a:spcPts val="0"/>
              </a:spcBef>
              <a:buFont typeface="Wingdings"/>
              <a:buChar char="q"/>
            </a:pPr>
            <a:r>
              <a:rPr lang="en-US" b="1" dirty="0">
                <a:cs typeface="Calibri Light"/>
              </a:rPr>
              <a:t> </a:t>
            </a:r>
            <a:r>
              <a:rPr lang="en-US" b="1" dirty="0" err="1">
                <a:cs typeface="Calibri Light"/>
              </a:rPr>
              <a:t>Netbeans</a:t>
            </a:r>
            <a:r>
              <a:rPr lang="en-US" b="1" dirty="0">
                <a:cs typeface="Calibri Light"/>
              </a:rPr>
              <a:t>: </a:t>
            </a:r>
            <a:r>
              <a:rPr lang="en-US" dirty="0">
                <a:cs typeface="Calibri Light"/>
              </a:rPr>
              <a:t>It is an integrated development environment( IDE) for Java. It has a plugin that includes a Selenium server. In this project, we are using NetBeans to run our Selenium scripts</a:t>
            </a:r>
          </a:p>
          <a:p>
            <a:pPr>
              <a:lnSpc>
                <a:spcPct val="100000"/>
              </a:lnSpc>
              <a:spcBef>
                <a:spcPts val="0"/>
              </a:spcBef>
              <a:buFont typeface="Wingdings"/>
              <a:buChar char="q"/>
            </a:pPr>
            <a:endParaRPr lang="en-US" dirty="0">
              <a:cs typeface="Calibri Light"/>
            </a:endParaRPr>
          </a:p>
          <a:p>
            <a:pPr>
              <a:lnSpc>
                <a:spcPct val="100000"/>
              </a:lnSpc>
              <a:spcBef>
                <a:spcPts val="0"/>
              </a:spcBef>
              <a:buFont typeface="Wingdings"/>
              <a:buChar char="q"/>
            </a:pPr>
            <a:r>
              <a:rPr lang="en-US" b="1" dirty="0">
                <a:cs typeface="Calibri Light"/>
              </a:rPr>
              <a:t> selenium-standalone:</a:t>
            </a:r>
            <a:r>
              <a:rPr lang="en-US" dirty="0">
                <a:cs typeface="Calibri Light"/>
              </a:rPr>
              <a:t> It is a jar bundle that contains both API and selenium server. Selenium server is needed to run WebDriver tests in remote machines through Selenium Grid.</a:t>
            </a:r>
            <a:endParaRPr lang="en-US">
              <a:solidFill>
                <a:schemeClr val="tx1"/>
              </a:solidFill>
              <a:cs typeface="Calibri Light"/>
            </a:endParaRPr>
          </a:p>
          <a:p>
            <a:endParaRPr lang="en-US" dirty="0">
              <a:cs typeface="Calibri Light"/>
            </a:endParaRPr>
          </a:p>
        </p:txBody>
      </p:sp>
      <p:sp>
        <p:nvSpPr>
          <p:cNvPr id="4" name="TextBox 3">
            <a:extLst>
              <a:ext uri="{FF2B5EF4-FFF2-40B4-BE49-F238E27FC236}">
                <a16:creationId xmlns:a16="http://schemas.microsoft.com/office/drawing/2014/main" id="{184AD143-2D1E-49C8-850D-17B3728D547C}"/>
              </a:ext>
            </a:extLst>
          </p:cNvPr>
          <p:cNvSpPr txBox="1"/>
          <p:nvPr/>
        </p:nvSpPr>
        <p:spPr>
          <a:xfrm>
            <a:off x="2817962" y="296174"/>
            <a:ext cx="6599207"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000000"/>
                </a:solidFill>
              </a:rPr>
              <a:t>Technology/Tools used:</a:t>
            </a:r>
            <a:endParaRPr lang="en-US" sz="4800" b="1" dirty="0">
              <a:solidFill>
                <a:srgbClr val="000000"/>
              </a:solidFill>
              <a:cs typeface="Calibri Light"/>
            </a:endParaRPr>
          </a:p>
        </p:txBody>
      </p:sp>
    </p:spTree>
    <p:extLst>
      <p:ext uri="{BB962C8B-B14F-4D97-AF65-F5344CB8AC3E}">
        <p14:creationId xmlns:p14="http://schemas.microsoft.com/office/powerpoint/2010/main" val="348508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E686-F983-400A-B628-FBE3D0EB7476}"/>
              </a:ext>
            </a:extLst>
          </p:cNvPr>
          <p:cNvSpPr>
            <a:spLocks noGrp="1"/>
          </p:cNvSpPr>
          <p:nvPr>
            <p:ph type="title"/>
          </p:nvPr>
        </p:nvSpPr>
        <p:spPr/>
        <p:txBody>
          <a:bodyPr/>
          <a:lstStyle/>
          <a:p>
            <a:pPr algn="ctr"/>
            <a:r>
              <a:rPr lang="en-US" b="1" dirty="0">
                <a:solidFill>
                  <a:srgbClr val="000000"/>
                </a:solidFill>
                <a:cs typeface="Calibri Light"/>
              </a:rPr>
              <a:t>Application Overview</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0A058FB7-7CC5-48D5-A1CD-B571A1B4A126}"/>
              </a:ext>
            </a:extLst>
          </p:cNvPr>
          <p:cNvPicPr>
            <a:picLocks noChangeAspect="1"/>
          </p:cNvPicPr>
          <p:nvPr/>
        </p:nvPicPr>
        <p:blipFill>
          <a:blip r:embed="rId2"/>
          <a:stretch>
            <a:fillRect/>
          </a:stretch>
        </p:blipFill>
        <p:spPr>
          <a:xfrm>
            <a:off x="6970145" y="1969878"/>
            <a:ext cx="4951563" cy="2731339"/>
          </a:xfrm>
          <a:prstGeom prst="rect">
            <a:avLst/>
          </a:prstGeom>
        </p:spPr>
      </p:pic>
      <p:sp>
        <p:nvSpPr>
          <p:cNvPr id="6" name="TextBox 5">
            <a:extLst>
              <a:ext uri="{FF2B5EF4-FFF2-40B4-BE49-F238E27FC236}">
                <a16:creationId xmlns:a16="http://schemas.microsoft.com/office/drawing/2014/main" id="{137E83D5-5A84-419A-8301-E1CEBFE8E020}"/>
              </a:ext>
            </a:extLst>
          </p:cNvPr>
          <p:cNvSpPr txBox="1"/>
          <p:nvPr/>
        </p:nvSpPr>
        <p:spPr>
          <a:xfrm>
            <a:off x="1035171" y="2150855"/>
            <a:ext cx="5549661"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latin typeface="Calibri"/>
                <a:cs typeface="Segoe UI"/>
              </a:rPr>
              <a:t>Avoid repeated manual work</a:t>
            </a:r>
            <a:endParaRPr lang="en-US" dirty="0">
              <a:cs typeface="Calibri Light"/>
            </a:endParaRPr>
          </a:p>
          <a:p>
            <a:pPr marL="342900" indent="-342900">
              <a:buFont typeface="Wingdings"/>
              <a:buChar char="q"/>
            </a:pPr>
            <a:r>
              <a:rPr lang="en-US" sz="2400" dirty="0">
                <a:latin typeface="Calibri"/>
                <a:cs typeface="Segoe UI"/>
              </a:rPr>
              <a:t>Receive faster feedback </a:t>
            </a:r>
            <a:endParaRPr lang="en-US" dirty="0">
              <a:latin typeface="Calibri Light"/>
              <a:cs typeface="Calibri Light"/>
            </a:endParaRPr>
          </a:p>
          <a:p>
            <a:pPr marL="342900" indent="-342900">
              <a:buFont typeface="Wingdings"/>
              <a:buChar char="q"/>
            </a:pPr>
            <a:r>
              <a:rPr lang="en-US" sz="2400" dirty="0">
                <a:latin typeface="Calibri"/>
                <a:cs typeface="Segoe UI"/>
              </a:rPr>
              <a:t>Reduce cost of manual testing </a:t>
            </a:r>
            <a:endParaRPr lang="en-US" dirty="0">
              <a:latin typeface="Calibri Light"/>
              <a:cs typeface="Calibri Light"/>
            </a:endParaRPr>
          </a:p>
          <a:p>
            <a:pPr marL="342900" indent="-342900">
              <a:buFont typeface="Wingdings"/>
              <a:buChar char="q"/>
            </a:pPr>
            <a:r>
              <a:rPr lang="en-US" sz="2400" dirty="0">
                <a:latin typeface="Calibri"/>
                <a:cs typeface="Segoe UI"/>
              </a:rPr>
              <a:t>Save time on running tests repeatedly</a:t>
            </a:r>
            <a:endParaRPr lang="en-US" dirty="0">
              <a:latin typeface="Calibri Light"/>
              <a:cs typeface="Calibri Light"/>
            </a:endParaRPr>
          </a:p>
          <a:p>
            <a:pPr marL="342900" indent="-342900">
              <a:buFont typeface="Wingdings"/>
              <a:buChar char="q"/>
            </a:pPr>
            <a:r>
              <a:rPr lang="en-US" sz="2400" dirty="0">
                <a:latin typeface="Calibri"/>
                <a:cs typeface="Segoe UI"/>
              </a:rPr>
              <a:t>Ensure that tests are executed consistently with the same preconditions and expectations.</a:t>
            </a:r>
            <a:r>
              <a:rPr lang="en-US" sz="2400" dirty="0">
                <a:latin typeface="Calibri"/>
                <a:cs typeface="Calibri"/>
              </a:rPr>
              <a:t> </a:t>
            </a:r>
            <a:endParaRPr lang="en-US">
              <a:cs typeface="Calibri Light"/>
            </a:endParaRPr>
          </a:p>
          <a:p>
            <a:pPr algn="ctr"/>
            <a:endParaRPr lang="en-US" sz="2400">
              <a:latin typeface="Segoe UI"/>
              <a:cs typeface="Segoe UI"/>
            </a:endParaRPr>
          </a:p>
        </p:txBody>
      </p:sp>
    </p:spTree>
    <p:extLst>
      <p:ext uri="{BB962C8B-B14F-4D97-AF65-F5344CB8AC3E}">
        <p14:creationId xmlns:p14="http://schemas.microsoft.com/office/powerpoint/2010/main" val="62374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E686-F983-400A-B628-FBE3D0EB7476}"/>
              </a:ext>
            </a:extLst>
          </p:cNvPr>
          <p:cNvSpPr>
            <a:spLocks noGrp="1"/>
          </p:cNvSpPr>
          <p:nvPr>
            <p:ph type="title"/>
          </p:nvPr>
        </p:nvSpPr>
        <p:spPr>
          <a:xfrm>
            <a:off x="671601" y="111344"/>
            <a:ext cx="10772775" cy="1039972"/>
          </a:xfrm>
        </p:spPr>
        <p:txBody>
          <a:bodyPr>
            <a:normAutofit/>
          </a:bodyPr>
          <a:lstStyle/>
          <a:p>
            <a:pPr algn="ctr"/>
            <a:r>
              <a:rPr lang="en-US" sz="4800" b="1" dirty="0">
                <a:solidFill>
                  <a:srgbClr val="000000"/>
                </a:solidFill>
                <a:cs typeface="Calibri Light"/>
              </a:rPr>
              <a:t>Purpose and Goal of the Application</a:t>
            </a:r>
          </a:p>
        </p:txBody>
      </p:sp>
      <p:sp>
        <p:nvSpPr>
          <p:cNvPr id="6" name="TextBox 5">
            <a:extLst>
              <a:ext uri="{FF2B5EF4-FFF2-40B4-BE49-F238E27FC236}">
                <a16:creationId xmlns:a16="http://schemas.microsoft.com/office/drawing/2014/main" id="{137E83D5-5A84-419A-8301-E1CEBFE8E020}"/>
              </a:ext>
            </a:extLst>
          </p:cNvPr>
          <p:cNvSpPr txBox="1"/>
          <p:nvPr/>
        </p:nvSpPr>
        <p:spPr>
          <a:xfrm>
            <a:off x="531964" y="1245083"/>
            <a:ext cx="10840528" cy="526297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cs typeface="Calibri"/>
              </a:rPr>
              <a:t>Some of the main goal the application in this project are:</a:t>
            </a:r>
            <a:endParaRPr lang="en-US" sz="2400">
              <a:latin typeface="Calibri"/>
              <a:cs typeface="Calibri"/>
            </a:endParaRPr>
          </a:p>
          <a:p>
            <a:r>
              <a:rPr lang="en-US" sz="2400" b="1" dirty="0">
                <a:latin typeface="Calibri"/>
                <a:cs typeface="Calibri"/>
              </a:rPr>
              <a:t>Usability testing: </a:t>
            </a:r>
            <a:r>
              <a:rPr lang="en-US" sz="2400" dirty="0">
                <a:latin typeface="Calibri"/>
                <a:cs typeface="Calibri"/>
              </a:rPr>
              <a:t>The application should comply with accessibility standards.</a:t>
            </a:r>
          </a:p>
          <a:p>
            <a:pPr marL="285750" indent="-285750">
              <a:buFont typeface="Symbol"/>
              <a:buChar char="•"/>
            </a:pPr>
            <a:r>
              <a:rPr lang="en-US" sz="2400" dirty="0">
                <a:latin typeface="Calibri"/>
                <a:cs typeface="Calibri"/>
              </a:rPr>
              <a:t>Example: To ensure proper navigation between web pages.</a:t>
            </a:r>
            <a:endParaRPr lang="en-US" sz="2400">
              <a:latin typeface="Calibri"/>
              <a:cs typeface="Calibri"/>
            </a:endParaRPr>
          </a:p>
          <a:p>
            <a:pPr marL="285750" indent="-285750">
              <a:buFont typeface="Symbol"/>
              <a:buChar char="•"/>
            </a:pPr>
            <a:endParaRPr lang="en-US" sz="2400" dirty="0">
              <a:latin typeface="Calibri"/>
              <a:cs typeface="Calibri"/>
            </a:endParaRPr>
          </a:p>
          <a:p>
            <a:r>
              <a:rPr lang="en-US" sz="2400" b="1" dirty="0">
                <a:latin typeface="Calibri"/>
                <a:cs typeface="Calibri"/>
              </a:rPr>
              <a:t>User acceptance testing: It </a:t>
            </a:r>
            <a:r>
              <a:rPr lang="en-US" sz="2400" dirty="0">
                <a:latin typeface="Calibri"/>
                <a:cs typeface="Calibri"/>
              </a:rPr>
              <a:t>is to make sure that the application meets the expectations of the user. It ensures that the application is fit enough to be deployed and used effectively. </a:t>
            </a:r>
          </a:p>
          <a:p>
            <a:r>
              <a:rPr lang="en-US" sz="2400" dirty="0">
                <a:latin typeface="Calibri"/>
                <a:cs typeface="Calibri"/>
              </a:rPr>
              <a:t>   Example:</a:t>
            </a:r>
            <a:endParaRPr lang="en-US" sz="2400">
              <a:latin typeface="Calibri"/>
              <a:cs typeface="Calibri"/>
            </a:endParaRPr>
          </a:p>
          <a:p>
            <a:pPr marL="285750" indent="-285750">
              <a:buFont typeface="Symbol"/>
              <a:buChar char="•"/>
            </a:pPr>
            <a:r>
              <a:rPr lang="en-US" sz="2400" dirty="0">
                <a:latin typeface="Calibri"/>
                <a:cs typeface="Calibri"/>
              </a:rPr>
              <a:t>To ensure browser compatibility.</a:t>
            </a:r>
            <a:endParaRPr lang="en-US" sz="2400">
              <a:latin typeface="Calibri"/>
              <a:cs typeface="Calibri"/>
            </a:endParaRPr>
          </a:p>
          <a:p>
            <a:pPr marL="285750" indent="-285750">
              <a:buFont typeface="Symbol"/>
              <a:buChar char="•"/>
            </a:pPr>
            <a:r>
              <a:rPr lang="en-US" sz="2400" dirty="0">
                <a:latin typeface="Calibri"/>
                <a:cs typeface="Calibri"/>
              </a:rPr>
              <a:t>To make sure that mandatory fields are given data in forms.</a:t>
            </a:r>
            <a:endParaRPr lang="en-US" sz="2400">
              <a:latin typeface="Calibri"/>
              <a:cs typeface="Calibri"/>
            </a:endParaRPr>
          </a:p>
          <a:p>
            <a:pPr marL="285750" indent="-285750">
              <a:buFont typeface="Symbol"/>
              <a:buChar char="•"/>
            </a:pPr>
            <a:r>
              <a:rPr lang="en-US" sz="2400" dirty="0">
                <a:latin typeface="Calibri"/>
                <a:cs typeface="Calibri"/>
              </a:rPr>
              <a:t>To check for time outs </a:t>
            </a:r>
            <a:endParaRPr lang="en-US" sz="2400">
              <a:latin typeface="Calibri"/>
              <a:cs typeface="Calibri"/>
            </a:endParaRPr>
          </a:p>
          <a:p>
            <a:pPr marL="285750" indent="-285750">
              <a:buFont typeface="Symbol"/>
              <a:buChar char="•"/>
            </a:pPr>
            <a:r>
              <a:rPr lang="en-US" sz="2400" dirty="0">
                <a:latin typeface="Calibri"/>
                <a:cs typeface="Calibri"/>
              </a:rPr>
              <a:t>To be sure that proper control is used to feed data. For example, when requesting gender information, use an option button</a:t>
            </a:r>
            <a:endParaRPr lang="en-US" sz="2400">
              <a:latin typeface="Calibri"/>
              <a:cs typeface="Calibri"/>
            </a:endParaRPr>
          </a:p>
          <a:p>
            <a:endParaRPr lang="en-US" sz="2400" dirty="0">
              <a:latin typeface="Calibri"/>
              <a:cs typeface="Calibri"/>
            </a:endParaRPr>
          </a:p>
        </p:txBody>
      </p:sp>
    </p:spTree>
    <p:extLst>
      <p:ext uri="{BB962C8B-B14F-4D97-AF65-F5344CB8AC3E}">
        <p14:creationId xmlns:p14="http://schemas.microsoft.com/office/powerpoint/2010/main" val="1483522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5102-2B7E-4C94-9762-5DB5C55EA563}"/>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4B579619-C7CD-4408-928A-EE5992F60990}"/>
              </a:ext>
            </a:extLst>
          </p:cNvPr>
          <p:cNvSpPr txBox="1"/>
          <p:nvPr/>
        </p:nvSpPr>
        <p:spPr>
          <a:xfrm>
            <a:off x="1222076" y="3516702"/>
            <a:ext cx="60960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sz="1100" dirty="0">
              <a:latin typeface="Calibri"/>
              <a:cs typeface="Calibri"/>
            </a:endParaRPr>
          </a:p>
        </p:txBody>
      </p:sp>
      <p:sp>
        <p:nvSpPr>
          <p:cNvPr id="5" name="TextBox 4">
            <a:extLst>
              <a:ext uri="{FF2B5EF4-FFF2-40B4-BE49-F238E27FC236}">
                <a16:creationId xmlns:a16="http://schemas.microsoft.com/office/drawing/2014/main" id="{7F23683D-ADD9-4DF8-9110-DB2C46B8B927}"/>
              </a:ext>
            </a:extLst>
          </p:cNvPr>
          <p:cNvSpPr txBox="1"/>
          <p:nvPr/>
        </p:nvSpPr>
        <p:spPr>
          <a:xfrm>
            <a:off x="488831" y="1216325"/>
            <a:ext cx="10840527" cy="553997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a:cs typeface="Calibri"/>
              </a:rPr>
              <a:t>Performance testing</a:t>
            </a:r>
            <a:r>
              <a:rPr lang="en-US" sz="2400" dirty="0">
                <a:latin typeface="Calibri"/>
                <a:cs typeface="Calibri"/>
              </a:rPr>
              <a:t>​: Performance testing on web applications measures the performance under various scenarios. ​</a:t>
            </a:r>
            <a:endParaRPr lang="en-US" dirty="0"/>
          </a:p>
          <a:p>
            <a:pPr>
              <a:buChar char="•"/>
            </a:pPr>
            <a:r>
              <a:rPr lang="en-US" sz="2400" dirty="0">
                <a:latin typeface="Calibri"/>
                <a:cs typeface="Calibri"/>
              </a:rPr>
              <a:t>Example: test automation suite is ensuring simultaneous </a:t>
            </a:r>
            <a:r>
              <a:rPr lang="en-US" sz="2400" b="1" dirty="0">
                <a:latin typeface="Calibri"/>
                <a:cs typeface="Calibri"/>
              </a:rPr>
              <a:t>scalability</a:t>
            </a:r>
            <a:r>
              <a:rPr lang="en-US" sz="2400" dirty="0">
                <a:latin typeface="Calibri"/>
                <a:cs typeface="Calibri"/>
              </a:rPr>
              <a:t>, </a:t>
            </a:r>
            <a:r>
              <a:rPr lang="en-US" sz="2400" b="1" dirty="0">
                <a:latin typeface="Calibri"/>
                <a:cs typeface="Calibri"/>
              </a:rPr>
              <a:t>maintainability</a:t>
            </a:r>
            <a:r>
              <a:rPr lang="en-US" sz="2400" dirty="0">
                <a:latin typeface="Calibri"/>
                <a:cs typeface="Calibri"/>
              </a:rPr>
              <a:t>, and </a:t>
            </a:r>
            <a:r>
              <a:rPr lang="en-US" sz="2400" b="1" dirty="0">
                <a:latin typeface="Calibri"/>
                <a:cs typeface="Calibri"/>
              </a:rPr>
              <a:t>reliability</a:t>
            </a:r>
            <a:r>
              <a:rPr lang="en-US" sz="2400" dirty="0">
                <a:latin typeface="Calibri"/>
                <a:cs typeface="Calibri"/>
              </a:rPr>
              <a:t>. ​</a:t>
            </a:r>
          </a:p>
          <a:p>
            <a:pPr>
              <a:buChar char="•"/>
            </a:pPr>
            <a:endParaRPr lang="en-US" sz="2400" dirty="0">
              <a:latin typeface="Calibri"/>
              <a:cs typeface="Calibri"/>
            </a:endParaRPr>
          </a:p>
          <a:p>
            <a:r>
              <a:rPr lang="en-US" sz="2400" b="1" dirty="0">
                <a:latin typeface="Calibri"/>
                <a:cs typeface="Calibri"/>
              </a:rPr>
              <a:t>Security testing</a:t>
            </a:r>
            <a:r>
              <a:rPr lang="en-US" sz="2400" dirty="0">
                <a:latin typeface="Calibri"/>
                <a:cs typeface="Calibri"/>
              </a:rPr>
              <a:t>​: It is very important if data leaks or modifications are unacceptable and intolerable. ​</a:t>
            </a:r>
          </a:p>
          <a:p>
            <a:pPr>
              <a:buChar char="•"/>
            </a:pPr>
            <a:r>
              <a:rPr lang="en-US" sz="2400" dirty="0">
                <a:latin typeface="Calibri"/>
                <a:cs typeface="Calibri"/>
              </a:rPr>
              <a:t>Example: To ensure that sufficient authentication and authorization mechanisms are in place.​</a:t>
            </a:r>
          </a:p>
          <a:p>
            <a:pPr>
              <a:buChar char="•"/>
            </a:pPr>
            <a:endParaRPr lang="en-US" sz="2400" dirty="0">
              <a:latin typeface="Calibri"/>
              <a:cs typeface="Calibri"/>
            </a:endParaRPr>
          </a:p>
          <a:p>
            <a:r>
              <a:rPr lang="en-US" sz="2400" b="1" dirty="0">
                <a:latin typeface="Calibri"/>
                <a:cs typeface="Calibri"/>
              </a:rPr>
              <a:t>Functional testing</a:t>
            </a:r>
            <a:r>
              <a:rPr lang="en-US" sz="2400" dirty="0">
                <a:latin typeface="Calibri"/>
                <a:cs typeface="Calibri"/>
              </a:rPr>
              <a:t>​: It is to ensure that individual functions are working well. ​</a:t>
            </a:r>
          </a:p>
          <a:p>
            <a:r>
              <a:rPr lang="en-US" sz="2400" dirty="0">
                <a:latin typeface="Calibri"/>
                <a:cs typeface="Calibri"/>
              </a:rPr>
              <a:t>Example: ​</a:t>
            </a:r>
          </a:p>
          <a:p>
            <a:pPr>
              <a:buChar char="•"/>
            </a:pPr>
            <a:r>
              <a:rPr lang="en-US" sz="2400" dirty="0">
                <a:latin typeface="Calibri"/>
                <a:cs typeface="Calibri"/>
              </a:rPr>
              <a:t>Test cases should ensure that boundary conditions are tested. ​</a:t>
            </a:r>
            <a:endParaRPr lang="en-US" sz="2400">
              <a:latin typeface="Calibri"/>
              <a:cs typeface="Calibri"/>
            </a:endParaRPr>
          </a:p>
          <a:p>
            <a:pPr>
              <a:buChar char="•"/>
            </a:pPr>
            <a:r>
              <a:rPr lang="en-US" sz="2400" dirty="0">
                <a:latin typeface="Calibri"/>
                <a:cs typeface="Calibri"/>
              </a:rPr>
              <a:t>Invalid inputs should prompt appropriate error messages.​</a:t>
            </a:r>
          </a:p>
          <a:p>
            <a:r>
              <a:rPr lang="en-US" dirty="0">
                <a:latin typeface="Segoe UI"/>
                <a:cs typeface="Segoe UI"/>
              </a:rPr>
              <a:t>​</a:t>
            </a:r>
          </a:p>
        </p:txBody>
      </p:sp>
      <p:sp>
        <p:nvSpPr>
          <p:cNvPr id="7" name="Title 1">
            <a:extLst>
              <a:ext uri="{FF2B5EF4-FFF2-40B4-BE49-F238E27FC236}">
                <a16:creationId xmlns:a16="http://schemas.microsoft.com/office/drawing/2014/main" id="{6761CF52-B3C6-4906-91D4-FABE55507B1A}"/>
              </a:ext>
            </a:extLst>
          </p:cNvPr>
          <p:cNvSpPr txBox="1">
            <a:spLocks/>
          </p:cNvSpPr>
          <p:nvPr/>
        </p:nvSpPr>
        <p:spPr>
          <a:xfrm>
            <a:off x="714734" y="-3675"/>
            <a:ext cx="10772775" cy="1212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800" b="1" dirty="0">
                <a:solidFill>
                  <a:srgbClr val="000000"/>
                </a:solidFill>
                <a:cs typeface="Calibri Light"/>
              </a:rPr>
              <a:t>Purpose and Goal of the Application</a:t>
            </a:r>
          </a:p>
        </p:txBody>
      </p:sp>
    </p:spTree>
    <p:extLst>
      <p:ext uri="{BB962C8B-B14F-4D97-AF65-F5344CB8AC3E}">
        <p14:creationId xmlns:p14="http://schemas.microsoft.com/office/powerpoint/2010/main" val="280890308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Metropolitan</vt:lpstr>
      <vt:lpstr>PowerPoint Presentation</vt:lpstr>
      <vt:lpstr>PowerPoint Presentation</vt:lpstr>
      <vt:lpstr>Introduction:</vt:lpstr>
      <vt:lpstr>Introduction:</vt:lpstr>
      <vt:lpstr>Introduction:</vt:lpstr>
      <vt:lpstr>Introduction:</vt:lpstr>
      <vt:lpstr>Application Overview</vt:lpstr>
      <vt:lpstr>Purpose and Goal of the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20</cp:revision>
  <dcterms:created xsi:type="dcterms:W3CDTF">2015-09-22T16:41:35Z</dcterms:created>
  <dcterms:modified xsi:type="dcterms:W3CDTF">2018-04-10T05:04:50Z</dcterms:modified>
</cp:coreProperties>
</file>