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6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D2544F-C128-4A91-9630-CD0DC7A56978}" type="datetimeFigureOut">
              <a:rPr lang="ru-RU" smtClean="0"/>
              <a:pPr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738EF9-82E0-431A-9708-8BF254A14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2D5607-9D8E-44B9-887A-4D971E210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01841"/>
            <a:ext cx="9440034" cy="3373515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effectLst/>
              </a:rPr>
              <a:t>Министерство науки и высшего образования Российской Федерации</a:t>
            </a: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200" dirty="0">
                <a:effectLst/>
              </a:rPr>
            </a:br>
            <a:r>
              <a:rPr lang="ru-RU" sz="1200" b="1" dirty="0">
                <a:effectLst/>
              </a:rPr>
              <a:t>«Владимирский государственный университет</a:t>
            </a: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b="1" dirty="0">
                <a:effectLst/>
              </a:rPr>
              <a:t>имени Александра Григорьевича и Николая Григорьевича Столетовых»</a:t>
            </a: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b="1" dirty="0">
                <a:effectLst/>
              </a:rPr>
              <a:t>(</a:t>
            </a:r>
            <a:r>
              <a:rPr lang="ru-RU" sz="1200" b="1" dirty="0" err="1">
                <a:effectLst/>
              </a:rPr>
              <a:t>ВлГУ</a:t>
            </a:r>
            <a:r>
              <a:rPr lang="ru-RU" sz="1200" b="1" dirty="0">
                <a:effectLst/>
              </a:rPr>
              <a:t>)</a:t>
            </a: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</a:rPr>
              <a:t/>
            </a:r>
            <a:br>
              <a:rPr lang="ru-RU" sz="1200" dirty="0">
                <a:effectLst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ИИТР</a:t>
            </a:r>
            <a:b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ВТиСУ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</a:t>
            </a:r>
            <a:r>
              <a:rPr lang="ru-RU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«Библиотека»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BEF3507-64B4-4040-80E8-6B511272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672537"/>
            <a:ext cx="9440034" cy="104986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Выполнил: </a:t>
            </a:r>
            <a:r>
              <a:rPr lang="ru-RU" dirty="0" smtClean="0"/>
              <a:t>Лапин А.С.</a:t>
            </a:r>
            <a:endParaRPr lang="ru-RU" dirty="0"/>
          </a:p>
          <a:p>
            <a:pPr algn="r"/>
            <a:r>
              <a:rPr lang="ru-RU" dirty="0"/>
              <a:t>Руководитель: </a:t>
            </a:r>
            <a:r>
              <a:rPr lang="ru-RU" dirty="0" err="1"/>
              <a:t>ст.пр</a:t>
            </a:r>
            <a:r>
              <a:rPr lang="ru-RU" dirty="0"/>
              <a:t>. </a:t>
            </a:r>
            <a:r>
              <a:rPr lang="ru-RU" dirty="0" err="1"/>
              <a:t>Сущинина</a:t>
            </a:r>
            <a:r>
              <a:rPr lang="ru-RU" dirty="0"/>
              <a:t> А.А. </a:t>
            </a:r>
          </a:p>
        </p:txBody>
      </p:sp>
    </p:spTree>
    <p:extLst>
      <p:ext uri="{BB962C8B-B14F-4D97-AF65-F5344CB8AC3E}">
        <p14:creationId xmlns="" xmlns:p14="http://schemas.microsoft.com/office/powerpoint/2010/main" val="192185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550491-75F4-4791-992A-B5A17453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62" y="0"/>
            <a:ext cx="10353762" cy="97045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5122" name="Picture 2" descr="C:\Users\user\Downloads\Электронный каталог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6594" y="1674183"/>
            <a:ext cx="7468643" cy="4677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4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CEFAD3C-621A-4469-B8CC-6DB7272D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83FEEDB-B7F4-4044-AA79-BD0B7C5EAE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10433578" cy="4058750"/>
          </a:xfrm>
        </p:spPr>
        <p:txBody>
          <a:bodyPr/>
          <a:lstStyle/>
          <a:p>
            <a:pPr marL="36900" indent="0">
              <a:buNone/>
            </a:pPr>
            <a:r>
              <a:rPr lang="ru-RU" sz="2400" dirty="0" smtClean="0">
                <a:effectLst/>
              </a:rPr>
              <a:t>Цель выпускной квалификационной работы была выполнена. </a:t>
            </a:r>
            <a:r>
              <a:rPr lang="ru-RU" sz="2400" dirty="0" smtClean="0">
                <a:effectLst/>
              </a:rPr>
              <a:t>Было спроектировано </a:t>
            </a:r>
            <a:r>
              <a:rPr lang="ru-RU" sz="2400" dirty="0" smtClean="0">
                <a:effectLst/>
              </a:rPr>
              <a:t>и </a:t>
            </a:r>
            <a:r>
              <a:rPr lang="ru-RU" sz="2400" dirty="0" smtClean="0">
                <a:effectLst/>
              </a:rPr>
              <a:t>реализовано приложение, для автоматизации процесса документооборота в библиотеке, которое </a:t>
            </a:r>
            <a:r>
              <a:rPr lang="ru-RU" sz="2400" dirty="0" smtClean="0">
                <a:effectLst/>
              </a:rPr>
              <a:t>соответствует техническому заданию.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00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1289"/>
            <a:ext cx="12192000" cy="990600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EB1A8D5-2D4A-4DF7-AF6A-0FEFD7D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A1D60C5-905C-40CF-8E12-D73EEF120A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dirty="0"/>
              <a:t>Объект исследования ВКР: </a:t>
            </a:r>
          </a:p>
          <a:p>
            <a:pPr marL="36900" indent="0">
              <a:buNone/>
            </a:pPr>
            <a:r>
              <a:rPr lang="ru-RU" sz="2400" dirty="0">
                <a:effectLst/>
              </a:rPr>
              <a:t>Объектом исследования является </a:t>
            </a:r>
            <a:r>
              <a:rPr lang="ru-RU" sz="2400" dirty="0" smtClean="0">
                <a:effectLst/>
              </a:rPr>
              <a:t>библиотека.</a:t>
            </a:r>
            <a:endParaRPr lang="ru-RU" sz="2400" dirty="0">
              <a:effectLst/>
            </a:endParaRPr>
          </a:p>
          <a:p>
            <a:pPr marL="36900" indent="0">
              <a:buNone/>
            </a:pPr>
            <a:r>
              <a:rPr lang="ru-RU" sz="2400" dirty="0">
                <a:effectLst/>
              </a:rPr>
              <a:t>Предмет исследования ВКР</a:t>
            </a:r>
            <a:r>
              <a:rPr lang="en-US" sz="2400" dirty="0">
                <a:effectLst/>
              </a:rPr>
              <a:t>:</a:t>
            </a:r>
            <a:endParaRPr lang="ru-RU" sz="2400" dirty="0">
              <a:effectLst/>
            </a:endParaRPr>
          </a:p>
          <a:p>
            <a:pPr marL="36900" indent="0">
              <a:buNone/>
            </a:pPr>
            <a:r>
              <a:rPr lang="ru-RU" sz="2400" dirty="0" smtClean="0">
                <a:effectLst/>
              </a:rPr>
              <a:t>Предметом исследования являются процессы, происходящие в библиотеке.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24044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67A5A71-D99E-4F43-B31F-4C08115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8003DE3-10CC-4A2D-BCBE-7129023D6F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ВКР: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информационной системы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упрощения процесса документооборота в библиотеке.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900" indent="0" algn="just"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ВКР:</a:t>
            </a:r>
          </a:p>
          <a:p>
            <a:pPr lvl="0" algn="just" fontAlgn="base"/>
            <a:r>
              <a:rPr lang="ru-RU" sz="2400" dirty="0" smtClean="0">
                <a:effectLst/>
              </a:rPr>
              <a:t>изучение литературных источников по теме работы;</a:t>
            </a:r>
          </a:p>
          <a:p>
            <a:pPr lvl="0" algn="just" fontAlgn="base"/>
            <a:r>
              <a:rPr lang="ru-RU" sz="2400" dirty="0" smtClean="0">
                <a:effectLst/>
              </a:rPr>
              <a:t>изучение аналогов проектируемой системы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lvl="0" algn="just" fontAlgn="base"/>
            <a:r>
              <a:rPr lang="ru-RU" sz="2400" dirty="0" smtClean="0">
                <a:effectLst/>
              </a:rPr>
              <a:t>анализ и выбор средств необходимых для разработки данной системы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lvl="0" algn="just" fontAlgn="base"/>
            <a:r>
              <a:rPr lang="ru-RU" sz="2400" dirty="0" smtClean="0">
                <a:effectLst/>
              </a:rPr>
              <a:t>составление технического задания и проектирование будущей системы</a:t>
            </a:r>
            <a:r>
              <a:rPr lang="en-US" sz="2400" dirty="0" smtClean="0">
                <a:effectLst/>
              </a:rPr>
              <a:t>;</a:t>
            </a:r>
            <a:endParaRPr lang="ru-RU" sz="2400" dirty="0" smtClean="0">
              <a:effectLst/>
            </a:endParaRPr>
          </a:p>
          <a:p>
            <a:pPr lvl="0" algn="just" fontAlgn="base"/>
            <a:r>
              <a:rPr lang="ru-RU" sz="2400" dirty="0" smtClean="0"/>
              <a:t>р</a:t>
            </a:r>
            <a:r>
              <a:rPr lang="ru-RU" sz="2400" dirty="0" smtClean="0">
                <a:effectLst/>
              </a:rPr>
              <a:t>азработка приложения и базы данных.</a:t>
            </a:r>
            <a:endParaRPr lang="ru-RU" sz="2400" dirty="0">
              <a:effectLst/>
            </a:endParaRPr>
          </a:p>
          <a:p>
            <a:pPr marL="36900" indent="0">
              <a:buNone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90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78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1026" name="Picture 2" descr="C:\Users\user\Desktop\Диплом 1.2 Исправлен модификаторы доступа и прочии небольшие изменения\Аналоги\22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845" y="3943060"/>
            <a:ext cx="3841514" cy="2672569"/>
          </a:xfrm>
          <a:prstGeom prst="rect">
            <a:avLst/>
          </a:prstGeom>
          <a:noFill/>
        </p:spPr>
      </p:pic>
      <p:pic>
        <p:nvPicPr>
          <p:cNvPr id="1027" name="Picture 3" descr="C:\Users\user\Desktop\Диплом 1.2 Исправлен модификаторы доступа и прочии небольшие изменения\Аналоги\C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2482" y="3852887"/>
            <a:ext cx="3753080" cy="2927996"/>
          </a:xfrm>
          <a:prstGeom prst="rect">
            <a:avLst/>
          </a:prstGeom>
          <a:noFill/>
        </p:spPr>
      </p:pic>
      <p:pic>
        <p:nvPicPr>
          <p:cNvPr id="1029" name="Picture 5" descr="C:\Users\user\Desktop\Диплом 1.2 Исправлен модификаторы доступа и прочии небольшие изменения\Аналоги\libra3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1939" y="4021157"/>
            <a:ext cx="4578886" cy="2616506"/>
          </a:xfrm>
          <a:prstGeom prst="rect">
            <a:avLst/>
          </a:prstGeom>
          <a:noFill/>
        </p:spPr>
      </p:pic>
      <p:pic>
        <p:nvPicPr>
          <p:cNvPr id="1028" name="Picture 4" descr="C:\Users\user\Desktop\Диплом 1.2 Исправлен модификаторы доступа и прочии небольшие изменения\Аналоги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1299" y="4681762"/>
            <a:ext cx="2699476" cy="2022001"/>
          </a:xfrm>
          <a:prstGeom prst="rect">
            <a:avLst/>
          </a:prstGeom>
          <a:noFill/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451690" y="1700168"/>
          <a:ext cx="1131432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581"/>
                <a:gridCol w="2828581"/>
                <a:gridCol w="2828581"/>
                <a:gridCol w="282858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Платформа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ресурсам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МЕГАПРО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Windows Server 2008 и выше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200 тыс.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РУСЛАН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300 тыс. рублей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МАРК-</a:t>
                      </a:r>
                      <a:r>
                        <a:rPr lang="en-US" dirty="0" smtClean="0"/>
                        <a:t>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Windows Server 2008 и выше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274 тыс. рублей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средств необходимых для разработки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441" y="4406072"/>
            <a:ext cx="3811835" cy="229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5338" y="4415279"/>
            <a:ext cx="4161871" cy="227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8467" y="2214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0336" y="1668910"/>
            <a:ext cx="118210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C# </a:t>
            </a:r>
            <a:r>
              <a:rPr lang="ru-RU" sz="2000" dirty="0" smtClean="0"/>
              <a:t>- это язык программирования, предназначенный для разработки самых разнообразных приложений, предназначенных для выполнения в среде .NET </a:t>
            </a:r>
            <a:r>
              <a:rPr lang="ru-RU" sz="2000" dirty="0" err="1" smtClean="0"/>
              <a:t>Framework</a:t>
            </a:r>
            <a:r>
              <a:rPr lang="ru-RU" sz="2000" dirty="0" smtClean="0"/>
              <a:t>. Язык C# прост, </a:t>
            </a:r>
            <a:r>
              <a:rPr lang="ru-RU" sz="2000" dirty="0" err="1" smtClean="0"/>
              <a:t>типобезопасен</a:t>
            </a:r>
            <a:r>
              <a:rPr lang="ru-RU" sz="2000" dirty="0" smtClean="0"/>
              <a:t> и объектно-ориентирован. Благодаря множеству нововведений C# обеспечивает возможность быстрой разработки приложений, но при этом сохраняет выразительность и элегантность, присущую языкам C.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7682" y="3061767"/>
            <a:ext cx="11604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MySQL</a:t>
            </a:r>
            <a:r>
              <a:rPr lang="ru-RU" sz="2000" dirty="0" smtClean="0"/>
              <a:t> — это реляционная система управления базами данных с открытым исходным кодом.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287098-7F8B-4DAC-98E0-BA9749AB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44" y="-154237"/>
            <a:ext cx="10353762" cy="9704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Диаграмма вариантов использования</a:t>
            </a:r>
            <a:endParaRPr lang="ru-RU" sz="3600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user\Downloads\Диаграмма прецедентов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7114"/>
            <a:ext cx="12191999" cy="6064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841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ER Модель (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560" y="1536094"/>
            <a:ext cx="7182997" cy="5321906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AECEEDD-C956-4635-A892-7C858A7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Модель «сущность-связь</a:t>
            </a:r>
            <a:r>
              <a:rPr lang="ru-RU" sz="3600" dirty="0"/>
              <a:t>»</a:t>
            </a:r>
          </a:p>
        </p:txBody>
      </p:sp>
    </p:spTree>
    <p:extLst>
      <p:ext uri="{BB962C8B-B14F-4D97-AF65-F5344CB8AC3E}">
        <p14:creationId xmlns="" xmlns:p14="http://schemas.microsoft.com/office/powerpoint/2010/main" val="18124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7ED9F1-A5BC-44E0-9466-54CAC01B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779" y="0"/>
            <a:ext cx="10353762" cy="9704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Схема базы данных. Реляционная модель</a:t>
            </a:r>
            <a:endParaRPr lang="ru-RU" sz="3600" dirty="0"/>
          </a:p>
        </p:txBody>
      </p:sp>
      <p:pic>
        <p:nvPicPr>
          <p:cNvPr id="2050" name="Picture 2" descr="C:\Users\user\Desktop\Реляционная модел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0192" y="1727674"/>
            <a:ext cx="8834833" cy="4706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3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878994-6471-4FAD-991F-9A885D5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29" y="0"/>
            <a:ext cx="10353762" cy="970450"/>
          </a:xfrm>
        </p:spPr>
        <p:txBody>
          <a:bodyPr>
            <a:normAutofit/>
          </a:bodyPr>
          <a:lstStyle/>
          <a:p>
            <a:r>
              <a:rPr lang="ru-RU" sz="3600" dirty="0"/>
              <a:t>Диаграмма классов</a:t>
            </a:r>
          </a:p>
        </p:txBody>
      </p:sp>
      <p:pic>
        <p:nvPicPr>
          <p:cNvPr id="3074" name="Picture 2" descr="C:\Users\user\Downloads\Диаграмма классов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19" y="1518851"/>
            <a:ext cx="11740308" cy="5339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47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</TotalTime>
  <Words>237</Words>
  <Application>Microsoft Office PowerPoint</Application>
  <PresentationFormat>Произвольный</PresentationFormat>
  <Paragraphs>44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Обычная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 Институт ИИТР Кафедра ВТиСУ       Информационная система «Библиотека» </vt:lpstr>
      <vt:lpstr>Введение</vt:lpstr>
      <vt:lpstr>Введение</vt:lpstr>
      <vt:lpstr>Аналоги</vt:lpstr>
      <vt:lpstr>Выбор средств необходимых для разработки</vt:lpstr>
      <vt:lpstr>Диаграмма вариантов использования</vt:lpstr>
      <vt:lpstr>Модель «сущность-связь»</vt:lpstr>
      <vt:lpstr>Схема базы данных. Реляционная модель</vt:lpstr>
      <vt:lpstr>Диаграмма классов</vt:lpstr>
      <vt:lpstr>Интерфейс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 Институт ИИТР Кафедра ВТиСУ       Информационная система учёта нефинансовых активов</dc:title>
  <dc:creator>1</dc:creator>
  <cp:lastModifiedBy>pL1uXa</cp:lastModifiedBy>
  <cp:revision>22</cp:revision>
  <dcterms:created xsi:type="dcterms:W3CDTF">2020-06-04T02:26:34Z</dcterms:created>
  <dcterms:modified xsi:type="dcterms:W3CDTF">2020-06-08T09:14:21Z</dcterms:modified>
</cp:coreProperties>
</file>