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3" r:id="rId5"/>
    <p:sldId id="258" r:id="rId6"/>
    <p:sldId id="266" r:id="rId7"/>
    <p:sldId id="259" r:id="rId8"/>
    <p:sldId id="264"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sz="1862" b="0" i="0" u="none" strike="noStrike" kern="1200" spc="0" baseline="0" dirty="0">
                <a:solidFill>
                  <a:srgbClr val="000000">
                    <a:lumMod val="65000"/>
                    <a:lumOff val="35000"/>
                  </a:srgbClr>
                </a:solidFill>
              </a:rPr>
              <a:t>Anzahl der Kredite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Tabelle1!$B$1</c:f>
              <c:strCache>
                <c:ptCount val="1"/>
                <c:pt idx="0">
                  <c:v>employee_count</c:v>
                </c:pt>
              </c:strCache>
            </c:strRef>
          </c:tx>
          <c:spPr>
            <a:solidFill>
              <a:schemeClr val="bg2">
                <a:lumMod val="50000"/>
              </a:schemeClr>
            </a:solidFill>
            <a:ln>
              <a:noFill/>
            </a:ln>
            <a:effectLst/>
            <a:sp3d/>
          </c:spPr>
          <c:invertIfNegative val="0"/>
          <c:cat>
            <c:strRef>
              <c:f>Tabelle1!$A$2:$A$7</c:f>
              <c:strCache>
                <c:ptCount val="6"/>
                <c:pt idx="0">
                  <c:v>PERSONAL</c:v>
                </c:pt>
                <c:pt idx="1">
                  <c:v>EDUCATION</c:v>
                </c:pt>
                <c:pt idx="2">
                  <c:v>MEDICAL</c:v>
                </c:pt>
                <c:pt idx="3">
                  <c:v>VENTURE</c:v>
                </c:pt>
                <c:pt idx="4">
                  <c:v>HOMEIMPROVEMENT</c:v>
                </c:pt>
                <c:pt idx="5">
                  <c:v>DEBTCONSOLIDATION</c:v>
                </c:pt>
              </c:strCache>
            </c:strRef>
          </c:cat>
          <c:val>
            <c:numRef>
              <c:f>Tabelle1!$B$2:$B$7</c:f>
              <c:numCache>
                <c:formatCode>General</c:formatCode>
                <c:ptCount val="6"/>
                <c:pt idx="0">
                  <c:v>5521</c:v>
                </c:pt>
                <c:pt idx="1">
                  <c:v>6453</c:v>
                </c:pt>
                <c:pt idx="2">
                  <c:v>6071</c:v>
                </c:pt>
                <c:pt idx="3">
                  <c:v>5719</c:v>
                </c:pt>
                <c:pt idx="4">
                  <c:v>3605</c:v>
                </c:pt>
                <c:pt idx="5">
                  <c:v>5212</c:v>
                </c:pt>
              </c:numCache>
            </c:numRef>
          </c:val>
          <c:extLst>
            <c:ext xmlns:c16="http://schemas.microsoft.com/office/drawing/2014/chart" uri="{C3380CC4-5D6E-409C-BE32-E72D297353CC}">
              <c16:uniqueId val="{00000000-D846-4E05-A1C3-6A4E4C6F055E}"/>
            </c:ext>
          </c:extLst>
        </c:ser>
        <c:dLbls>
          <c:showLegendKey val="0"/>
          <c:showVal val="0"/>
          <c:showCatName val="0"/>
          <c:showSerName val="0"/>
          <c:showPercent val="0"/>
          <c:showBubbleSize val="0"/>
        </c:dLbls>
        <c:gapWidth val="150"/>
        <c:shape val="box"/>
        <c:axId val="838950832"/>
        <c:axId val="1451755247"/>
        <c:axId val="0"/>
      </c:bar3DChart>
      <c:catAx>
        <c:axId val="8389508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451755247"/>
        <c:crosses val="autoZero"/>
        <c:auto val="1"/>
        <c:lblAlgn val="ctr"/>
        <c:lblOffset val="100"/>
        <c:noMultiLvlLbl val="0"/>
      </c:catAx>
      <c:valAx>
        <c:axId val="1451755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3895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de-DE" dirty="0"/>
              <a:t>Übersicht</a:t>
            </a:r>
            <a:r>
              <a:rPr lang="de-DE" baseline="0" dirty="0"/>
              <a:t> der Risikokategorien</a:t>
            </a:r>
            <a:endParaRPr lang="de-DE"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employee_count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Tabelle1!$A$2:$A$4</c:f>
              <c:strCache>
                <c:ptCount val="3"/>
                <c:pt idx="0">
                  <c:v>low-risk</c:v>
                </c:pt>
                <c:pt idx="1">
                  <c:v>medium-risk</c:v>
                </c:pt>
                <c:pt idx="2">
                  <c:v>high-risk</c:v>
                </c:pt>
              </c:strCache>
            </c:strRef>
          </c:cat>
          <c:val>
            <c:numRef>
              <c:f>Tabelle1!$B$2:$B$4</c:f>
              <c:numCache>
                <c:formatCode>General</c:formatCode>
                <c:ptCount val="3"/>
                <c:pt idx="0">
                  <c:v>20058</c:v>
                </c:pt>
                <c:pt idx="1">
                  <c:v>9055</c:v>
                </c:pt>
                <c:pt idx="2">
                  <c:v>3468</c:v>
                </c:pt>
              </c:numCache>
            </c:numRef>
          </c:val>
          <c:extLst>
            <c:ext xmlns:c16="http://schemas.microsoft.com/office/drawing/2014/chart" uri="{C3380CC4-5D6E-409C-BE32-E72D297353CC}">
              <c16:uniqueId val="{00000000-FE08-4493-BB13-66B43491069F}"/>
            </c:ext>
          </c:extLst>
        </c:ser>
        <c:dLbls>
          <c:showLegendKey val="0"/>
          <c:showVal val="0"/>
          <c:showCatName val="0"/>
          <c:showSerName val="0"/>
          <c:showPercent val="0"/>
          <c:showBubbleSize val="0"/>
        </c:dLbls>
        <c:gapWidth val="100"/>
        <c:overlap val="-24"/>
        <c:axId val="634031456"/>
        <c:axId val="634458240"/>
      </c:barChart>
      <c:catAx>
        <c:axId val="6340314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34458240"/>
        <c:crosses val="autoZero"/>
        <c:auto val="1"/>
        <c:lblAlgn val="ctr"/>
        <c:lblOffset val="100"/>
        <c:noMultiLvlLbl val="0"/>
      </c:catAx>
      <c:valAx>
        <c:axId val="634458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34031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4F52985-879E-426C-AC6C-DF7F805AD50D}" type="datetimeFigureOut">
              <a:rPr lang="de-DE" smtClean="0"/>
              <a:t>30.01.2024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B6A0A59-83A0-4851-A628-E72864EB6978}"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30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4F52985-879E-426C-AC6C-DF7F805AD50D}" type="datetimeFigureOut">
              <a:rPr lang="de-DE" smtClean="0"/>
              <a:t>30.01.2024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411847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4F52985-879E-426C-AC6C-DF7F805AD50D}" type="datetimeFigureOut">
              <a:rPr lang="de-DE" smtClean="0"/>
              <a:t>30.01.2024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101869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4F52985-879E-426C-AC6C-DF7F805AD50D}" type="datetimeFigureOut">
              <a:rPr lang="de-DE" smtClean="0"/>
              <a:t>30.01.2024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255238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4F52985-879E-426C-AC6C-DF7F805AD50D}" type="datetimeFigureOut">
              <a:rPr lang="de-DE" smtClean="0"/>
              <a:t>30.01.2024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B6A0A59-83A0-4851-A628-E72864EB6978}"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8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4F52985-879E-426C-AC6C-DF7F805AD50D}" type="datetimeFigureOut">
              <a:rPr lang="de-DE" smtClean="0"/>
              <a:t>30.01.2024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9978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4F52985-879E-426C-AC6C-DF7F805AD50D}" type="datetimeFigureOut">
              <a:rPr lang="de-DE" smtClean="0"/>
              <a:t>30.01.2024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181912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4F52985-879E-426C-AC6C-DF7F805AD50D}" type="datetimeFigureOut">
              <a:rPr lang="de-DE" smtClean="0"/>
              <a:t>30.01.2024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38118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F52985-879E-426C-AC6C-DF7F805AD50D}" type="datetimeFigureOut">
              <a:rPr lang="de-DE" smtClean="0"/>
              <a:t>30.01.2024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53280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F52985-879E-426C-AC6C-DF7F805AD50D}" type="datetimeFigureOut">
              <a:rPr lang="de-DE" smtClean="0"/>
              <a:t>30.01.2024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6A0A59-83A0-4851-A628-E72864EB6978}" type="slidenum">
              <a:rPr lang="de-DE" smtClean="0"/>
              <a:t>‹Nr.›</a:t>
            </a:fld>
            <a:endParaRPr lang="de-DE"/>
          </a:p>
        </p:txBody>
      </p:sp>
    </p:spTree>
    <p:extLst>
      <p:ext uri="{BB962C8B-B14F-4D97-AF65-F5344CB8AC3E}">
        <p14:creationId xmlns:p14="http://schemas.microsoft.com/office/powerpoint/2010/main" val="289354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4F52985-879E-426C-AC6C-DF7F805AD50D}" type="datetimeFigureOut">
              <a:rPr lang="de-DE" smtClean="0"/>
              <a:t>30.01.2024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B6A0A59-83A0-4851-A628-E72864EB6978}" type="slidenum">
              <a:rPr lang="de-DE" smtClean="0"/>
              <a:t>‹Nr.›</a:t>
            </a:fld>
            <a:endParaRPr lang="de-DE"/>
          </a:p>
        </p:txBody>
      </p:sp>
    </p:spTree>
    <p:extLst>
      <p:ext uri="{BB962C8B-B14F-4D97-AF65-F5344CB8AC3E}">
        <p14:creationId xmlns:p14="http://schemas.microsoft.com/office/powerpoint/2010/main" val="396968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F52985-879E-426C-AC6C-DF7F805AD50D}" type="datetimeFigureOut">
              <a:rPr lang="de-DE" smtClean="0"/>
              <a:t>30.01.2024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6A0A59-83A0-4851-A628-E72864EB6978}"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731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F153C3-466C-4D7D-9E49-BCE7C1B19ED9}"/>
              </a:ext>
            </a:extLst>
          </p:cNvPr>
          <p:cNvSpPr>
            <a:spLocks noGrp="1"/>
          </p:cNvSpPr>
          <p:nvPr>
            <p:ph type="ctrTitle"/>
          </p:nvPr>
        </p:nvSpPr>
        <p:spPr/>
        <p:txBody>
          <a:bodyPr/>
          <a:lstStyle/>
          <a:p>
            <a:r>
              <a:rPr lang="de-DE" dirty="0"/>
              <a:t>Abschlussprojekt Datenbanken und SQL</a:t>
            </a:r>
          </a:p>
        </p:txBody>
      </p:sp>
      <p:sp>
        <p:nvSpPr>
          <p:cNvPr id="3" name="Untertitel 2">
            <a:extLst>
              <a:ext uri="{FF2B5EF4-FFF2-40B4-BE49-F238E27FC236}">
                <a16:creationId xmlns:a16="http://schemas.microsoft.com/office/drawing/2014/main" id="{B934973D-5580-A672-45F6-6647EA51E153}"/>
              </a:ext>
            </a:extLst>
          </p:cNvPr>
          <p:cNvSpPr>
            <a:spLocks noGrp="1"/>
          </p:cNvSpPr>
          <p:nvPr>
            <p:ph type="subTitle" idx="1"/>
          </p:nvPr>
        </p:nvSpPr>
        <p:spPr/>
        <p:txBody>
          <a:bodyPr/>
          <a:lstStyle/>
          <a:p>
            <a:r>
              <a:rPr lang="de-DE" dirty="0"/>
              <a:t>Von Philipp Lauberbach</a:t>
            </a:r>
          </a:p>
        </p:txBody>
      </p:sp>
    </p:spTree>
    <p:extLst>
      <p:ext uri="{BB962C8B-B14F-4D97-AF65-F5344CB8AC3E}">
        <p14:creationId xmlns:p14="http://schemas.microsoft.com/office/powerpoint/2010/main" val="240129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75DBD-B117-73EF-06D9-CADF463FD122}"/>
              </a:ext>
            </a:extLst>
          </p:cNvPr>
          <p:cNvSpPr>
            <a:spLocks noGrp="1"/>
          </p:cNvSpPr>
          <p:nvPr>
            <p:ph type="title"/>
          </p:nvPr>
        </p:nvSpPr>
        <p:spPr/>
        <p:txBody>
          <a:bodyPr/>
          <a:lstStyle/>
          <a:p>
            <a:pPr algn="ctr"/>
            <a:r>
              <a:rPr lang="de-DE" b="1" dirty="0"/>
              <a:t>Ende</a:t>
            </a:r>
          </a:p>
        </p:txBody>
      </p:sp>
      <p:sp>
        <p:nvSpPr>
          <p:cNvPr id="3" name="Inhaltsplatzhalter 2">
            <a:extLst>
              <a:ext uri="{FF2B5EF4-FFF2-40B4-BE49-F238E27FC236}">
                <a16:creationId xmlns:a16="http://schemas.microsoft.com/office/drawing/2014/main" id="{CB07B35A-23F9-DFD9-4D40-1E1E831F9FB1}"/>
              </a:ext>
            </a:extLst>
          </p:cNvPr>
          <p:cNvSpPr>
            <a:spLocks noGrp="1"/>
          </p:cNvSpPr>
          <p:nvPr>
            <p:ph idx="1"/>
          </p:nvPr>
        </p:nvSpPr>
        <p:spPr>
          <a:xfrm>
            <a:off x="1066800" y="2872277"/>
            <a:ext cx="10058400" cy="1389172"/>
          </a:xfrm>
        </p:spPr>
        <p:txBody>
          <a:bodyPr>
            <a:normAutofit/>
          </a:bodyPr>
          <a:lstStyle/>
          <a:p>
            <a:pPr marL="0" indent="0" algn="ctr">
              <a:buNone/>
            </a:pPr>
            <a:r>
              <a:rPr lang="de-DE" sz="3200" b="1" dirty="0"/>
              <a:t>Vielen Dank für die Aufmerksamkeit!</a:t>
            </a:r>
          </a:p>
        </p:txBody>
      </p:sp>
    </p:spTree>
    <p:extLst>
      <p:ext uri="{BB962C8B-B14F-4D97-AF65-F5344CB8AC3E}">
        <p14:creationId xmlns:p14="http://schemas.microsoft.com/office/powerpoint/2010/main" val="105500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8F9E9-CA29-12BE-FCB8-B6FA09C4A2C1}"/>
              </a:ext>
            </a:extLst>
          </p:cNvPr>
          <p:cNvSpPr>
            <a:spLocks noGrp="1"/>
          </p:cNvSpPr>
          <p:nvPr>
            <p:ph type="title"/>
          </p:nvPr>
        </p:nvSpPr>
        <p:spPr>
          <a:xfrm>
            <a:off x="1097280" y="467758"/>
            <a:ext cx="10058400" cy="1450757"/>
          </a:xfrm>
        </p:spPr>
        <p:txBody>
          <a:bodyPr>
            <a:normAutofit fontScale="90000"/>
          </a:bodyPr>
          <a:lstStyle/>
          <a:p>
            <a:r>
              <a:rPr lang="de-DE" sz="4000" b="1" kern="100" dirty="0">
                <a:effectLst/>
                <a:latin typeface="Times New Roman" panose="02020603050405020304" pitchFamily="18" charset="0"/>
                <a:ea typeface="Aptos" panose="020B0004020202020204" pitchFamily="34" charset="0"/>
                <a:cs typeface="Times New Roman" panose="02020603050405020304" pitchFamily="18" charset="0"/>
              </a:rPr>
              <a:t>Projekt A: Datenanalyse für </a:t>
            </a:r>
            <a:r>
              <a:rPr lang="de-DE" sz="4000" b="1" kern="100" dirty="0">
                <a:effectLst/>
                <a:ea typeface="Aptos" panose="020B0004020202020204" pitchFamily="34" charset="0"/>
                <a:cs typeface="Times New Roman" panose="02020603050405020304" pitchFamily="18" charset="0"/>
              </a:rPr>
              <a:t>einen</a:t>
            </a:r>
            <a:r>
              <a:rPr lang="de-DE" sz="4000" b="1" kern="100" dirty="0">
                <a:effectLst/>
                <a:latin typeface="Times New Roman" panose="02020603050405020304" pitchFamily="18" charset="0"/>
                <a:ea typeface="Aptos" panose="020B0004020202020204" pitchFamily="34" charset="0"/>
                <a:cs typeface="Times New Roman" panose="02020603050405020304" pitchFamily="18" charset="0"/>
              </a:rPr>
              <a:t> Finanzdienstleister</a:t>
            </a:r>
            <a:br>
              <a:rPr lang="de-DE" sz="1800" kern="100" dirty="0">
                <a:effectLst/>
                <a:latin typeface="Aptos" panose="020B0004020202020204" pitchFamily="34" charset="0"/>
                <a:ea typeface="Aptos" panose="020B0004020202020204" pitchFamily="34" charset="0"/>
                <a:cs typeface="Times New Roman" panose="02020603050405020304" pitchFamily="18" charset="0"/>
              </a:rPr>
            </a:br>
            <a:endParaRPr lang="de-DE" dirty="0"/>
          </a:p>
        </p:txBody>
      </p:sp>
      <p:sp>
        <p:nvSpPr>
          <p:cNvPr id="3" name="Inhaltsplatzhalter 2">
            <a:extLst>
              <a:ext uri="{FF2B5EF4-FFF2-40B4-BE49-F238E27FC236}">
                <a16:creationId xmlns:a16="http://schemas.microsoft.com/office/drawing/2014/main" id="{305E0B23-9DEF-999E-1037-C2DFF6EC9ADF}"/>
              </a:ext>
            </a:extLst>
          </p:cNvPr>
          <p:cNvSpPr>
            <a:spLocks noGrp="1"/>
          </p:cNvSpPr>
          <p:nvPr>
            <p:ph idx="1"/>
          </p:nvPr>
        </p:nvSpPr>
        <p:spPr/>
        <p:txBody>
          <a:bodyPr/>
          <a:lstStyle/>
          <a:p>
            <a:pPr marL="0" indent="0">
              <a:buNone/>
            </a:pPr>
            <a:r>
              <a:rPr lang="de-DE" sz="3200" b="1" dirty="0"/>
              <a:t>Erste Schritte</a:t>
            </a:r>
          </a:p>
          <a:p>
            <a:pPr marL="0" indent="0">
              <a:buNone/>
            </a:pPr>
            <a:r>
              <a:rPr lang="de-DE" dirty="0"/>
              <a:t>- Importieren des Datensatzes in MySQL Workbench und erstellen der Tabelle</a:t>
            </a:r>
          </a:p>
          <a:p>
            <a:pPr marL="0" indent="0">
              <a:buNone/>
            </a:pPr>
            <a:r>
              <a:rPr lang="de-DE" dirty="0"/>
              <a:t>- Übersicht über den Datensatz verschaffen</a:t>
            </a:r>
          </a:p>
          <a:p>
            <a:pPr marL="0" indent="0">
              <a:buNone/>
            </a:pPr>
            <a:r>
              <a:rPr lang="de-DE" dirty="0"/>
              <a:t>- Bereinigen der Daten</a:t>
            </a:r>
          </a:p>
          <a:p>
            <a:pPr marL="0" indent="0">
              <a:buNone/>
            </a:pPr>
            <a:r>
              <a:rPr lang="de-DE" dirty="0"/>
              <a:t>- Den Durchschnitt von fehlenden Werten berechnen	</a:t>
            </a: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231753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ADF3D7-5848-CE55-360A-A96F94285FE5}"/>
              </a:ext>
            </a:extLst>
          </p:cNvPr>
          <p:cNvSpPr>
            <a:spLocks noGrp="1"/>
          </p:cNvSpPr>
          <p:nvPr>
            <p:ph type="title"/>
          </p:nvPr>
        </p:nvSpPr>
        <p:spPr/>
        <p:txBody>
          <a:bodyPr>
            <a:normAutofit/>
          </a:bodyPr>
          <a:lstStyle/>
          <a:p>
            <a:r>
              <a:rPr lang="de-DE" sz="3600" b="1" dirty="0"/>
              <a:t>Interessante Feststellungen</a:t>
            </a:r>
          </a:p>
        </p:txBody>
      </p:sp>
      <p:sp>
        <p:nvSpPr>
          <p:cNvPr id="3" name="Inhaltsplatzhalter 2">
            <a:extLst>
              <a:ext uri="{FF2B5EF4-FFF2-40B4-BE49-F238E27FC236}">
                <a16:creationId xmlns:a16="http://schemas.microsoft.com/office/drawing/2014/main" id="{760D78D5-2227-1075-E9CF-07A4EA69A189}"/>
              </a:ext>
            </a:extLst>
          </p:cNvPr>
          <p:cNvSpPr>
            <a:spLocks noGrp="1"/>
          </p:cNvSpPr>
          <p:nvPr>
            <p:ph idx="1"/>
          </p:nvPr>
        </p:nvSpPr>
        <p:spPr/>
        <p:txBody>
          <a:bodyPr/>
          <a:lstStyle/>
          <a:p>
            <a:r>
              <a:rPr lang="de-DE" dirty="0"/>
              <a:t>Im Datensatz gibt es eine Person, die seit 123 Jahren als Kreditnehmer gelistet ist. Es ist sehr wahrscheinlich, das sich dies um einen Fehler handelt.</a:t>
            </a:r>
          </a:p>
          <a:p>
            <a:r>
              <a:rPr lang="de-DE" dirty="0"/>
              <a:t>Es gab mehrere fehlende Werte im Datensatz, besonders bei der Beschäftigungsdauer der der Kreditnehmer und des Kreditzinssatzes.</a:t>
            </a:r>
          </a:p>
          <a:p>
            <a:endParaRPr lang="de-DE" dirty="0"/>
          </a:p>
        </p:txBody>
      </p:sp>
    </p:spTree>
    <p:extLst>
      <p:ext uri="{BB962C8B-B14F-4D97-AF65-F5344CB8AC3E}">
        <p14:creationId xmlns:p14="http://schemas.microsoft.com/office/powerpoint/2010/main" val="326277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9A0E4-6F88-589B-D757-7C10BFCDE5E1}"/>
              </a:ext>
            </a:extLst>
          </p:cNvPr>
          <p:cNvSpPr>
            <a:spLocks noGrp="1"/>
          </p:cNvSpPr>
          <p:nvPr>
            <p:ph type="title"/>
          </p:nvPr>
        </p:nvSpPr>
        <p:spPr/>
        <p:txBody>
          <a:bodyPr>
            <a:normAutofit/>
          </a:bodyPr>
          <a:lstStyle/>
          <a:p>
            <a:r>
              <a:rPr lang="de-DE" sz="3600" b="1" dirty="0"/>
              <a:t>Vorgehensweiße</a:t>
            </a:r>
            <a:endParaRPr lang="de-DE" sz="3600" dirty="0"/>
          </a:p>
        </p:txBody>
      </p:sp>
      <p:sp>
        <p:nvSpPr>
          <p:cNvPr id="3" name="Inhaltsplatzhalter 2">
            <a:extLst>
              <a:ext uri="{FF2B5EF4-FFF2-40B4-BE49-F238E27FC236}">
                <a16:creationId xmlns:a16="http://schemas.microsoft.com/office/drawing/2014/main" id="{77076A05-9A65-CC1E-0835-5E00ECC8B553}"/>
              </a:ext>
            </a:extLst>
          </p:cNvPr>
          <p:cNvSpPr>
            <a:spLocks noGrp="1"/>
          </p:cNvSpPr>
          <p:nvPr>
            <p:ph idx="1"/>
          </p:nvPr>
        </p:nvSpPr>
        <p:spPr/>
        <p:txBody>
          <a:bodyPr/>
          <a:lstStyle/>
          <a:p>
            <a:r>
              <a:rPr lang="de-DE" dirty="0"/>
              <a:t>Ich habe das Alter(person_age), das Einkommen(person_income), die Dauer der Beschäftigung(person_emp_length) und den Kreditsstatus(loan_status) ausgewählt um damit</a:t>
            </a:r>
            <a:br>
              <a:rPr lang="de-DE" dirty="0"/>
            </a:br>
            <a:r>
              <a:rPr lang="de-DE" dirty="0"/>
              <a:t>verschiedene Berechnungen und Auswertungen zu machen. </a:t>
            </a:r>
          </a:p>
          <a:p>
            <a:r>
              <a:rPr lang="de-DE" dirty="0"/>
              <a:t>Um zu überprüfen welche Personen einen Kredit aufgenommen haben und welches Risiko das</a:t>
            </a:r>
            <a:br>
              <a:rPr lang="de-DE" dirty="0"/>
            </a:br>
            <a:r>
              <a:rPr lang="de-DE" dirty="0"/>
              <a:t>die Bank eingeht.</a:t>
            </a:r>
          </a:p>
        </p:txBody>
      </p:sp>
    </p:spTree>
    <p:extLst>
      <p:ext uri="{BB962C8B-B14F-4D97-AF65-F5344CB8AC3E}">
        <p14:creationId xmlns:p14="http://schemas.microsoft.com/office/powerpoint/2010/main" val="251377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ABDC40-1976-7512-8280-CC7729967570}"/>
              </a:ext>
            </a:extLst>
          </p:cNvPr>
          <p:cNvSpPr>
            <a:spLocks noGrp="1"/>
          </p:cNvSpPr>
          <p:nvPr>
            <p:ph type="title"/>
          </p:nvPr>
        </p:nvSpPr>
        <p:spPr/>
        <p:txBody>
          <a:bodyPr>
            <a:normAutofit/>
          </a:bodyPr>
          <a:lstStyle/>
          <a:p>
            <a:r>
              <a:rPr lang="de-DE" sz="3600" b="1" dirty="0"/>
              <a:t>Aufgabenstellung</a:t>
            </a:r>
          </a:p>
        </p:txBody>
      </p:sp>
      <p:sp>
        <p:nvSpPr>
          <p:cNvPr id="8" name="Inhaltsplatzhalter 7">
            <a:extLst>
              <a:ext uri="{FF2B5EF4-FFF2-40B4-BE49-F238E27FC236}">
                <a16:creationId xmlns:a16="http://schemas.microsoft.com/office/drawing/2014/main" id="{06F6FE8D-C385-91CA-4BE5-798D181E7090}"/>
              </a:ext>
            </a:extLst>
          </p:cNvPr>
          <p:cNvSpPr>
            <a:spLocks noGrp="1"/>
          </p:cNvSpPr>
          <p:nvPr>
            <p:ph idx="1"/>
          </p:nvPr>
        </p:nvSpPr>
        <p:spPr/>
        <p:txBody>
          <a:bodyPr>
            <a:normAutofit/>
          </a:bodyPr>
          <a:lstStyle/>
          <a:p>
            <a:pPr>
              <a:lnSpc>
                <a:spcPct val="115000"/>
              </a:lnSpc>
              <a:spcAft>
                <a:spcPts val="800"/>
              </a:spcAft>
            </a:pPr>
            <a:r>
              <a:rPr lang="de-DE" sz="1800" kern="100" dirty="0">
                <a:effectLst/>
                <a:latin typeface="Times New Roman" panose="02020603050405020304" pitchFamily="18" charset="0"/>
                <a:ea typeface="Aptos" panose="020B0004020202020204" pitchFamily="34" charset="0"/>
                <a:cs typeface="Times New Roman" panose="02020603050405020304" pitchFamily="18" charset="0"/>
              </a:rPr>
              <a:t>Ein Geschäftsfeld  eines Unternehmens ist die Vergabe von (Konsumenten-)Krediten an Privatpersonen. Der für dieses Geschäftsfeld zuständige Bereichsvorstand ist unzufrieden mit den folgenden zwei Prozessen: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de-DE" sz="1800" b="1" kern="100" dirty="0">
                <a:effectLst/>
                <a:latin typeface="Times New Roman" panose="02020603050405020304" pitchFamily="18" charset="0"/>
                <a:ea typeface="Aptos" panose="020B0004020202020204" pitchFamily="34" charset="0"/>
                <a:cs typeface="Times New Roman" panose="02020603050405020304" pitchFamily="18" charset="0"/>
              </a:rPr>
              <a:t>Kreditüberwachung</a:t>
            </a:r>
            <a:endParaRPr lang="de-DE" sz="18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de-DE" sz="1800" b="1" kern="100" dirty="0">
                <a:effectLst/>
                <a:latin typeface="Times New Roman" panose="02020603050405020304" pitchFamily="18" charset="0"/>
                <a:ea typeface="Aptos" panose="020B0004020202020204" pitchFamily="34" charset="0"/>
                <a:cs typeface="Times New Roman" panose="02020603050405020304" pitchFamily="18" charset="0"/>
              </a:rPr>
              <a:t>Kreditvergabe, Kreditvolumen und Kreditpricing</a:t>
            </a:r>
          </a:p>
          <a:p>
            <a:pPr marL="342900" indent="-342900">
              <a:lnSpc>
                <a:spcPct val="115000"/>
              </a:lnSpc>
              <a:spcAft>
                <a:spcPts val="800"/>
              </a:spcAft>
              <a:buFont typeface="Symbol" panose="05050102010706020507" pitchFamily="18" charset="2"/>
              <a:buChar char=""/>
            </a:pPr>
            <a:r>
              <a:rPr lang="de-DE" sz="1800" b="1" kern="100" dirty="0">
                <a:effectLst/>
                <a:latin typeface="Times New Roman" panose="02020603050405020304" pitchFamily="18" charset="0"/>
                <a:ea typeface="Aptos" panose="020B0004020202020204" pitchFamily="34" charset="0"/>
                <a:cs typeface="Times New Roman" panose="02020603050405020304" pitchFamily="18" charset="0"/>
              </a:rPr>
              <a:t>Vermutungen des Vorstands überprüfen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de-DE" sz="1800" dirty="0">
                <a:effectLst/>
                <a:latin typeface="Times New Roman" panose="02020603050405020304" pitchFamily="18" charset="0"/>
                <a:ea typeface="Aptos" panose="020B0004020202020204" pitchFamily="34" charset="0"/>
              </a:rPr>
              <a:t>Ziel ist es hierbei so rechtzeitig wie möglich festzustellen, ob sich die Bonität (das Kreditausfallrisiko) des Kreditnehmers verändert hat.</a:t>
            </a:r>
            <a:endParaRPr lang="de-DE" dirty="0"/>
          </a:p>
        </p:txBody>
      </p:sp>
    </p:spTree>
    <p:extLst>
      <p:ext uri="{BB962C8B-B14F-4D97-AF65-F5344CB8AC3E}">
        <p14:creationId xmlns:p14="http://schemas.microsoft.com/office/powerpoint/2010/main" val="4892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43657C-75AC-73B9-6716-04AD94606295}"/>
              </a:ext>
            </a:extLst>
          </p:cNvPr>
          <p:cNvSpPr>
            <a:spLocks noGrp="1"/>
          </p:cNvSpPr>
          <p:nvPr>
            <p:ph type="title"/>
          </p:nvPr>
        </p:nvSpPr>
        <p:spPr/>
        <p:txBody>
          <a:bodyPr>
            <a:normAutofit/>
          </a:bodyPr>
          <a:lstStyle/>
          <a:p>
            <a:pPr algn="ctr"/>
            <a:r>
              <a:rPr lang="de-DE" sz="3600" b="1" dirty="0"/>
              <a:t>Kreditnutzungsübersicht</a:t>
            </a:r>
          </a:p>
        </p:txBody>
      </p:sp>
      <p:graphicFrame>
        <p:nvGraphicFramePr>
          <p:cNvPr id="6" name="Inhaltsplatzhalter 5">
            <a:extLst>
              <a:ext uri="{FF2B5EF4-FFF2-40B4-BE49-F238E27FC236}">
                <a16:creationId xmlns:a16="http://schemas.microsoft.com/office/drawing/2014/main" id="{5E722ED3-FB33-1F2C-CE3E-199D9D9CAE5D}"/>
              </a:ext>
            </a:extLst>
          </p:cNvPr>
          <p:cNvGraphicFramePr>
            <a:graphicFrameLocks noGrp="1"/>
          </p:cNvGraphicFramePr>
          <p:nvPr>
            <p:ph idx="1"/>
            <p:extLst>
              <p:ext uri="{D42A27DB-BD31-4B8C-83A1-F6EECF244321}">
                <p14:modId xmlns:p14="http://schemas.microsoft.com/office/powerpoint/2010/main" val="3859839675"/>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989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C44FE-3154-B54A-6A5E-B1FBCADB1C98}"/>
              </a:ext>
            </a:extLst>
          </p:cNvPr>
          <p:cNvSpPr>
            <a:spLocks noGrp="1"/>
          </p:cNvSpPr>
          <p:nvPr>
            <p:ph type="title"/>
          </p:nvPr>
        </p:nvSpPr>
        <p:spPr/>
        <p:txBody>
          <a:bodyPr>
            <a:normAutofit/>
          </a:bodyPr>
          <a:lstStyle/>
          <a:p>
            <a:r>
              <a:rPr lang="de-DE" sz="3600" b="1" dirty="0"/>
              <a:t>Bearbeitung der Aufgabe 1</a:t>
            </a:r>
          </a:p>
        </p:txBody>
      </p:sp>
      <p:sp>
        <p:nvSpPr>
          <p:cNvPr id="3" name="Inhaltsplatzhalter 2">
            <a:extLst>
              <a:ext uri="{FF2B5EF4-FFF2-40B4-BE49-F238E27FC236}">
                <a16:creationId xmlns:a16="http://schemas.microsoft.com/office/drawing/2014/main" id="{57D08A79-6041-47E2-D9C8-3B23B1E48C06}"/>
              </a:ext>
            </a:extLst>
          </p:cNvPr>
          <p:cNvSpPr>
            <a:spLocks noGrp="1"/>
          </p:cNvSpPr>
          <p:nvPr>
            <p:ph idx="1"/>
          </p:nvPr>
        </p:nvSpPr>
        <p:spPr/>
        <p:txBody>
          <a:bodyPr/>
          <a:lstStyle/>
          <a:p>
            <a:r>
              <a:rPr lang="de-DE" sz="1800" b="1" kern="100" dirty="0">
                <a:effectLst/>
                <a:latin typeface="Times New Roman" panose="02020603050405020304" pitchFamily="18" charset="0"/>
                <a:ea typeface="Aptos" panose="020B0004020202020204" pitchFamily="34" charset="0"/>
                <a:cs typeface="Times New Roman" panose="02020603050405020304" pitchFamily="18" charset="0"/>
              </a:rPr>
              <a:t>Wie kann meine Datenanalyse bei der Umsetzung dieses Ziels helfen?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a:p>
            <a:r>
              <a:rPr lang="de-DE" dirty="0"/>
              <a:t>Durch meine Analyse wird klar, dass es im Unternehmen mehr Angestellte gibt, die keine Kredit aufgenommen haben oder über genug entsprechende finanzielle Mittel verfügen und die nötige Zeit im Unternehmen verbracht haben, das das Risiko gering ist.</a:t>
            </a:r>
          </a:p>
        </p:txBody>
      </p:sp>
    </p:spTree>
    <p:extLst>
      <p:ext uri="{BB962C8B-B14F-4D97-AF65-F5344CB8AC3E}">
        <p14:creationId xmlns:p14="http://schemas.microsoft.com/office/powerpoint/2010/main" val="260153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D5BF8-0035-5F32-C622-9CA1F11A11EE}"/>
              </a:ext>
            </a:extLst>
          </p:cNvPr>
          <p:cNvSpPr>
            <a:spLocks noGrp="1"/>
          </p:cNvSpPr>
          <p:nvPr>
            <p:ph type="title"/>
          </p:nvPr>
        </p:nvSpPr>
        <p:spPr/>
        <p:txBody>
          <a:bodyPr>
            <a:normAutofit/>
          </a:bodyPr>
          <a:lstStyle/>
          <a:p>
            <a:pPr algn="ctr"/>
            <a:r>
              <a:rPr lang="de-DE" sz="3600" b="1" dirty="0"/>
              <a:t>Risikokategorien</a:t>
            </a:r>
            <a:endParaRPr lang="de-DE" sz="3600" dirty="0"/>
          </a:p>
        </p:txBody>
      </p:sp>
      <p:graphicFrame>
        <p:nvGraphicFramePr>
          <p:cNvPr id="4" name="Inhaltsplatzhalter 5">
            <a:extLst>
              <a:ext uri="{FF2B5EF4-FFF2-40B4-BE49-F238E27FC236}">
                <a16:creationId xmlns:a16="http://schemas.microsoft.com/office/drawing/2014/main" id="{2F6B1BC1-32A0-CF56-5CA2-CC4715069E0B}"/>
              </a:ext>
            </a:extLst>
          </p:cNvPr>
          <p:cNvGraphicFramePr>
            <a:graphicFrameLocks noGrp="1"/>
          </p:cNvGraphicFramePr>
          <p:nvPr>
            <p:ph idx="1"/>
            <p:extLst>
              <p:ext uri="{D42A27DB-BD31-4B8C-83A1-F6EECF244321}">
                <p14:modId xmlns:p14="http://schemas.microsoft.com/office/powerpoint/2010/main" val="3844678985"/>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807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E087BB-492F-5353-182D-A532C8BB8C91}"/>
              </a:ext>
            </a:extLst>
          </p:cNvPr>
          <p:cNvSpPr>
            <a:spLocks noGrp="1"/>
          </p:cNvSpPr>
          <p:nvPr>
            <p:ph type="title"/>
          </p:nvPr>
        </p:nvSpPr>
        <p:spPr/>
        <p:txBody>
          <a:bodyPr>
            <a:normAutofit/>
          </a:bodyPr>
          <a:lstStyle/>
          <a:p>
            <a:r>
              <a:rPr lang="de-DE" sz="3600" b="1" dirty="0"/>
              <a:t>Bearbeitung der Aufgabe 2</a:t>
            </a:r>
            <a:endParaRPr lang="de-DE" sz="3600" dirty="0"/>
          </a:p>
        </p:txBody>
      </p:sp>
      <p:sp>
        <p:nvSpPr>
          <p:cNvPr id="3" name="Inhaltsplatzhalter 2">
            <a:extLst>
              <a:ext uri="{FF2B5EF4-FFF2-40B4-BE49-F238E27FC236}">
                <a16:creationId xmlns:a16="http://schemas.microsoft.com/office/drawing/2014/main" id="{9D51526B-09B2-071E-9FB3-3F8574B54D9E}"/>
              </a:ext>
            </a:extLst>
          </p:cNvPr>
          <p:cNvSpPr>
            <a:spLocks noGrp="1"/>
          </p:cNvSpPr>
          <p:nvPr>
            <p:ph idx="1"/>
          </p:nvPr>
        </p:nvSpPr>
        <p:spPr/>
        <p:txBody>
          <a:bodyPr/>
          <a:lstStyle/>
          <a:p>
            <a:r>
              <a:rPr lang="de-DE" sz="1800" b="1" dirty="0">
                <a:effectLst/>
                <a:latin typeface="Times New Roman" panose="02020603050405020304" pitchFamily="18" charset="0"/>
                <a:ea typeface="Aptos" panose="020B0004020202020204" pitchFamily="34" charset="0"/>
              </a:rPr>
              <a:t>Wie kann meine Datenanalyse dabei unterstützen, die Vermutungen des Vorstands zu überprüfen? Sind die Sorgen des Vorstands begründet anhand der Daten?</a:t>
            </a:r>
          </a:p>
          <a:p>
            <a:endParaRPr lang="de-DE" sz="1800" b="1" dirty="0">
              <a:latin typeface="Times New Roman" panose="02020603050405020304" pitchFamily="18" charset="0"/>
              <a:ea typeface="Aptos" panose="020B0004020202020204" pitchFamily="34" charset="0"/>
            </a:endParaRPr>
          </a:p>
          <a:p>
            <a:r>
              <a:rPr lang="de-DE" sz="1800" dirty="0">
                <a:latin typeface="Times New Roman" panose="02020603050405020304" pitchFamily="18" charset="0"/>
                <a:ea typeface="Aptos" panose="020B0004020202020204" pitchFamily="34" charset="0"/>
              </a:rPr>
              <a:t>Die Auswertung der Daten hat gezeigt das es wenig Personen gibt, bei denen ein hohes Risiko festgestellt werden konnte. Deshalb sind die Sorgen des Unternehmens unbegründet.</a:t>
            </a:r>
            <a:br>
              <a:rPr lang="de-DE" sz="1800" dirty="0">
                <a:latin typeface="Times New Roman" panose="02020603050405020304" pitchFamily="18" charset="0"/>
                <a:ea typeface="Aptos" panose="020B0004020202020204" pitchFamily="34" charset="0"/>
              </a:rPr>
            </a:br>
            <a:endParaRPr lang="de-DE" sz="1800" dirty="0">
              <a:latin typeface="Times New Roman" panose="02020603050405020304" pitchFamily="18" charset="0"/>
              <a:ea typeface="Aptos" panose="020B0004020202020204" pitchFamily="34" charset="0"/>
            </a:endParaRPr>
          </a:p>
          <a:p>
            <a:r>
              <a:rPr lang="de-DE" sz="1800" dirty="0">
                <a:latin typeface="Times New Roman" panose="02020603050405020304" pitchFamily="18" charset="0"/>
                <a:ea typeface="Aptos" panose="020B0004020202020204" pitchFamily="34" charset="0"/>
              </a:rPr>
              <a:t>Durch die Auswertung weiß das Unternehmen nun ganz genau welche Personen ein hohes Risiko haben genau und überprüft werden sollten, um das Risiko zu mindern.</a:t>
            </a:r>
            <a:endParaRPr lang="de-DE" sz="1800" dirty="0">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661201856"/>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380</Words>
  <Application>Microsoft Office PowerPoint</Application>
  <PresentationFormat>Breitbild</PresentationFormat>
  <Paragraphs>36</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Aptos</vt:lpstr>
      <vt:lpstr>Calibri</vt:lpstr>
      <vt:lpstr>Calibri Light</vt:lpstr>
      <vt:lpstr>Symbol</vt:lpstr>
      <vt:lpstr>Times New Roman</vt:lpstr>
      <vt:lpstr>Rückblick</vt:lpstr>
      <vt:lpstr>Abschlussprojekt Datenbanken und SQL</vt:lpstr>
      <vt:lpstr>Projekt A: Datenanalyse für einen Finanzdienstleister </vt:lpstr>
      <vt:lpstr>Interessante Feststellungen</vt:lpstr>
      <vt:lpstr>Vorgehensweiße</vt:lpstr>
      <vt:lpstr>Aufgabenstellung</vt:lpstr>
      <vt:lpstr>Kreditnutzungsübersicht</vt:lpstr>
      <vt:lpstr>Bearbeitung der Aufgabe 1</vt:lpstr>
      <vt:lpstr>Risikokategorien</vt:lpstr>
      <vt:lpstr>Bearbeitung der Aufgabe 2</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Abschlussprojekt Datenbanken und SQL</dc:title>
  <dc:creator>Lauberbach, Philipp</dc:creator>
  <cp:lastModifiedBy>Lauberbach, Philipp</cp:lastModifiedBy>
  <cp:revision>13</cp:revision>
  <dcterms:created xsi:type="dcterms:W3CDTF">2024-01-24T11:49:54Z</dcterms:created>
  <dcterms:modified xsi:type="dcterms:W3CDTF">2024-01-30T12:47:18Z</dcterms:modified>
</cp:coreProperties>
</file>