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D477955-4271-440A-937C-872F361B0EF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EFB62C9-0AF1-45A1-96ED-06B1448A3F1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F6EFA1-5F39-4637-A08F-1BFEB29DB25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3B9B223-0D7C-43B4-8DFB-010DC26033F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EB1F78-DB64-4277-B54E-35620B5FD27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CABE03E-8D5C-4A3F-A82A-C317CE8F31C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FC8330-BECE-4170-B3C2-C8657984A08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A3B356-7503-41BA-8CAF-F9D5E4AD7F3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C387DDE-62BA-4FD8-BF04-1A99DBE53F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B6160B3-2757-46CD-A953-8D767377196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AC85485-930D-4FE5-806C-BD166E6A597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E51F1A-B649-43E2-B40F-6E8222D3A14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0" y="4572000"/>
            <a:ext cx="12190680" cy="228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Oval 4"/>
          <p:cNvSpPr/>
          <p:nvPr/>
        </p:nvSpPr>
        <p:spPr>
          <a:xfrm>
            <a:off x="583920" y="4960080"/>
            <a:ext cx="1549800" cy="1549800"/>
          </a:xfrm>
          <a:prstGeom prst="ellipse">
            <a:avLst/>
          </a:prstGeom>
          <a:solidFill>
            <a:schemeClr val="tx2"/>
          </a:solidFill>
          <a:ln>
            <a:solidFill>
              <a:srgbClr val="004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Freeform 10"/>
          <p:cNvSpPr/>
          <p:nvPr/>
        </p:nvSpPr>
        <p:spPr>
          <a:xfrm>
            <a:off x="0" y="4572000"/>
            <a:ext cx="1117080" cy="1117080"/>
          </a:xfrm>
          <a:custGeom>
            <a:avLst/>
            <a:gdLst/>
            <a:ahLst/>
            <a:cxn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Freeform 8"/>
          <p:cNvSpPr/>
          <p:nvPr/>
        </p:nvSpPr>
        <p:spPr>
          <a:xfrm>
            <a:off x="0" y="5739480"/>
            <a:ext cx="1117080" cy="1117080"/>
          </a:xfrm>
          <a:custGeom>
            <a:avLst/>
            <a:gdLst/>
            <a:ahLst/>
            <a:cxn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8265960" y="-5760"/>
            <a:ext cx="3925080" cy="3163680"/>
            <a:chOff x="8265960" y="-5760"/>
            <a:chExt cx="3925080" cy="3163680"/>
          </a:xfrm>
        </p:grpSpPr>
        <p:sp>
          <p:nvSpPr>
            <p:cNvPr id="5" name="Freeform 14"/>
            <p:cNvSpPr/>
            <p:nvPr/>
          </p:nvSpPr>
          <p:spPr>
            <a:xfrm rot="5400000" flipH="1" flipV="1">
              <a:off x="9627480" y="594720"/>
              <a:ext cx="3163680" cy="1962360"/>
            </a:xfrm>
            <a:custGeom>
              <a:avLst/>
              <a:gdLst/>
              <a:ahLst/>
              <a:cxn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Freeform 15"/>
            <p:cNvSpPr/>
            <p:nvPr/>
          </p:nvSpPr>
          <p:spPr>
            <a:xfrm rot="16200000" flipV="1">
              <a:off x="7665120" y="594720"/>
              <a:ext cx="3163680" cy="1962360"/>
            </a:xfrm>
            <a:custGeom>
              <a:avLst/>
              <a:gdLst/>
              <a:ahLst/>
              <a:cxn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" name="Freeform 21"/>
          <p:cNvSpPr/>
          <p:nvPr/>
        </p:nvSpPr>
        <p:spPr>
          <a:xfrm>
            <a:off x="0" y="0"/>
            <a:ext cx="1166040" cy="1166040"/>
          </a:xfrm>
          <a:custGeom>
            <a:avLst/>
            <a:gdLst/>
            <a:ahLst/>
            <a:cxnLst/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Freeform 27"/>
          <p:cNvSpPr/>
          <p:nvPr/>
        </p:nvSpPr>
        <p:spPr>
          <a:xfrm>
            <a:off x="11024640" y="4580640"/>
            <a:ext cx="1166040" cy="2275920"/>
          </a:xfrm>
          <a:custGeom>
            <a:avLst/>
            <a:gdLst/>
            <a:ahLst/>
            <a:cxnLst/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TextBox 6"/>
          <p:cNvSpPr/>
          <p:nvPr/>
        </p:nvSpPr>
        <p:spPr>
          <a:xfrm>
            <a:off x="4877640" y="3602160"/>
            <a:ext cx="44434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u="sng" strike="noStrike" spc="-1">
                <a:solidFill>
                  <a:srgbClr val="000000"/>
                </a:solidFill>
                <a:uFillTx/>
                <a:latin typeface="Arial Black"/>
                <a:ea typeface="DejaVu Sans"/>
              </a:rPr>
              <a:t>Dr. Aritra Acharyya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3"/>
          <p:cNvSpPr/>
          <p:nvPr/>
        </p:nvSpPr>
        <p:spPr>
          <a:xfrm flipH="1">
            <a:off x="8579520" y="0"/>
            <a:ext cx="3609720" cy="3609720"/>
          </a:xfrm>
          <a:custGeom>
            <a:avLst/>
            <a:gdLst/>
            <a:ahLst/>
            <a:cxn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Freeform 4"/>
          <p:cNvSpPr/>
          <p:nvPr/>
        </p:nvSpPr>
        <p:spPr>
          <a:xfrm flipH="1">
            <a:off x="8579520" y="3246840"/>
            <a:ext cx="3609720" cy="3609720"/>
          </a:xfrm>
          <a:custGeom>
            <a:avLst/>
            <a:gdLst/>
            <a:ahLst/>
            <a:cxn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Freeform 5"/>
          <p:cNvSpPr/>
          <p:nvPr/>
        </p:nvSpPr>
        <p:spPr>
          <a:xfrm>
            <a:off x="0" y="0"/>
            <a:ext cx="932400" cy="932400"/>
          </a:xfrm>
          <a:custGeom>
            <a:avLst/>
            <a:gdLst/>
            <a:ahLst/>
            <a:cxnLst/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1" name="Group 8"/>
          <p:cNvGrpSpPr/>
          <p:nvPr/>
        </p:nvGrpSpPr>
        <p:grpSpPr>
          <a:xfrm>
            <a:off x="8083440" y="5589360"/>
            <a:ext cx="1569600" cy="1265760"/>
            <a:chOff x="8083440" y="5589360"/>
            <a:chExt cx="1569600" cy="1265760"/>
          </a:xfrm>
        </p:grpSpPr>
        <p:sp>
          <p:nvSpPr>
            <p:cNvPr id="52" name="Freeform 6"/>
            <p:cNvSpPr/>
            <p:nvPr/>
          </p:nvSpPr>
          <p:spPr>
            <a:xfrm rot="5400000" flipH="1" flipV="1">
              <a:off x="8627760" y="5829840"/>
              <a:ext cx="1265760" cy="784800"/>
            </a:xfrm>
            <a:custGeom>
              <a:avLst/>
              <a:gdLst/>
              <a:ahLst/>
              <a:cxn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Freeform 7"/>
            <p:cNvSpPr/>
            <p:nvPr/>
          </p:nvSpPr>
          <p:spPr>
            <a:xfrm rot="16200000" flipV="1">
              <a:off x="7842960" y="5829840"/>
              <a:ext cx="1265760" cy="784800"/>
            </a:xfrm>
            <a:custGeom>
              <a:avLst/>
              <a:gdLst/>
              <a:ahLst/>
              <a:cxn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4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637183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637183"/>
                </a:solidFill>
                <a:latin typeface="Tenorite"/>
              </a:rPr>
              <a:t>&lt;footer&gt;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2"/>
          </p:nvPr>
        </p:nvSpPr>
        <p:spPr>
          <a:xfrm>
            <a:off x="10153440" y="6356520"/>
            <a:ext cx="1656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DAE5EF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6D19F2-1214-4444-8194-57A2B5158530}" type="slidenum">
              <a:rPr lang="en-US" sz="1200" b="0" strike="noStrike" spc="-1">
                <a:solidFill>
                  <a:srgbClr val="DAE5EF"/>
                </a:solidFill>
                <a:latin typeface="Tenorite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3"/>
          </p:nvPr>
        </p:nvSpPr>
        <p:spPr>
          <a:xfrm>
            <a:off x="3808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167480" y="723960"/>
            <a:ext cx="7095600" cy="170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TimesNewRomanPS-BoldMT"/>
              </a:rPr>
              <a:t>SMART TRAFFIC MONITORING AND MANAGEMENT SYSTEM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1167480" y="3602160"/>
            <a:ext cx="2984040" cy="80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FF0000"/>
                </a:solidFill>
                <a:latin typeface="Tenorite"/>
              </a:rPr>
              <a:t>Project Mentor  : </a:t>
            </a:r>
            <a:endParaRPr lang="en-IN" sz="2800" b="0" strike="noStrike" spc="-1">
              <a:latin typeface="Arial"/>
            </a:endParaRPr>
          </a:p>
        </p:txBody>
      </p:sp>
      <p:graphicFrame>
        <p:nvGraphicFramePr>
          <p:cNvPr id="97" name="Table 4"/>
          <p:cNvGraphicFramePr/>
          <p:nvPr>
            <p:extLst>
              <p:ext uri="{D42A27DB-BD31-4B8C-83A1-F6EECF244321}">
                <p14:modId xmlns:p14="http://schemas.microsoft.com/office/powerpoint/2010/main" val="3674554198"/>
              </p:ext>
            </p:extLst>
          </p:nvPr>
        </p:nvGraphicFramePr>
        <p:xfrm>
          <a:off x="6095880" y="4644360"/>
          <a:ext cx="4882320" cy="2194560"/>
        </p:xfrm>
        <a:graphic>
          <a:graphicData uri="http://schemas.openxmlformats.org/drawingml/2006/table">
            <a:tbl>
              <a:tblPr/>
              <a:tblGrid>
                <a:gridCol w="293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enorite"/>
                        </a:rPr>
                        <a:t>Student Name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enorite"/>
                        </a:rPr>
                        <a:t>Roll Number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6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enorite"/>
                        </a:rPr>
                        <a:t>Rohan Karmakar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enorite"/>
                        </a:rPr>
                        <a:t>34900319031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enorite"/>
                        </a:rPr>
                        <a:t>Rajbir Banerjee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enorite"/>
                        </a:rPr>
                        <a:t>34900319046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Snehasish Pradhan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enorite"/>
                        </a:rPr>
                        <a:t>34900319049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enorite"/>
                        </a:rPr>
                        <a:t>Rahla Kisku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enorite"/>
                        </a:rPr>
                        <a:t>34900319047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enorite"/>
                        </a:rPr>
                        <a:t>Preety Kumari Jha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34901319035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8" name="Picture 4"/>
          <p:cNvPicPr/>
          <p:nvPr/>
        </p:nvPicPr>
        <p:blipFill>
          <a:blip r:embed="rId2"/>
          <a:stretch/>
        </p:blipFill>
        <p:spPr>
          <a:xfrm>
            <a:off x="0" y="0"/>
            <a:ext cx="1166040" cy="116604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5"/>
          <p:cNvPicPr/>
          <p:nvPr/>
        </p:nvPicPr>
        <p:blipFill>
          <a:blip r:embed="rId3"/>
          <a:stretch/>
        </p:blipFill>
        <p:spPr>
          <a:xfrm>
            <a:off x="7404120" y="0"/>
            <a:ext cx="4786560" cy="3300480"/>
          </a:xfrm>
          <a:prstGeom prst="rect">
            <a:avLst/>
          </a:prstGeom>
          <a:ln w="0">
            <a:noFill/>
          </a:ln>
        </p:spPr>
      </p:pic>
      <p:sp>
        <p:nvSpPr>
          <p:cNvPr id="100" name="TextBox 6"/>
          <p:cNvSpPr/>
          <p:nvPr/>
        </p:nvSpPr>
        <p:spPr>
          <a:xfrm>
            <a:off x="5181480" y="3947040"/>
            <a:ext cx="31989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Tenorite"/>
                <a:ea typeface="DejaVu Sans"/>
              </a:rPr>
              <a:t>Assistant Professor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167480" y="0"/>
            <a:ext cx="9777600" cy="864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enorite"/>
              </a:rPr>
              <a:t>Future Works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dt" idx="28"/>
          </p:nvPr>
        </p:nvSpPr>
        <p:spPr>
          <a:xfrm>
            <a:off x="3808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637183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fld id="{4A109C0E-0AB4-404B-946B-20848B1165AB}" type="datetime1">
              <a:rPr lang="en-US" sz="1200" b="0" strike="noStrike" spc="-1">
                <a:solidFill>
                  <a:srgbClr val="637183"/>
                </a:solidFill>
                <a:latin typeface="Tenorite"/>
              </a:rPr>
              <a:t>6/30/2023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637183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637183"/>
                </a:solidFill>
                <a:latin typeface="Tenorite"/>
              </a:rPr>
              <a:t>PRESENTATION TITLE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sldNum" idx="30"/>
          </p:nvPr>
        </p:nvSpPr>
        <p:spPr>
          <a:xfrm>
            <a:off x="10153440" y="6356520"/>
            <a:ext cx="1656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DAE5EF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B3B318-56A3-4DDD-9983-5585583284A9}" type="slidenum">
              <a:rPr lang="en-US" sz="1200" b="0" strike="noStrike" spc="-1">
                <a:solidFill>
                  <a:srgbClr val="DAE5EF"/>
                </a:solidFill>
                <a:latin typeface="Tenorite"/>
              </a:rPr>
              <a:t>10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1167480" y="2017440"/>
            <a:ext cx="9777600" cy="3365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Field testing of smart signal units as well as stand alone signal units.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Traffic violation detection and reporting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Server end design and implementation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Development of mobile apps for remote access, remote surveillance, real-time traffic update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Hybrid System depending on high traffic zone priorities</a:t>
            </a:r>
            <a:endParaRPr lang="en-IN" sz="2800" b="0" strike="noStrike" spc="-1">
              <a:latin typeface="Arial"/>
            </a:endParaRPr>
          </a:p>
        </p:txBody>
      </p:sp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56520" y="39240"/>
            <a:ext cx="12191400" cy="685368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149"/>
          <p:cNvPicPr/>
          <p:nvPr/>
        </p:nvPicPr>
        <p:blipFill>
          <a:blip r:embed="rId3"/>
          <a:stretch/>
        </p:blipFill>
        <p:spPr>
          <a:xfrm>
            <a:off x="56520" y="39240"/>
            <a:ext cx="12191400" cy="685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67480" y="355680"/>
            <a:ext cx="9777600" cy="1146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enorite"/>
              </a:rPr>
              <a:t>Objective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167480" y="2343960"/>
            <a:ext cx="9777600" cy="300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Providing congestion free traffic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Prioritizing moderate traffic conditions by analyzing real time traffic situations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Offer safe and punctual public transportation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Remote observation of various busy road junction points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Less human intervention and optimized traffic signaling decisions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4"/>
          </p:nvPr>
        </p:nvSpPr>
        <p:spPr>
          <a:xfrm>
            <a:off x="3808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637183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fld id="{0B9C06C9-718A-4F3A-978D-D6D6212E4448}" type="datetime1">
              <a:rPr lang="en-US" sz="1200" b="0" strike="noStrike" spc="-1">
                <a:solidFill>
                  <a:srgbClr val="637183"/>
                </a:solidFill>
                <a:latin typeface="Tenorite"/>
              </a:rPr>
              <a:t>6/30/2023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637183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637183"/>
                </a:solidFill>
                <a:latin typeface="Tenorite"/>
              </a:rPr>
              <a:t>PRESENTATION TITLE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sldNum" idx="6"/>
          </p:nvPr>
        </p:nvSpPr>
        <p:spPr>
          <a:xfrm>
            <a:off x="10153440" y="6356520"/>
            <a:ext cx="1656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DAE5EF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762B4D-B732-4223-BFCE-9026CAF55CB9}" type="slidenum">
              <a:rPr lang="en-US" sz="1200" b="0" strike="noStrike" spc="-1">
                <a:solidFill>
                  <a:srgbClr val="DAE5EF"/>
                </a:solidFill>
                <a:latin typeface="Tenorite"/>
              </a:rPr>
              <a:t>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67480" y="180000"/>
            <a:ext cx="9777600" cy="78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enorite"/>
              </a:rPr>
              <a:t>Brief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dt" idx="7"/>
          </p:nvPr>
        </p:nvSpPr>
        <p:spPr>
          <a:xfrm>
            <a:off x="3808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637183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fld id="{5EBDB113-8024-4F84-BCEE-7397D063C3D6}" type="datetime1">
              <a:rPr lang="en-US" sz="1200" b="0" strike="noStrike" spc="-1">
                <a:solidFill>
                  <a:srgbClr val="637183"/>
                </a:solidFill>
                <a:latin typeface="Tenorite"/>
              </a:rPr>
              <a:t>6/30/2023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637183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637183"/>
                </a:solidFill>
                <a:latin typeface="Tenorite"/>
              </a:rPr>
              <a:t>PRESENTATION TITLE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sldNum" idx="9"/>
          </p:nvPr>
        </p:nvSpPr>
        <p:spPr>
          <a:xfrm>
            <a:off x="10153440" y="6356520"/>
            <a:ext cx="1656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DAE5EF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4B9687-429E-4691-9071-372C1477F7D1}" type="slidenum">
              <a:rPr lang="en-US" sz="1200" b="0" strike="noStrike" spc="-1">
                <a:solidFill>
                  <a:srgbClr val="DAE5EF"/>
                </a:solidFill>
                <a:latin typeface="Tenorite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110" name="Picture 109"/>
          <p:cNvPicPr/>
          <p:nvPr/>
        </p:nvPicPr>
        <p:blipFill>
          <a:blip r:embed="rId2"/>
          <a:srcRect t="7873" b="39627"/>
          <a:stretch/>
        </p:blipFill>
        <p:spPr>
          <a:xfrm>
            <a:off x="1260000" y="1142640"/>
            <a:ext cx="8820000" cy="443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17360" y="136440"/>
            <a:ext cx="9777600" cy="801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enorite"/>
              </a:rPr>
              <a:t>Hardware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dt" idx="10"/>
          </p:nvPr>
        </p:nvSpPr>
        <p:spPr>
          <a:xfrm>
            <a:off x="3808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637183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fld id="{65BD2BA8-3E7A-476D-AB5D-05213ACFF9D4}" type="datetime1">
              <a:rPr lang="en-US" sz="1200" b="0" strike="noStrike" spc="-1">
                <a:solidFill>
                  <a:srgbClr val="637183"/>
                </a:solidFill>
                <a:latin typeface="Tenorite"/>
              </a:rPr>
              <a:t>6/30/2023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637183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637183"/>
                </a:solidFill>
                <a:latin typeface="Tenorite"/>
              </a:rPr>
              <a:t>PRESENTATION TITLE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sldNum" idx="12"/>
          </p:nvPr>
        </p:nvSpPr>
        <p:spPr>
          <a:xfrm>
            <a:off x="10153440" y="6356520"/>
            <a:ext cx="1656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DAE5EF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3784FD-14DD-4606-ABFC-39B73851E111}" type="slidenum">
              <a:rPr lang="en-US" sz="1200" b="0" strike="noStrike" spc="-1">
                <a:solidFill>
                  <a:srgbClr val="DAE5EF"/>
                </a:solidFill>
                <a:latin typeface="Tenorite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115" name="Content Placeholder 7" descr="A diagram of a computer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1397880" y="1190880"/>
            <a:ext cx="9016200" cy="5163840"/>
          </a:xfrm>
          <a:prstGeom prst="rect">
            <a:avLst/>
          </a:prstGeom>
          <a:ln w="0">
            <a:noFill/>
          </a:ln>
        </p:spPr>
      </p:pic>
      <p:pic>
        <p:nvPicPr>
          <p:cNvPr id="116" name="Picture 115"/>
          <p:cNvPicPr/>
          <p:nvPr/>
        </p:nvPicPr>
        <p:blipFill>
          <a:blip r:embed="rId3"/>
          <a:stretch/>
        </p:blipFill>
        <p:spPr>
          <a:xfrm>
            <a:off x="2480400" y="1080000"/>
            <a:ext cx="6879240" cy="5159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2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990720" y="8640"/>
            <a:ext cx="9777600" cy="89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enorite"/>
              </a:rPr>
              <a:t>Forced Convectional CPU Cooling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dt" idx="13"/>
          </p:nvPr>
        </p:nvSpPr>
        <p:spPr>
          <a:xfrm>
            <a:off x="3808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637183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fld id="{F8CD7611-5D06-421D-9FD6-691F3DDE5DD0}" type="datetime1">
              <a:rPr lang="en-US" sz="1200" b="0" strike="noStrike" spc="-1">
                <a:solidFill>
                  <a:srgbClr val="637183"/>
                </a:solidFill>
                <a:latin typeface="Tenorite"/>
              </a:rPr>
              <a:t>6/30/2023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637183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637183"/>
                </a:solidFill>
                <a:latin typeface="Tenorite"/>
              </a:rPr>
              <a:t>PRESENTATION TITLE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sldNum" idx="15"/>
          </p:nvPr>
        </p:nvSpPr>
        <p:spPr>
          <a:xfrm>
            <a:off x="10153440" y="6356520"/>
            <a:ext cx="1656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DAE5EF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8DF04F-58AC-4782-8F21-707B49534324}" type="slidenum">
              <a:rPr lang="en-US" sz="1200" b="0" strike="noStrike" spc="-1">
                <a:solidFill>
                  <a:srgbClr val="DAE5EF"/>
                </a:solidFill>
                <a:latin typeface="Tenorite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121" name="Content Placeholder 7" descr="A picture containing text, diagram, font, parallel&#10;&#10;Description automatically generated"/>
          <p:cNvPicPr/>
          <p:nvPr/>
        </p:nvPicPr>
        <p:blipFill>
          <a:blip r:embed="rId2"/>
          <a:stretch/>
        </p:blipFill>
        <p:spPr>
          <a:xfrm>
            <a:off x="1553400" y="909000"/>
            <a:ext cx="8102880" cy="5446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979560" y="-151920"/>
            <a:ext cx="9777600" cy="81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Tenorite"/>
              </a:rPr>
              <a:t>Flowchart of the Smart Edge Node Operations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dt" idx="16"/>
          </p:nvPr>
        </p:nvSpPr>
        <p:spPr>
          <a:xfrm>
            <a:off x="3808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637183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fld id="{759FA1AF-52E5-4369-B465-40C6DFB745ED}" type="datetime1">
              <a:rPr lang="en-US" sz="1200" b="0" strike="noStrike" spc="-1">
                <a:solidFill>
                  <a:srgbClr val="637183"/>
                </a:solidFill>
                <a:latin typeface="Tenorite"/>
              </a:rPr>
              <a:t>6/30/2023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637183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637183"/>
                </a:solidFill>
                <a:latin typeface="Tenorite"/>
              </a:rPr>
              <a:t>PRESENTATION TITLE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sldNum" idx="18"/>
          </p:nvPr>
        </p:nvSpPr>
        <p:spPr>
          <a:xfrm>
            <a:off x="10153440" y="6356520"/>
            <a:ext cx="1656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DAE5EF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604D18-CDC4-4517-9BFC-3414E981004F}" type="slidenum">
              <a:rPr lang="en-US" sz="1200" b="0" strike="noStrike" spc="-1">
                <a:solidFill>
                  <a:srgbClr val="DAE5EF"/>
                </a:solidFill>
                <a:latin typeface="Tenorite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126" name="Content Placeholder 7" descr="A flowchart of a system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1752480" y="821160"/>
            <a:ext cx="5899320" cy="580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29600" y="180000"/>
            <a:ext cx="9777600" cy="533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Tenorite"/>
              </a:rPr>
              <a:t>Flowchart of Traffic Camera Streaming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dt" idx="19"/>
          </p:nvPr>
        </p:nvSpPr>
        <p:spPr>
          <a:xfrm>
            <a:off x="3808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637183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fld id="{C0A69FAF-63D4-4F67-9912-B40B8CFE022E}" type="datetime1">
              <a:rPr lang="en-US" sz="1200" b="0" strike="noStrike" spc="-1">
                <a:solidFill>
                  <a:srgbClr val="637183"/>
                </a:solidFill>
                <a:latin typeface="Tenorite"/>
              </a:rPr>
              <a:t>6/30/2023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637183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637183"/>
                </a:solidFill>
                <a:latin typeface="Tenorite"/>
              </a:rPr>
              <a:t>PRESENTATION TITLE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sldNum" idx="21"/>
          </p:nvPr>
        </p:nvSpPr>
        <p:spPr>
          <a:xfrm>
            <a:off x="10153440" y="6356520"/>
            <a:ext cx="1656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DAE5EF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291492-6BB1-4E3A-A510-E14BF55C9DBB}" type="slidenum">
              <a:rPr lang="en-US" sz="1200" b="0" strike="noStrike" spc="-1">
                <a:solidFill>
                  <a:srgbClr val="DAE5EF"/>
                </a:solidFill>
                <a:latin typeface="Tenorite"/>
              </a:rPr>
              <a:t>7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1167480" y="2017440"/>
            <a:ext cx="9777600" cy="3365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pic>
        <p:nvPicPr>
          <p:cNvPr id="132" name="Picture 11" descr="A diagram of a cloud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726120" y="714960"/>
            <a:ext cx="5710680" cy="563976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9" descr="A picture containing text, diagram, screenshot, font&#10;&#10;Description automatically generated"/>
          <p:cNvPicPr/>
          <p:nvPr/>
        </p:nvPicPr>
        <p:blipFill>
          <a:blip r:embed="rId3"/>
          <a:stretch/>
        </p:blipFill>
        <p:spPr>
          <a:xfrm>
            <a:off x="6438240" y="827640"/>
            <a:ext cx="4794480" cy="5527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00000" y="0"/>
            <a:ext cx="8998920" cy="1090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enorite"/>
              </a:rPr>
              <a:t>Flowchart of Traffic Signaling and Virtual Demonstration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dt" idx="22"/>
          </p:nvPr>
        </p:nvSpPr>
        <p:spPr>
          <a:xfrm>
            <a:off x="3808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637183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fld id="{148E4FAC-0241-495F-80F4-54C15C8866FA}" type="datetime1">
              <a:rPr lang="en-US" sz="1200" b="0" strike="noStrike" spc="-1">
                <a:solidFill>
                  <a:srgbClr val="637183"/>
                </a:solidFill>
                <a:latin typeface="Tenorite"/>
              </a:rPr>
              <a:t>6/30/2023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637183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637183"/>
                </a:solidFill>
                <a:latin typeface="Tenorite"/>
              </a:rPr>
              <a:t>PRESENTATION TITLE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sldNum" idx="24"/>
          </p:nvPr>
        </p:nvSpPr>
        <p:spPr>
          <a:xfrm>
            <a:off x="10153440" y="6356520"/>
            <a:ext cx="1656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DAE5EF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32AA75-02AC-4208-98F7-674023DC9EBD}" type="slidenum">
              <a:rPr lang="en-US" sz="1200" b="0" strike="noStrike" spc="-1">
                <a:solidFill>
                  <a:srgbClr val="DAE5EF"/>
                </a:solidFill>
                <a:latin typeface="Tenorite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138" name="Content Placeholder 7" descr="A flowchart of a vehicl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1440360" y="1092600"/>
            <a:ext cx="8378640" cy="554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41320" y="116280"/>
            <a:ext cx="9777600" cy="60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enorite"/>
              </a:rPr>
              <a:t>Live Object Detections in Edge Node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dt" idx="25"/>
          </p:nvPr>
        </p:nvSpPr>
        <p:spPr>
          <a:xfrm>
            <a:off x="3808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637183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fld id="{6B05DF9D-0635-4342-89D3-D42748833677}" type="datetime1">
              <a:rPr lang="en-US" sz="1200" b="0" strike="noStrike" spc="-1">
                <a:solidFill>
                  <a:srgbClr val="637183"/>
                </a:solidFill>
                <a:latin typeface="Tenorite"/>
              </a:rPr>
              <a:t>6/30/2023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637183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637183"/>
                </a:solidFill>
                <a:latin typeface="Tenorite"/>
              </a:rPr>
              <a:t>PRESENTATION TITLE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sldNum" idx="27"/>
          </p:nvPr>
        </p:nvSpPr>
        <p:spPr>
          <a:xfrm>
            <a:off x="10153440" y="6356520"/>
            <a:ext cx="1656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DAE5EF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A74061-1E41-4222-8D63-4939D83B9758}" type="slidenum">
              <a:rPr lang="en-US" sz="1200" b="0" strike="noStrike" spc="-1">
                <a:solidFill>
                  <a:srgbClr val="DAE5EF"/>
                </a:solidFill>
                <a:latin typeface="Tenorite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143" name="Content Placeholder 7" descr="A picture containing computer, indoor, computer, electronics&#10;&#10;Description automatically generated"/>
          <p:cNvPicPr/>
          <p:nvPr/>
        </p:nvPicPr>
        <p:blipFill>
          <a:blip r:embed="rId2"/>
          <a:stretch/>
        </p:blipFill>
        <p:spPr>
          <a:xfrm>
            <a:off x="1620000" y="1147320"/>
            <a:ext cx="7564320" cy="425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1035</TotalTime>
  <Words>185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Symbol</vt:lpstr>
      <vt:lpstr>Tenorite</vt:lpstr>
      <vt:lpstr>Times New Roman</vt:lpstr>
      <vt:lpstr>TimesNewRomanPS-BoldMT</vt:lpstr>
      <vt:lpstr>Wingdings</vt:lpstr>
      <vt:lpstr>Office Theme</vt:lpstr>
      <vt:lpstr>Office Theme</vt:lpstr>
      <vt:lpstr>SMART TRAFFIC MONITORING AND MANAGEMENT SYSTEM</vt:lpstr>
      <vt:lpstr>Objective</vt:lpstr>
      <vt:lpstr>Brief Description</vt:lpstr>
      <vt:lpstr>Hardware Description</vt:lpstr>
      <vt:lpstr>Forced Convectional CPU Cooling</vt:lpstr>
      <vt:lpstr>Flowchart of the Smart Edge Node Operations</vt:lpstr>
      <vt:lpstr>Flowchart of Traffic Camera Streaming</vt:lpstr>
      <vt:lpstr>Flowchart of Traffic Signaling and Virtual Demonstration</vt:lpstr>
      <vt:lpstr>Live Object Detections in Edge Node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Rohan Karmakar</dc:creator>
  <dc:description/>
  <cp:lastModifiedBy>Snehasish Pradhan</cp:lastModifiedBy>
  <cp:revision>15</cp:revision>
  <dcterms:created xsi:type="dcterms:W3CDTF">2022-11-27T08:24:14Z</dcterms:created>
  <dcterms:modified xsi:type="dcterms:W3CDTF">2023-06-30T16:21:49Z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