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36.png" ContentType="image/png"/>
  <Override PartName="/ppt/media/image37.png" ContentType="image/png"/>
  <Override PartName="/ppt/media/image38.png" ContentType="image/png"/>
  <Override PartName="/ppt/media/image39.png" ContentType="image/png"/>
  <Override PartName="/ppt/media/image40.png" ContentType="image/png"/>
  <Override PartName="/ppt/media/image41.png" ContentType="image/png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26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24.xml" ContentType="application/vnd.openxmlformats-officedocument.presentationml.slide+xml"/>
  <Override PartName="/ppt/slides/slide7.xml" ContentType="application/vnd.openxmlformats-officedocument.presentationml.slide+xml"/>
  <Override PartName="/ppt/slides/slide2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5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image" Target="../media/image39.png"/><Relationship Id="rId3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685800" y="2202480"/>
            <a:ext cx="7770960" cy="230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CustomShape 2"/>
          <p:cNvSpPr/>
          <p:nvPr/>
        </p:nvSpPr>
        <p:spPr>
          <a:xfrm>
            <a:off x="686160" y="1652040"/>
            <a:ext cx="7770960" cy="172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 algn="ctr">
              <a:lnSpc>
                <a:spcPct val="100000"/>
              </a:lnSpc>
            </a:pPr>
            <a:r>
              <a:rPr b="1" lang="en-US" sz="30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Git для пользователей SVN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CustomShape 3"/>
          <p:cNvSpPr/>
          <p:nvPr/>
        </p:nvSpPr>
        <p:spPr>
          <a:xfrm>
            <a:off x="684000" y="3598200"/>
            <a:ext cx="7775280" cy="102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Панков А. В.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1115640" y="188640"/>
            <a:ext cx="7919280" cy="50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CustomShape 2"/>
          <p:cNvSpPr/>
          <p:nvPr/>
        </p:nvSpPr>
        <p:spPr>
          <a:xfrm>
            <a:off x="6831000" y="6669360"/>
            <a:ext cx="2132280" cy="18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D46835F2-3094-4CC8-9FC0-50C23606A098}" type="slidenum"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3"/>
          <p:cNvSpPr/>
          <p:nvPr/>
        </p:nvSpPr>
        <p:spPr>
          <a:xfrm>
            <a:off x="479880" y="692280"/>
            <a:ext cx="8519040" cy="57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r">
              <a:lnSpc>
                <a:spcPct val="100000"/>
              </a:lnSpc>
            </a:pPr>
            <a:r>
              <a:rPr b="1" lang="en-US" sz="20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Detached HEAD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6" name="Shape 187" descr=""/>
          <p:cNvPicPr/>
          <p:nvPr/>
        </p:nvPicPr>
        <p:blipFill>
          <a:blip r:embed="rId1"/>
          <a:stretch/>
        </p:blipFill>
        <p:spPr>
          <a:xfrm>
            <a:off x="2610720" y="1263960"/>
            <a:ext cx="4257360" cy="2218680"/>
          </a:xfrm>
          <a:prstGeom prst="rect">
            <a:avLst/>
          </a:prstGeom>
          <a:ln>
            <a:noFill/>
          </a:ln>
        </p:spPr>
      </p:pic>
      <p:pic>
        <p:nvPicPr>
          <p:cNvPr id="117" name="Shape 191" descr=""/>
          <p:cNvPicPr/>
          <p:nvPr/>
        </p:nvPicPr>
        <p:blipFill>
          <a:blip r:embed="rId2"/>
          <a:stretch/>
        </p:blipFill>
        <p:spPr>
          <a:xfrm>
            <a:off x="2467800" y="4054680"/>
            <a:ext cx="4542840" cy="999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1115640" y="188640"/>
            <a:ext cx="7919280" cy="50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CustomShape 2"/>
          <p:cNvSpPr/>
          <p:nvPr/>
        </p:nvSpPr>
        <p:spPr>
          <a:xfrm>
            <a:off x="6831000" y="6669360"/>
            <a:ext cx="2132280" cy="18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F50A23AB-9063-4608-851D-9CEA67DBBF11}" type="slidenum"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3"/>
          <p:cNvSpPr/>
          <p:nvPr/>
        </p:nvSpPr>
        <p:spPr>
          <a:xfrm>
            <a:off x="479880" y="692280"/>
            <a:ext cx="8519040" cy="57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r">
              <a:lnSpc>
                <a:spcPct val="100000"/>
              </a:lnSpc>
            </a:pPr>
            <a:r>
              <a:rPr b="1" lang="en-US" sz="20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Коммит в Detached HEAD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1" name="Shape 188" descr=""/>
          <p:cNvPicPr/>
          <p:nvPr/>
        </p:nvPicPr>
        <p:blipFill>
          <a:blip r:embed="rId1"/>
          <a:stretch/>
        </p:blipFill>
        <p:spPr>
          <a:xfrm>
            <a:off x="2021400" y="2181960"/>
            <a:ext cx="5143320" cy="2180520"/>
          </a:xfrm>
          <a:prstGeom prst="rect">
            <a:avLst/>
          </a:prstGeom>
          <a:ln>
            <a:noFill/>
          </a:ln>
        </p:spPr>
      </p:pic>
      <p:sp>
        <p:nvSpPr>
          <p:cNvPr id="122" name="CustomShape 4"/>
          <p:cNvSpPr/>
          <p:nvPr/>
        </p:nvSpPr>
        <p:spPr>
          <a:xfrm>
            <a:off x="400320" y="1263960"/>
            <a:ext cx="838548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Коммитить из состояния Detached HEAD опасно. Коммит может затеряться.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3" name="Shape 190" descr=""/>
          <p:cNvPicPr/>
          <p:nvPr/>
        </p:nvPicPr>
        <p:blipFill>
          <a:blip r:embed="rId2"/>
          <a:stretch/>
        </p:blipFill>
        <p:spPr>
          <a:xfrm>
            <a:off x="2701440" y="4905720"/>
            <a:ext cx="4075920" cy="1104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1115640" y="188640"/>
            <a:ext cx="7919280" cy="50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2"/>
          <p:cNvSpPr/>
          <p:nvPr/>
        </p:nvSpPr>
        <p:spPr>
          <a:xfrm>
            <a:off x="6831000" y="6669360"/>
            <a:ext cx="2132280" cy="18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A8B52637-D877-4A1E-83B7-6632652516F8}" type="slidenum"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3"/>
          <p:cNvSpPr/>
          <p:nvPr/>
        </p:nvSpPr>
        <p:spPr>
          <a:xfrm>
            <a:off x="479880" y="692280"/>
            <a:ext cx="8519040" cy="57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r">
              <a:lnSpc>
                <a:spcPct val="100000"/>
              </a:lnSpc>
            </a:pPr>
            <a:r>
              <a:rPr b="1" lang="en-US" sz="20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Detached HEAD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7" name="Shape 199" descr=""/>
          <p:cNvPicPr/>
          <p:nvPr/>
        </p:nvPicPr>
        <p:blipFill>
          <a:blip r:embed="rId1"/>
          <a:stretch/>
        </p:blipFill>
        <p:spPr>
          <a:xfrm>
            <a:off x="4080600" y="2592000"/>
            <a:ext cx="5063040" cy="4031640"/>
          </a:xfrm>
          <a:prstGeom prst="rect">
            <a:avLst/>
          </a:prstGeom>
          <a:ln>
            <a:noFill/>
          </a:ln>
        </p:spPr>
      </p:pic>
      <p:pic>
        <p:nvPicPr>
          <p:cNvPr id="128" name="Shape 200" descr=""/>
          <p:cNvPicPr/>
          <p:nvPr/>
        </p:nvPicPr>
        <p:blipFill>
          <a:blip r:embed="rId2"/>
          <a:stretch/>
        </p:blipFill>
        <p:spPr>
          <a:xfrm>
            <a:off x="144000" y="2826360"/>
            <a:ext cx="4123440" cy="1627920"/>
          </a:xfrm>
          <a:prstGeom prst="rect">
            <a:avLst/>
          </a:prstGeom>
          <a:ln>
            <a:noFill/>
          </a:ln>
        </p:spPr>
      </p:pic>
      <p:sp>
        <p:nvSpPr>
          <p:cNvPr id="129" name="CustomShape 4"/>
          <p:cNvSpPr/>
          <p:nvPr/>
        </p:nvSpPr>
        <p:spPr>
          <a:xfrm>
            <a:off x="437400" y="1326600"/>
            <a:ext cx="844920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Читаем о чем предупреждает Git! Это может предупредить потерю данных.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1115640" y="188640"/>
            <a:ext cx="7919280" cy="50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3"/>
          <p:cNvSpPr/>
          <p:nvPr/>
        </p:nvSpPr>
        <p:spPr>
          <a:xfrm>
            <a:off x="6831000" y="6669360"/>
            <a:ext cx="2132280" cy="18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A20C9E84-3167-4C30-98EB-9ECCB9E6C525}" type="slidenum"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4"/>
          <p:cNvSpPr/>
          <p:nvPr/>
        </p:nvSpPr>
        <p:spPr>
          <a:xfrm>
            <a:off x="479880" y="692280"/>
            <a:ext cx="8519040" cy="57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r">
              <a:lnSpc>
                <a:spcPct val="100000"/>
              </a:lnSpc>
            </a:pPr>
            <a:r>
              <a:rPr b="1" lang="en-US" sz="20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References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4" name="Shape 210" descr=""/>
          <p:cNvPicPr/>
          <p:nvPr/>
        </p:nvPicPr>
        <p:blipFill>
          <a:blip r:embed="rId1"/>
          <a:stretch/>
        </p:blipFill>
        <p:spPr>
          <a:xfrm>
            <a:off x="826200" y="2242440"/>
            <a:ext cx="1837080" cy="1980000"/>
          </a:xfrm>
          <a:prstGeom prst="rect">
            <a:avLst/>
          </a:prstGeom>
          <a:ln>
            <a:noFill/>
          </a:ln>
        </p:spPr>
      </p:pic>
      <p:pic>
        <p:nvPicPr>
          <p:cNvPr id="135" name="Shape 211" descr=""/>
          <p:cNvPicPr/>
          <p:nvPr/>
        </p:nvPicPr>
        <p:blipFill>
          <a:blip r:embed="rId2"/>
          <a:stretch/>
        </p:blipFill>
        <p:spPr>
          <a:xfrm>
            <a:off x="3744000" y="2242440"/>
            <a:ext cx="4008960" cy="2570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1115640" y="188640"/>
            <a:ext cx="7919280" cy="50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3"/>
          <p:cNvSpPr/>
          <p:nvPr/>
        </p:nvSpPr>
        <p:spPr>
          <a:xfrm>
            <a:off x="6831000" y="6669360"/>
            <a:ext cx="2132280" cy="18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C74DBA76-6234-4DE1-964E-5A3B690362D7}" type="slidenum"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CustomShape 4"/>
          <p:cNvSpPr/>
          <p:nvPr/>
        </p:nvSpPr>
        <p:spPr>
          <a:xfrm>
            <a:off x="479880" y="692280"/>
            <a:ext cx="8519040" cy="57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r">
              <a:lnSpc>
                <a:spcPct val="100000"/>
              </a:lnSpc>
            </a:pPr>
            <a:r>
              <a:rPr b="1" lang="en-US" sz="20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Merge или Rebase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0" name="Shape 220" descr=""/>
          <p:cNvPicPr/>
          <p:nvPr/>
        </p:nvPicPr>
        <p:blipFill>
          <a:blip r:embed="rId1"/>
          <a:stretch/>
        </p:blipFill>
        <p:spPr>
          <a:xfrm>
            <a:off x="1424160" y="775080"/>
            <a:ext cx="5247720" cy="2818800"/>
          </a:xfrm>
          <a:prstGeom prst="rect">
            <a:avLst/>
          </a:prstGeom>
          <a:ln>
            <a:noFill/>
          </a:ln>
        </p:spPr>
      </p:pic>
      <p:pic>
        <p:nvPicPr>
          <p:cNvPr id="141" name="Shape 221" descr=""/>
          <p:cNvPicPr/>
          <p:nvPr/>
        </p:nvPicPr>
        <p:blipFill>
          <a:blip r:embed="rId2"/>
          <a:stretch/>
        </p:blipFill>
        <p:spPr>
          <a:xfrm>
            <a:off x="1424160" y="4010040"/>
            <a:ext cx="6209640" cy="2580480"/>
          </a:xfrm>
          <a:prstGeom prst="rect">
            <a:avLst/>
          </a:prstGeom>
          <a:ln>
            <a:noFill/>
          </a:ln>
        </p:spPr>
      </p:pic>
      <p:sp>
        <p:nvSpPr>
          <p:cNvPr id="142" name="CustomShape 5"/>
          <p:cNvSpPr/>
          <p:nvPr/>
        </p:nvSpPr>
        <p:spPr>
          <a:xfrm>
            <a:off x="479880" y="3619800"/>
            <a:ext cx="83289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Rebase коммитов которые есть во внешнем репозитории – очень плохо!!!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1115640" y="188640"/>
            <a:ext cx="7919280" cy="50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3"/>
          <p:cNvSpPr/>
          <p:nvPr/>
        </p:nvSpPr>
        <p:spPr>
          <a:xfrm>
            <a:off x="6831000" y="6669360"/>
            <a:ext cx="2132280" cy="18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F4AEFC14-1070-4B55-AC4C-5EB7EB5AA1DD}" type="slidenum"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4"/>
          <p:cNvSpPr/>
          <p:nvPr/>
        </p:nvSpPr>
        <p:spPr>
          <a:xfrm>
            <a:off x="479880" y="692280"/>
            <a:ext cx="8519040" cy="57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r">
              <a:lnSpc>
                <a:spcPct val="100000"/>
              </a:lnSpc>
            </a:pPr>
            <a:r>
              <a:rPr b="1" lang="en-US" sz="20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Fast-forward Merge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7" name="Shape 232" descr=""/>
          <p:cNvPicPr/>
          <p:nvPr/>
        </p:nvPicPr>
        <p:blipFill>
          <a:blip r:embed="rId1"/>
          <a:stretch/>
        </p:blipFill>
        <p:spPr>
          <a:xfrm>
            <a:off x="4886640" y="1397520"/>
            <a:ext cx="4076640" cy="1723680"/>
          </a:xfrm>
          <a:prstGeom prst="rect">
            <a:avLst/>
          </a:prstGeom>
          <a:ln>
            <a:noFill/>
          </a:ln>
        </p:spPr>
      </p:pic>
      <p:pic>
        <p:nvPicPr>
          <p:cNvPr id="148" name="Picture 1" descr=""/>
          <p:cNvPicPr/>
          <p:nvPr/>
        </p:nvPicPr>
        <p:blipFill>
          <a:blip r:embed="rId2"/>
          <a:stretch/>
        </p:blipFill>
        <p:spPr>
          <a:xfrm>
            <a:off x="3997800" y="3954240"/>
            <a:ext cx="5001120" cy="2581200"/>
          </a:xfrm>
          <a:prstGeom prst="rect">
            <a:avLst/>
          </a:prstGeom>
          <a:ln>
            <a:noFill/>
          </a:ln>
        </p:spPr>
      </p:pic>
      <p:pic>
        <p:nvPicPr>
          <p:cNvPr id="149" name="Shape 231" descr=""/>
          <p:cNvPicPr/>
          <p:nvPr/>
        </p:nvPicPr>
        <p:blipFill>
          <a:blip r:embed="rId3"/>
          <a:stretch/>
        </p:blipFill>
        <p:spPr>
          <a:xfrm>
            <a:off x="241920" y="1679400"/>
            <a:ext cx="4047840" cy="2590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1115640" y="188640"/>
            <a:ext cx="7919280" cy="50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Возможности Rebase: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70c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Поменять сообщение любого коммита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70c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Поменять коммиты местами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70c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Объединить несколько коммитов в один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Требования к Rebase: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70c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Рабочая директория без изменений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70c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Не трогать коммиты о которых знают внешние репозитории (рекомендация)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CustomShape 3"/>
          <p:cNvSpPr/>
          <p:nvPr/>
        </p:nvSpPr>
        <p:spPr>
          <a:xfrm>
            <a:off x="6831000" y="6669360"/>
            <a:ext cx="2132280" cy="18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4EAD1227-8904-4C25-B811-CDB2460B55B9}" type="slidenum"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CustomShape 4"/>
          <p:cNvSpPr/>
          <p:nvPr/>
        </p:nvSpPr>
        <p:spPr>
          <a:xfrm>
            <a:off x="479880" y="692280"/>
            <a:ext cx="8519040" cy="57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r">
              <a:lnSpc>
                <a:spcPct val="100000"/>
              </a:lnSpc>
            </a:pPr>
            <a:r>
              <a:rPr b="1" lang="en-US" sz="20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Возможности Rebase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1115640" y="188640"/>
            <a:ext cx="7919280" cy="50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CustomShape 3"/>
          <p:cNvSpPr/>
          <p:nvPr/>
        </p:nvSpPr>
        <p:spPr>
          <a:xfrm>
            <a:off x="6831000" y="6669360"/>
            <a:ext cx="2132280" cy="18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AF654764-EF5B-4763-9669-1DAF1CA139EE}" type="slidenum"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4"/>
          <p:cNvSpPr/>
          <p:nvPr/>
        </p:nvSpPr>
        <p:spPr>
          <a:xfrm>
            <a:off x="479880" y="692280"/>
            <a:ext cx="8519040" cy="57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r">
              <a:lnSpc>
                <a:spcPct val="100000"/>
              </a:lnSpc>
            </a:pPr>
            <a:r>
              <a:rPr b="1" lang="en-US" sz="20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Работа с внешними репозиториями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CustomShape 5"/>
          <p:cNvSpPr/>
          <p:nvPr/>
        </p:nvSpPr>
        <p:spPr>
          <a:xfrm>
            <a:off x="479880" y="1600200"/>
            <a:ext cx="7581240" cy="447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Fetch забирает изменения из внешнего репозитория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Абсолютно безопасная операция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Pull. Это Fetch + Merge/Rebase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Перед Pull рекомендуется сохранить все изменения. Можно потерять изменения в случае отката Merge/Rebase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Push отправляет изменения локальной ветки (или нескольких) во внешний репозиторий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До момента Push все изменения локальны. Практически все можно откатить.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Нельзя запушить коммиты, если текущий верхний коммит ветки на внешнем сервере не является коммитом из истории локальной ветки (локальная версия устарела)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1115640" y="188640"/>
            <a:ext cx="7919280" cy="50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CustomShape 3"/>
          <p:cNvSpPr/>
          <p:nvPr/>
        </p:nvSpPr>
        <p:spPr>
          <a:xfrm>
            <a:off x="6831000" y="6669360"/>
            <a:ext cx="2132280" cy="18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F0C10C56-27A5-4D13-AB3E-BFC15476D07B}" type="slidenum"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CustomShape 4"/>
          <p:cNvSpPr/>
          <p:nvPr/>
        </p:nvSpPr>
        <p:spPr>
          <a:xfrm>
            <a:off x="479880" y="692280"/>
            <a:ext cx="8519040" cy="57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r">
              <a:lnSpc>
                <a:spcPct val="100000"/>
              </a:lnSpc>
            </a:pPr>
            <a:r>
              <a:rPr b="1" lang="en-US" sz="20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Основное окно TortoiseGit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3" name="Picture 1" descr=""/>
          <p:cNvPicPr/>
          <p:nvPr/>
        </p:nvPicPr>
        <p:blipFill>
          <a:blip r:embed="rId1"/>
          <a:stretch/>
        </p:blipFill>
        <p:spPr>
          <a:xfrm>
            <a:off x="2139480" y="1137960"/>
            <a:ext cx="4863240" cy="5448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1115640" y="188640"/>
            <a:ext cx="7919280" cy="50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CustomShape 3"/>
          <p:cNvSpPr/>
          <p:nvPr/>
        </p:nvSpPr>
        <p:spPr>
          <a:xfrm>
            <a:off x="6831000" y="6669360"/>
            <a:ext cx="2132280" cy="18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1CA552BA-A2F0-452D-B687-7E198734F595}" type="slidenum"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CustomShape 4"/>
          <p:cNvSpPr/>
          <p:nvPr/>
        </p:nvSpPr>
        <p:spPr>
          <a:xfrm>
            <a:off x="479880" y="692280"/>
            <a:ext cx="8519040" cy="57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r">
              <a:lnSpc>
                <a:spcPct val="100000"/>
              </a:lnSpc>
            </a:pPr>
            <a:r>
              <a:rPr b="1" lang="en-US" sz="20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Окно создания ветки в TortoiseGit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8" name="" descr=""/>
          <p:cNvPicPr/>
          <p:nvPr/>
        </p:nvPicPr>
        <p:blipFill>
          <a:blip r:embed="rId1"/>
          <a:stretch/>
        </p:blipFill>
        <p:spPr>
          <a:xfrm>
            <a:off x="2378160" y="1598760"/>
            <a:ext cx="4381200" cy="3647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1115640" y="188640"/>
            <a:ext cx="7919280" cy="50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CustomShape 2"/>
          <p:cNvSpPr/>
          <p:nvPr/>
        </p:nvSpPr>
        <p:spPr>
          <a:xfrm>
            <a:off x="479880" y="2347200"/>
            <a:ext cx="8228160" cy="162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720">
              <a:lnSpc>
                <a:spcPct val="100000"/>
              </a:lnSpc>
              <a:buClr>
                <a:srgbClr val="0070c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Распределенная, а не централизованная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70c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Снапшоты, а не патчи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70c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Практически все операции локальные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70c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Данные добавляются. Удаляются редко.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3"/>
          <p:cNvSpPr/>
          <p:nvPr/>
        </p:nvSpPr>
        <p:spPr>
          <a:xfrm>
            <a:off x="6831000" y="6669360"/>
            <a:ext cx="2132280" cy="18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EC7F407E-4AA4-4DBE-91D7-B80C6A0CFE8A}" type="slidenum"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4"/>
          <p:cNvSpPr/>
          <p:nvPr/>
        </p:nvSpPr>
        <p:spPr>
          <a:xfrm>
            <a:off x="479880" y="692280"/>
            <a:ext cx="8519040" cy="57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r">
              <a:lnSpc>
                <a:spcPct val="100000"/>
              </a:lnSpc>
            </a:pPr>
            <a:r>
              <a:rPr b="1" lang="en-US" sz="20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Отличия Git и SVN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1115640" y="188640"/>
            <a:ext cx="7919280" cy="50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CustomShape 3"/>
          <p:cNvSpPr/>
          <p:nvPr/>
        </p:nvSpPr>
        <p:spPr>
          <a:xfrm>
            <a:off x="6831000" y="6669360"/>
            <a:ext cx="2132280" cy="18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DE605A70-7F0B-4D54-90B8-B3AC03516D16}" type="slidenum"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4"/>
          <p:cNvSpPr/>
          <p:nvPr/>
        </p:nvSpPr>
        <p:spPr>
          <a:xfrm>
            <a:off x="479880" y="692280"/>
            <a:ext cx="8519040" cy="57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r">
              <a:lnSpc>
                <a:spcPct val="100000"/>
              </a:lnSpc>
            </a:pPr>
            <a:r>
              <a:rPr b="1" lang="en-US" sz="20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Окно переключения на ветку/комит в TortoiseGit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3" name="" descr=""/>
          <p:cNvPicPr/>
          <p:nvPr/>
        </p:nvPicPr>
        <p:blipFill>
          <a:blip r:embed="rId1"/>
          <a:stretch/>
        </p:blipFill>
        <p:spPr>
          <a:xfrm>
            <a:off x="2378160" y="1808640"/>
            <a:ext cx="4381200" cy="3228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1115640" y="188640"/>
            <a:ext cx="7919280" cy="50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CustomShape 3"/>
          <p:cNvSpPr/>
          <p:nvPr/>
        </p:nvSpPr>
        <p:spPr>
          <a:xfrm>
            <a:off x="6831000" y="6669360"/>
            <a:ext cx="2132280" cy="18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B7DDD1AC-4CA9-4870-8092-860CD7F7A3E6}" type="slidenum"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CustomShape 4"/>
          <p:cNvSpPr/>
          <p:nvPr/>
        </p:nvSpPr>
        <p:spPr>
          <a:xfrm>
            <a:off x="479880" y="692280"/>
            <a:ext cx="8519040" cy="57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r">
              <a:lnSpc>
                <a:spcPct val="100000"/>
              </a:lnSpc>
            </a:pPr>
            <a:r>
              <a:rPr b="1" lang="en-US" sz="20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Окно списка ссылок (References) TortoiseGit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8" name="Picture 2" descr=""/>
          <p:cNvPicPr/>
          <p:nvPr/>
        </p:nvPicPr>
        <p:blipFill>
          <a:blip r:embed="rId1"/>
          <a:stretch/>
        </p:blipFill>
        <p:spPr>
          <a:xfrm>
            <a:off x="1171080" y="1600200"/>
            <a:ext cx="6800400" cy="4314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1115640" y="188640"/>
            <a:ext cx="7919280" cy="50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CustomShape 3"/>
          <p:cNvSpPr/>
          <p:nvPr/>
        </p:nvSpPr>
        <p:spPr>
          <a:xfrm>
            <a:off x="6831000" y="6669360"/>
            <a:ext cx="2132280" cy="18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FE402A4A-FF49-41AE-9810-5B697ECDEE33}" type="slidenum"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4"/>
          <p:cNvSpPr/>
          <p:nvPr/>
        </p:nvSpPr>
        <p:spPr>
          <a:xfrm>
            <a:off x="479880" y="692280"/>
            <a:ext cx="8519040" cy="57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r">
              <a:lnSpc>
                <a:spcPct val="100000"/>
              </a:lnSpc>
            </a:pPr>
            <a:r>
              <a:rPr b="1" lang="en-US" sz="20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Удаление веток TortoiseGit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3" name="" descr=""/>
          <p:cNvPicPr/>
          <p:nvPr/>
        </p:nvPicPr>
        <p:blipFill>
          <a:blip r:embed="rId1"/>
          <a:stretch/>
        </p:blipFill>
        <p:spPr>
          <a:xfrm>
            <a:off x="2562120" y="1573560"/>
            <a:ext cx="3485880" cy="1666440"/>
          </a:xfrm>
          <a:prstGeom prst="rect">
            <a:avLst/>
          </a:prstGeom>
          <a:ln>
            <a:noFill/>
          </a:ln>
        </p:spPr>
      </p:pic>
      <p:sp>
        <p:nvSpPr>
          <p:cNvPr id="184" name="TextShape 5"/>
          <p:cNvSpPr txBox="1"/>
          <p:nvPr/>
        </p:nvSpPr>
        <p:spPr>
          <a:xfrm>
            <a:off x="720000" y="1188000"/>
            <a:ext cx="30384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Удаление локальной ветки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TextShape 6"/>
          <p:cNvSpPr txBox="1"/>
          <p:nvPr/>
        </p:nvSpPr>
        <p:spPr>
          <a:xfrm>
            <a:off x="720000" y="3528000"/>
            <a:ext cx="43534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Удаление ветки внешнего репозирория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6" name="" descr=""/>
          <p:cNvPicPr/>
          <p:nvPr/>
        </p:nvPicPr>
        <p:blipFill>
          <a:blip r:embed="rId2"/>
          <a:stretch/>
        </p:blipFill>
        <p:spPr>
          <a:xfrm>
            <a:off x="2634120" y="3888000"/>
            <a:ext cx="3485880" cy="2485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1115640" y="188640"/>
            <a:ext cx="7919280" cy="50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CustomShape 3"/>
          <p:cNvSpPr/>
          <p:nvPr/>
        </p:nvSpPr>
        <p:spPr>
          <a:xfrm>
            <a:off x="6831000" y="6669360"/>
            <a:ext cx="2132280" cy="18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45B1BCE1-594B-4B7D-97F5-3501CC17BC68}" type="slidenum"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CustomShape 4"/>
          <p:cNvSpPr/>
          <p:nvPr/>
        </p:nvSpPr>
        <p:spPr>
          <a:xfrm>
            <a:off x="479880" y="692280"/>
            <a:ext cx="8519040" cy="57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r">
              <a:lnSpc>
                <a:spcPct val="100000"/>
              </a:lnSpc>
            </a:pPr>
            <a:r>
              <a:rPr b="1" lang="en-US" sz="20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Окно Commit TortoiseGit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1" name="Picture 3" descr=""/>
          <p:cNvPicPr/>
          <p:nvPr/>
        </p:nvPicPr>
        <p:blipFill>
          <a:blip r:embed="rId1"/>
          <a:stretch/>
        </p:blipFill>
        <p:spPr>
          <a:xfrm>
            <a:off x="2716560" y="1548720"/>
            <a:ext cx="3710880" cy="3563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1115640" y="188640"/>
            <a:ext cx="7919280" cy="50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CustomShape 3"/>
          <p:cNvSpPr/>
          <p:nvPr/>
        </p:nvSpPr>
        <p:spPr>
          <a:xfrm>
            <a:off x="6831000" y="6669360"/>
            <a:ext cx="2132280" cy="18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9CDAADEE-494A-4328-B003-B68B6167E00F}" type="slidenum"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CustomShape 4"/>
          <p:cNvSpPr/>
          <p:nvPr/>
        </p:nvSpPr>
        <p:spPr>
          <a:xfrm>
            <a:off x="479880" y="692280"/>
            <a:ext cx="8519040" cy="57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r">
              <a:lnSpc>
                <a:spcPct val="100000"/>
              </a:lnSpc>
            </a:pPr>
            <a:r>
              <a:rPr b="1" lang="en-US" sz="20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Окно Push в TortoiseGit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6" name="" descr=""/>
          <p:cNvPicPr/>
          <p:nvPr/>
        </p:nvPicPr>
        <p:blipFill>
          <a:blip r:embed="rId1"/>
          <a:stretch/>
        </p:blipFill>
        <p:spPr>
          <a:xfrm>
            <a:off x="2160000" y="1497240"/>
            <a:ext cx="4685400" cy="4694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1115640" y="188640"/>
            <a:ext cx="7919280" cy="50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CustomShape 3"/>
          <p:cNvSpPr/>
          <p:nvPr/>
        </p:nvSpPr>
        <p:spPr>
          <a:xfrm>
            <a:off x="6831000" y="6669360"/>
            <a:ext cx="2132280" cy="18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DCDE4BDC-E688-4161-8199-5A550BAF7C94}" type="slidenum"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CustomShape 4"/>
          <p:cNvSpPr/>
          <p:nvPr/>
        </p:nvSpPr>
        <p:spPr>
          <a:xfrm>
            <a:off x="479880" y="692280"/>
            <a:ext cx="8519040" cy="57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r">
              <a:lnSpc>
                <a:spcPct val="100000"/>
              </a:lnSpc>
            </a:pPr>
            <a:r>
              <a:rPr b="1" lang="en-US" sz="20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Ошибка Push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1" name="" descr=""/>
          <p:cNvPicPr/>
          <p:nvPr/>
        </p:nvPicPr>
        <p:blipFill>
          <a:blip r:embed="rId1"/>
          <a:stretch/>
        </p:blipFill>
        <p:spPr>
          <a:xfrm>
            <a:off x="2160000" y="1497240"/>
            <a:ext cx="4685400" cy="4694760"/>
          </a:xfrm>
          <a:prstGeom prst="rect">
            <a:avLst/>
          </a:prstGeom>
          <a:ln>
            <a:noFill/>
          </a:ln>
        </p:spPr>
      </p:pic>
      <p:pic>
        <p:nvPicPr>
          <p:cNvPr id="202" name="" descr=""/>
          <p:cNvPicPr/>
          <p:nvPr/>
        </p:nvPicPr>
        <p:blipFill>
          <a:blip r:embed="rId2"/>
          <a:stretch/>
        </p:blipFill>
        <p:spPr>
          <a:xfrm>
            <a:off x="1800000" y="1159920"/>
            <a:ext cx="5607000" cy="5409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1115640" y="188640"/>
            <a:ext cx="7919280" cy="50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CustomShape 3"/>
          <p:cNvSpPr/>
          <p:nvPr/>
        </p:nvSpPr>
        <p:spPr>
          <a:xfrm>
            <a:off x="6831000" y="6669360"/>
            <a:ext cx="2132280" cy="18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DA10F19A-B79D-466C-B9AE-FC70E685E432}" type="slidenum"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CustomShape 4"/>
          <p:cNvSpPr/>
          <p:nvPr/>
        </p:nvSpPr>
        <p:spPr>
          <a:xfrm>
            <a:off x="479880" y="692280"/>
            <a:ext cx="8519040" cy="57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r">
              <a:lnSpc>
                <a:spcPct val="100000"/>
              </a:lnSpc>
            </a:pPr>
            <a:r>
              <a:rPr b="1" lang="en-US" sz="20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Полезные команды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CustomShape 5"/>
          <p:cNvSpPr/>
          <p:nvPr/>
        </p:nvSpPr>
        <p:spPr>
          <a:xfrm>
            <a:off x="1115640" y="2471040"/>
            <a:ext cx="442224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Amend commit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Stash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Cherry Pick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1115640" y="188640"/>
            <a:ext cx="7919280" cy="50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CustomShape 3"/>
          <p:cNvSpPr/>
          <p:nvPr/>
        </p:nvSpPr>
        <p:spPr>
          <a:xfrm>
            <a:off x="6831000" y="6669360"/>
            <a:ext cx="2132280" cy="18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F21F9C8E-F825-427D-B5F4-787069C48157}" type="slidenum"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CustomShape 4"/>
          <p:cNvSpPr/>
          <p:nvPr/>
        </p:nvSpPr>
        <p:spPr>
          <a:xfrm>
            <a:off x="479880" y="692280"/>
            <a:ext cx="8519040" cy="57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r">
              <a:lnSpc>
                <a:spcPct val="100000"/>
              </a:lnSpc>
            </a:pPr>
            <a:r>
              <a:rPr b="1" lang="en-US" sz="20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Не очень хорошая история коммитов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2" name="Shape 260" descr=""/>
          <p:cNvPicPr/>
          <p:nvPr/>
        </p:nvPicPr>
        <p:blipFill>
          <a:blip r:embed="rId1"/>
          <a:stretch/>
        </p:blipFill>
        <p:spPr>
          <a:xfrm>
            <a:off x="864000" y="1333800"/>
            <a:ext cx="7610760" cy="1113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1115640" y="188640"/>
            <a:ext cx="7919280" cy="50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5" name="CustomShape 3"/>
          <p:cNvSpPr/>
          <p:nvPr/>
        </p:nvSpPr>
        <p:spPr>
          <a:xfrm>
            <a:off x="6831000" y="6669360"/>
            <a:ext cx="2132280" cy="18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021E06DD-2115-44D2-9767-EB415CBED9BA}" type="slidenum"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6" name="Shape 268" descr=""/>
          <p:cNvPicPr/>
          <p:nvPr/>
        </p:nvPicPr>
        <p:blipFill>
          <a:blip r:embed="rId1"/>
          <a:stretch/>
        </p:blipFill>
        <p:spPr>
          <a:xfrm>
            <a:off x="2433960" y="1064880"/>
            <a:ext cx="4189680" cy="5589000"/>
          </a:xfrm>
          <a:prstGeom prst="rect">
            <a:avLst/>
          </a:prstGeom>
          <a:ln>
            <a:noFill/>
          </a:ln>
        </p:spPr>
      </p:pic>
      <p:sp>
        <p:nvSpPr>
          <p:cNvPr id="217" name="CustomShape 4"/>
          <p:cNvSpPr/>
          <p:nvPr/>
        </p:nvSpPr>
        <p:spPr>
          <a:xfrm>
            <a:off x="479880" y="692280"/>
            <a:ext cx="8519040" cy="57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r">
              <a:lnSpc>
                <a:spcPct val="100000"/>
              </a:lnSpc>
            </a:pPr>
            <a:r>
              <a:rPr b="1" lang="en-US" sz="20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GitFlow. Пример работы с Git в команде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1115640" y="188640"/>
            <a:ext cx="7919280" cy="50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CustomShape 2"/>
          <p:cNvSpPr/>
          <p:nvPr/>
        </p:nvSpPr>
        <p:spPr>
          <a:xfrm>
            <a:off x="457200" y="1600200"/>
            <a:ext cx="8228160" cy="195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720">
              <a:lnSpc>
                <a:spcPct val="100000"/>
              </a:lnSpc>
              <a:buClr>
                <a:srgbClr val="0070c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Дерево файлов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70c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Метаданные. Набор параметров коммита, например, сообщение, автор, дата и так далее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70c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Идентификатор родительского коммита (или несколько родительских коммитов. Исключение первый коммит без родителя)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SHA1 по этим данным является идентификатором коммита.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3"/>
          <p:cNvSpPr/>
          <p:nvPr/>
        </p:nvSpPr>
        <p:spPr>
          <a:xfrm>
            <a:off x="6831000" y="6669360"/>
            <a:ext cx="2132280" cy="18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FEAC591F-CDA5-4CEC-B321-E6B6553115AE}" type="slidenum"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4"/>
          <p:cNvSpPr/>
          <p:nvPr/>
        </p:nvSpPr>
        <p:spPr>
          <a:xfrm>
            <a:off x="479880" y="692280"/>
            <a:ext cx="8519040" cy="57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r">
              <a:lnSpc>
                <a:spcPct val="100000"/>
              </a:lnSpc>
            </a:pPr>
            <a:r>
              <a:rPr b="1" lang="en-US" sz="20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Внутренняя структура коммита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1115640" y="188640"/>
            <a:ext cx="7919280" cy="50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3"/>
          <p:cNvSpPr/>
          <p:nvPr/>
        </p:nvSpPr>
        <p:spPr>
          <a:xfrm>
            <a:off x="6831000" y="6669360"/>
            <a:ext cx="2132280" cy="18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110276E8-6422-42D2-82AB-C3FD160B75C9}" type="slidenum"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4"/>
          <p:cNvSpPr/>
          <p:nvPr/>
        </p:nvSpPr>
        <p:spPr>
          <a:xfrm>
            <a:off x="479880" y="692280"/>
            <a:ext cx="8519040" cy="57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r">
              <a:lnSpc>
                <a:spcPct val="100000"/>
              </a:lnSpc>
            </a:pPr>
            <a:r>
              <a:rPr b="1" lang="en-US" sz="20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Commit изнутри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7" name="Shape 134" descr=""/>
          <p:cNvPicPr/>
          <p:nvPr/>
        </p:nvPicPr>
        <p:blipFill>
          <a:blip r:embed="rId1"/>
          <a:stretch/>
        </p:blipFill>
        <p:spPr>
          <a:xfrm>
            <a:off x="713520" y="1306080"/>
            <a:ext cx="7918920" cy="4849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1115640" y="188640"/>
            <a:ext cx="7919280" cy="50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2"/>
          <p:cNvSpPr/>
          <p:nvPr/>
        </p:nvSpPr>
        <p:spPr>
          <a:xfrm>
            <a:off x="457200" y="1168200"/>
            <a:ext cx="8228160" cy="106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>
              <a:lnSpc>
                <a:spcPct val="100000"/>
              </a:lnSpc>
              <a:buClr>
                <a:srgbClr val="0070c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Ветка это динамическая ссылка на коммит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70c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HEAD указывает на ветку или коммит на котором сейчас стоит рабочая копия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3"/>
          <p:cNvSpPr/>
          <p:nvPr/>
        </p:nvSpPr>
        <p:spPr>
          <a:xfrm>
            <a:off x="6831000" y="6669360"/>
            <a:ext cx="2132280" cy="18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04A68436-A8A4-4427-952F-78852E853992}" type="slidenum"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4"/>
          <p:cNvSpPr/>
          <p:nvPr/>
        </p:nvSpPr>
        <p:spPr>
          <a:xfrm>
            <a:off x="479880" y="692280"/>
            <a:ext cx="8519040" cy="57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r">
              <a:lnSpc>
                <a:spcPct val="100000"/>
              </a:lnSpc>
            </a:pPr>
            <a:r>
              <a:rPr b="1" lang="en-US" sz="20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Ветки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2" name="Shape 143" descr=""/>
          <p:cNvPicPr/>
          <p:nvPr/>
        </p:nvPicPr>
        <p:blipFill>
          <a:blip r:embed="rId1"/>
          <a:stretch/>
        </p:blipFill>
        <p:spPr>
          <a:xfrm>
            <a:off x="2620440" y="2707920"/>
            <a:ext cx="4237920" cy="2123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1115640" y="188640"/>
            <a:ext cx="7919280" cy="50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2"/>
          <p:cNvSpPr/>
          <p:nvPr/>
        </p:nvSpPr>
        <p:spPr>
          <a:xfrm>
            <a:off x="6831000" y="6669360"/>
            <a:ext cx="2132280" cy="18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B9655A76-B17F-4DCA-96BE-DA107CA842A3}" type="slidenum"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3"/>
          <p:cNvSpPr/>
          <p:nvPr/>
        </p:nvSpPr>
        <p:spPr>
          <a:xfrm>
            <a:off x="479880" y="692280"/>
            <a:ext cx="8519040" cy="57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r">
              <a:lnSpc>
                <a:spcPct val="100000"/>
              </a:lnSpc>
            </a:pPr>
            <a:r>
              <a:rPr b="1" lang="en-US" sz="20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Ветка HEAD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6" name="Shape 151" descr=""/>
          <p:cNvPicPr/>
          <p:nvPr/>
        </p:nvPicPr>
        <p:blipFill>
          <a:blip r:embed="rId1"/>
          <a:stretch/>
        </p:blipFill>
        <p:spPr>
          <a:xfrm>
            <a:off x="2872800" y="1395360"/>
            <a:ext cx="3733200" cy="2952000"/>
          </a:xfrm>
          <a:prstGeom prst="rect">
            <a:avLst/>
          </a:prstGeom>
          <a:ln>
            <a:noFill/>
          </a:ln>
        </p:spPr>
      </p:pic>
      <p:pic>
        <p:nvPicPr>
          <p:cNvPr id="97" name="Shape 152" descr=""/>
          <p:cNvPicPr/>
          <p:nvPr/>
        </p:nvPicPr>
        <p:blipFill>
          <a:blip r:embed="rId2"/>
          <a:stretch/>
        </p:blipFill>
        <p:spPr>
          <a:xfrm>
            <a:off x="2505960" y="4981680"/>
            <a:ext cx="4466520" cy="904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1115640" y="188640"/>
            <a:ext cx="7919280" cy="50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2"/>
          <p:cNvSpPr/>
          <p:nvPr/>
        </p:nvSpPr>
        <p:spPr>
          <a:xfrm>
            <a:off x="6831000" y="6669360"/>
            <a:ext cx="2132280" cy="18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117C74F3-BA26-4709-9481-7F8DF4801BE2}" type="slidenum"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3"/>
          <p:cNvSpPr/>
          <p:nvPr/>
        </p:nvSpPr>
        <p:spPr>
          <a:xfrm>
            <a:off x="479880" y="692280"/>
            <a:ext cx="8519040" cy="57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r">
              <a:lnSpc>
                <a:spcPct val="100000"/>
              </a:lnSpc>
            </a:pPr>
            <a:r>
              <a:rPr b="1" lang="en-US" sz="20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Ветки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1" name="Shape 160" descr=""/>
          <p:cNvPicPr/>
          <p:nvPr/>
        </p:nvPicPr>
        <p:blipFill>
          <a:blip r:embed="rId1"/>
          <a:stretch/>
        </p:blipFill>
        <p:spPr>
          <a:xfrm>
            <a:off x="2358360" y="1263960"/>
            <a:ext cx="4761720" cy="2733120"/>
          </a:xfrm>
          <a:prstGeom prst="rect">
            <a:avLst/>
          </a:prstGeom>
          <a:ln>
            <a:noFill/>
          </a:ln>
        </p:spPr>
      </p:pic>
      <p:pic>
        <p:nvPicPr>
          <p:cNvPr id="102" name="Shape 161" descr=""/>
          <p:cNvPicPr/>
          <p:nvPr/>
        </p:nvPicPr>
        <p:blipFill>
          <a:blip r:embed="rId2"/>
          <a:stretch/>
        </p:blipFill>
        <p:spPr>
          <a:xfrm>
            <a:off x="2963520" y="4569120"/>
            <a:ext cx="3551760" cy="1104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1115640" y="188640"/>
            <a:ext cx="7919280" cy="50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CustomShape 2"/>
          <p:cNvSpPr/>
          <p:nvPr/>
        </p:nvSpPr>
        <p:spPr>
          <a:xfrm>
            <a:off x="6831000" y="6669360"/>
            <a:ext cx="2132280" cy="18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6E22C1D7-94B8-4D97-962D-68C1F4EAFCBA}" type="slidenum"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CustomShape 3"/>
          <p:cNvSpPr/>
          <p:nvPr/>
        </p:nvSpPr>
        <p:spPr>
          <a:xfrm>
            <a:off x="479880" y="692280"/>
            <a:ext cx="8519040" cy="57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r">
              <a:lnSpc>
                <a:spcPct val="100000"/>
              </a:lnSpc>
            </a:pPr>
            <a:r>
              <a:rPr b="1" lang="en-US" sz="20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Ветки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6" name="Shape 169" descr=""/>
          <p:cNvPicPr/>
          <p:nvPr/>
        </p:nvPicPr>
        <p:blipFill>
          <a:blip r:embed="rId1"/>
          <a:stretch/>
        </p:blipFill>
        <p:spPr>
          <a:xfrm>
            <a:off x="2358360" y="1263960"/>
            <a:ext cx="4761720" cy="2733120"/>
          </a:xfrm>
          <a:prstGeom prst="rect">
            <a:avLst/>
          </a:prstGeom>
          <a:ln>
            <a:noFill/>
          </a:ln>
        </p:spPr>
      </p:pic>
      <p:pic>
        <p:nvPicPr>
          <p:cNvPr id="107" name="Shape 170" descr=""/>
          <p:cNvPicPr/>
          <p:nvPr/>
        </p:nvPicPr>
        <p:blipFill>
          <a:blip r:embed="rId2"/>
          <a:stretch/>
        </p:blipFill>
        <p:spPr>
          <a:xfrm>
            <a:off x="2710800" y="4569120"/>
            <a:ext cx="4056840" cy="1104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1115640" y="188640"/>
            <a:ext cx="7919280" cy="50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CustomShape 2"/>
          <p:cNvSpPr/>
          <p:nvPr/>
        </p:nvSpPr>
        <p:spPr>
          <a:xfrm>
            <a:off x="6831000" y="6669360"/>
            <a:ext cx="2132280" cy="18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73BFCB37-347D-4BD3-B50E-E0BE7AD3E69F}" type="slidenum"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479880" y="692280"/>
            <a:ext cx="8519040" cy="57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r">
              <a:lnSpc>
                <a:spcPct val="100000"/>
              </a:lnSpc>
            </a:pPr>
            <a:r>
              <a:rPr b="1" lang="en-US" sz="20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Ветки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1" name="Shape 178" descr=""/>
          <p:cNvPicPr/>
          <p:nvPr/>
        </p:nvPicPr>
        <p:blipFill>
          <a:blip r:embed="rId1"/>
          <a:stretch/>
        </p:blipFill>
        <p:spPr>
          <a:xfrm>
            <a:off x="2358360" y="1263960"/>
            <a:ext cx="4761720" cy="3637800"/>
          </a:xfrm>
          <a:prstGeom prst="rect">
            <a:avLst/>
          </a:prstGeom>
          <a:ln>
            <a:noFill/>
          </a:ln>
        </p:spPr>
      </p:pic>
      <p:pic>
        <p:nvPicPr>
          <p:cNvPr id="112" name="Shape 179" descr=""/>
          <p:cNvPicPr/>
          <p:nvPr/>
        </p:nvPicPr>
        <p:blipFill>
          <a:blip r:embed="rId2"/>
          <a:stretch/>
        </p:blipFill>
        <p:spPr>
          <a:xfrm>
            <a:off x="3129840" y="5063400"/>
            <a:ext cx="3218760" cy="1285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</TotalTime>
  <Application>LibreOffice/5.2.1.2$Windows_x86 LibreOffice_project/31dd62db80d4e60af04904455ec9c9219178d620</Application>
  <Words>322</Words>
  <Paragraphs>84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sasa</dc:creator>
  <dc:description/>
  <dc:language>en-CA</dc:language>
  <cp:lastModifiedBy/>
  <dcterms:modified xsi:type="dcterms:W3CDTF">2017-03-15T12:44:54Z</dcterms:modified>
  <cp:revision>18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23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23</vt:i4>
  </property>
</Properties>
</file>