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4" r:id="rId13"/>
    <p:sldId id="266" r:id="rId14"/>
    <p:sldId id="267" r:id="rId15"/>
    <p:sldId id="268" r:id="rId16"/>
    <p:sldId id="269" r:id="rId17"/>
    <p:sldId id="275" r:id="rId18"/>
    <p:sldId id="270" r:id="rId19"/>
    <p:sldId id="271" r:id="rId20"/>
    <p:sldId id="278" r:id="rId21"/>
    <p:sldId id="276" r:id="rId22"/>
    <p:sldId id="277" r:id="rId23"/>
    <p:sldId id="272" r:id="rId24"/>
    <p:sldId id="273" r:id="rId25"/>
  </p:sldIdLst>
  <p:sldSz cx="9144000" cy="6858000" type="screen4x3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5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755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66828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4805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75527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99449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39" cy="5307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3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2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2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3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2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39" cy="5307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3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3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8879" cy="1144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8879" cy="39769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85800" y="2202480"/>
            <a:ext cx="7771320" cy="2305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686160" y="1652040"/>
            <a:ext cx="7771320" cy="172907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30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для</a:t>
            </a:r>
            <a:r>
              <a:rPr lang="en-US" sz="30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пользователей</a:t>
            </a:r>
            <a:r>
              <a:rPr lang="en-US" sz="30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SVN</a:t>
            </a:r>
          </a:p>
        </p:txBody>
      </p:sp>
      <p:sp>
        <p:nvSpPr>
          <p:cNvPr id="109" name="Shape 109"/>
          <p:cNvSpPr/>
          <p:nvPr/>
        </p:nvSpPr>
        <p:spPr>
          <a:xfrm>
            <a:off x="684000" y="3598200"/>
            <a:ext cx="7775640" cy="102491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Панков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А. В.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1115640" y="188640"/>
            <a:ext cx="7919639" cy="502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6831000" y="6669360"/>
            <a:ext cx="2132639" cy="18755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1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479879" y="692279"/>
            <a:ext cx="8519399" cy="57167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Detached HEAD</a:t>
            </a: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0717" y="1263958"/>
            <a:ext cx="4257719" cy="2219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67977" y="4054676"/>
            <a:ext cx="4543200" cy="999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1115640" y="188640"/>
            <a:ext cx="7919639" cy="502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6831000" y="6669360"/>
            <a:ext cx="2132639" cy="18755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1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479879" y="692279"/>
            <a:ext cx="8519399" cy="57167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2000" b="1" i="0" u="none" strike="noStrike" cap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Коммит в </a:t>
            </a:r>
            <a:r>
              <a:rPr lang="en-US" sz="2000" b="1" i="0" u="none" strike="noStrike" cap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Detached </a:t>
            </a:r>
            <a:r>
              <a:rPr lang="en-US" sz="20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</a:p>
        </p:txBody>
      </p:sp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1398" y="2181957"/>
            <a:ext cx="5143680" cy="218088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/>
        </p:nvSpPr>
        <p:spPr>
          <a:xfrm>
            <a:off x="400319" y="1263958"/>
            <a:ext cx="8385839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Коммитить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из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состояния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Detached HEAD </a:t>
            </a:r>
            <a:r>
              <a:rPr lang="en-US" sz="1800" dirty="0" err="1"/>
              <a:t>опасно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Коммит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может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затеряться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01438" y="4905589"/>
            <a:ext cx="4076279" cy="1104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0828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1115640" y="188640"/>
            <a:ext cx="7919639" cy="502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6831000" y="6669360"/>
            <a:ext cx="2132639" cy="18755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1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479879" y="692279"/>
            <a:ext cx="8519399" cy="57167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 b="1" strike="noStrik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Detached HEAD</a:t>
            </a:r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0600" y="2592000"/>
            <a:ext cx="5063400" cy="403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000" y="2826212"/>
            <a:ext cx="4123800" cy="162828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x="437419" y="1326421"/>
            <a:ext cx="844959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Читаем</a:t>
            </a:r>
            <a:r>
              <a:rPr lang="en-US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 чем предупреждает</a:t>
            </a:r>
            <a:r>
              <a:rPr lang="en-US" sz="18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strike="noStrik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r>
              <a:rPr lang="ru-RU" sz="18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 </a:t>
            </a:r>
            <a:r>
              <a:rPr lang="en-US" sz="1800" b="0" strike="noStrik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Это</a:t>
            </a:r>
            <a:r>
              <a:rPr lang="en-US" sz="18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может</a:t>
            </a:r>
            <a:r>
              <a:rPr lang="en-US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предупредить</a:t>
            </a:r>
            <a:r>
              <a:rPr lang="en-US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потерю данных</a:t>
            </a:r>
            <a:r>
              <a:rPr lang="en-US" sz="18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1115640" y="188640"/>
            <a:ext cx="7919639" cy="502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6831000" y="6669360"/>
            <a:ext cx="2132639" cy="18755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1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479879" y="692279"/>
            <a:ext cx="8519399" cy="57167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 b="1" strike="noStrik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</a:p>
        </p:txBody>
      </p:sp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200" y="2242440"/>
            <a:ext cx="1837439" cy="198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44000" y="2242440"/>
            <a:ext cx="4009319" cy="2571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/>
        </p:nvSpPr>
        <p:spPr>
          <a:xfrm>
            <a:off x="1115640" y="188640"/>
            <a:ext cx="7919639" cy="502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6831000" y="6669360"/>
            <a:ext cx="2132639" cy="18755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1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479879" y="692279"/>
            <a:ext cx="8519399" cy="57167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 b="1" strike="noStrik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Merge </a:t>
            </a:r>
            <a:r>
              <a:rPr lang="ru-RU" sz="200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или</a:t>
            </a:r>
            <a:r>
              <a:rPr lang="en-US" sz="2000" b="1" strike="noStrik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strike="noStrik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Rebase</a:t>
            </a:r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4159" y="775079"/>
            <a:ext cx="5248079" cy="2819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24159" y="4010039"/>
            <a:ext cx="6209999" cy="258083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/>
          <p:nvPr/>
        </p:nvSpPr>
        <p:spPr>
          <a:xfrm>
            <a:off x="479879" y="3619799"/>
            <a:ext cx="8329439" cy="36467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Rebase</a:t>
            </a:r>
            <a:r>
              <a:rPr lang="ru-RU" sz="18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коммитов которые есть во внешнем репозитории</a:t>
            </a:r>
            <a:r>
              <a:rPr lang="en-US" sz="18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18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очень</a:t>
            </a:r>
            <a:r>
              <a:rPr lang="en-US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плохо</a:t>
            </a:r>
            <a:r>
              <a:rPr lang="en-US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!!!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1115640" y="188640"/>
            <a:ext cx="7919639" cy="502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6831000" y="6669360"/>
            <a:ext cx="2132639" cy="18755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1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479879" y="692279"/>
            <a:ext cx="8519399" cy="57167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 b="1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Fast-forward Merge</a:t>
            </a:r>
          </a:p>
        </p:txBody>
      </p:sp>
      <p:pic>
        <p:nvPicPr>
          <p:cNvPr id="232" name="Shape 2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6640" y="1397442"/>
            <a:ext cx="4076999" cy="1724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7955" y="3954241"/>
            <a:ext cx="5001323" cy="2581635"/>
          </a:xfrm>
          <a:prstGeom prst="rect">
            <a:avLst/>
          </a:prstGeom>
        </p:spPr>
      </p:pic>
      <p:pic>
        <p:nvPicPr>
          <p:cNvPr id="231" name="Shape 2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1908" y="1679231"/>
            <a:ext cx="4048200" cy="2590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1115640" y="188640"/>
            <a:ext cx="7919639" cy="502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buClr>
                <a:srgbClr val="0070C0"/>
              </a:buClr>
            </a:pPr>
            <a:r>
              <a:rPr lang="ru-RU" sz="1800" dirty="0" smtClean="0"/>
              <a:t>Возможности </a:t>
            </a:r>
            <a:r>
              <a:rPr lang="en-US" sz="1800" dirty="0" smtClean="0"/>
              <a:t>Rebase:</a:t>
            </a:r>
            <a:endParaRPr lang="ru-RU" sz="1800" dirty="0" smtClean="0"/>
          </a:p>
          <a:p>
            <a:pPr marL="285750" lvl="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ru-RU" sz="1800" dirty="0" smtClean="0"/>
              <a:t>Поменять сообщение любого коммита</a:t>
            </a:r>
            <a:endParaRPr lang="en-US" sz="1800" dirty="0" smtClean="0"/>
          </a:p>
          <a:p>
            <a:pPr marL="285750" lvl="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ru-RU" sz="1800" dirty="0" smtClean="0"/>
              <a:t>Поменять </a:t>
            </a:r>
            <a:r>
              <a:rPr lang="ru-RU" sz="1800" dirty="0"/>
              <a:t>коммиты </a:t>
            </a:r>
            <a:r>
              <a:rPr lang="ru-RU" sz="1800" dirty="0" smtClean="0"/>
              <a:t>местами</a:t>
            </a:r>
            <a:endParaRPr lang="en-US" sz="1800" dirty="0" smtClean="0"/>
          </a:p>
          <a:p>
            <a:pPr marL="285750" lvl="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ru-RU" sz="1800" dirty="0" smtClean="0"/>
              <a:t>Объединить </a:t>
            </a:r>
            <a:r>
              <a:rPr lang="ru-RU" sz="1800" dirty="0"/>
              <a:t>несколько коммитов в </a:t>
            </a:r>
            <a:r>
              <a:rPr lang="ru-RU" sz="1800" dirty="0" smtClean="0"/>
              <a:t>один</a:t>
            </a:r>
            <a:endParaRPr lang="en-US" sz="1800" dirty="0"/>
          </a:p>
          <a:p>
            <a:pPr lvl="0"/>
            <a:endParaRPr lang="ru-RU" dirty="0" smtClean="0"/>
          </a:p>
          <a:p>
            <a:pPr lvl="0"/>
            <a:endParaRPr lang="ru-RU" dirty="0"/>
          </a:p>
          <a:p>
            <a:pPr lvl="0"/>
            <a:endParaRPr lang="en-US" dirty="0" smtClean="0"/>
          </a:p>
          <a:p>
            <a:pPr lvl="0"/>
            <a:r>
              <a:rPr lang="ru-RU" sz="1800" dirty="0" smtClean="0"/>
              <a:t>Требования к </a:t>
            </a:r>
            <a:r>
              <a:rPr lang="en-US" sz="1800" dirty="0" smtClean="0"/>
              <a:t>Rebase:</a:t>
            </a:r>
          </a:p>
          <a:p>
            <a:pPr marL="285750" lvl="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ru-RU" sz="1800" dirty="0" smtClean="0"/>
              <a:t>Рабочая директория без изменений</a:t>
            </a:r>
          </a:p>
          <a:p>
            <a:pPr marL="285750" lvl="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ru-RU" sz="1800" dirty="0" smtClean="0"/>
              <a:t>Не трогать коммиты о которых знают внешние репозитории (рекомендация)</a:t>
            </a:r>
            <a:endParaRPr sz="1800" dirty="0"/>
          </a:p>
        </p:txBody>
      </p:sp>
      <p:sp>
        <p:nvSpPr>
          <p:cNvPr id="229" name="Shape 229"/>
          <p:cNvSpPr/>
          <p:nvPr/>
        </p:nvSpPr>
        <p:spPr>
          <a:xfrm>
            <a:off x="6831000" y="6669360"/>
            <a:ext cx="2132639" cy="18755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1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479879" y="692279"/>
            <a:ext cx="8519399" cy="57167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2000" b="1" strike="noStrik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Возможности </a:t>
            </a:r>
            <a:r>
              <a:rPr lang="en-US" sz="2000" b="1" strike="noStrik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Rebase</a:t>
            </a:r>
            <a:endParaRPr lang="en-US" sz="2000" b="1" strike="noStrik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9142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1115640" y="188640"/>
            <a:ext cx="7919639" cy="502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6831000" y="6669360"/>
            <a:ext cx="2132639" cy="18755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1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479879" y="692279"/>
            <a:ext cx="8519399" cy="57167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 b="1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Работа с внешними репозиториями</a:t>
            </a:r>
          </a:p>
        </p:txBody>
      </p:sp>
      <p:sp>
        <p:nvSpPr>
          <p:cNvPr id="242" name="Shape 242"/>
          <p:cNvSpPr/>
          <p:nvPr/>
        </p:nvSpPr>
        <p:spPr>
          <a:xfrm>
            <a:off x="479879" y="1600200"/>
            <a:ext cx="7581599" cy="4479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285840" marR="0" lvl="0" indent="-28584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Fetch забирает изменения из внешнего репозитория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Абсолютно </a:t>
            </a:r>
            <a:r>
              <a:rPr lang="en-US" sz="1800"/>
              <a:t>безопасная</a:t>
            </a: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операция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584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Pull. Это Fetch + Merge/Rebase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Перед Pull рекомендуется сохранить все изменения. Можно потерять изменения в случае отката Merge/Rebase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584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 отправляет изменения локальной ветки (или нескольких) во внешний репозиторий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 момента Push все изменения локальны. Практически все можно откатить.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Нельзя запушить коммиты, если текущий верхний коммит ветки на внешнем сервере не является коммитом из истории локальной ветки (локальная версия устарела)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/>
        </p:nvSpPr>
        <p:spPr>
          <a:xfrm>
            <a:off x="1115640" y="188640"/>
            <a:ext cx="7919639" cy="502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6831000" y="6669360"/>
            <a:ext cx="2132639" cy="18755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1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479879" y="692279"/>
            <a:ext cx="8519399" cy="57167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2000" b="1" strike="noStrik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Основное окно </a:t>
            </a:r>
            <a:r>
              <a:rPr lang="en-US" sz="2000" b="1" strike="noStrik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TortoiseGit</a:t>
            </a:r>
            <a:endParaRPr lang="en-US" sz="2000" b="1" strike="noStrik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604" y="1138041"/>
            <a:ext cx="4863711" cy="544915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/>
        </p:nvSpPr>
        <p:spPr>
          <a:xfrm>
            <a:off x="1115640" y="188640"/>
            <a:ext cx="7919639" cy="502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6831000" y="6669360"/>
            <a:ext cx="2132639" cy="18755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1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479879" y="692279"/>
            <a:ext cx="8519399" cy="57167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2000" b="1" strike="noStrik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Окно списка ссылок (</a:t>
            </a:r>
            <a:r>
              <a:rPr lang="en-US" sz="2000" b="1" strike="noStrik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r>
              <a:rPr lang="ru-RU" sz="2000" b="1" strike="noStrik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2000" b="1" strike="noStrik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TortoiseGit</a:t>
            </a:r>
            <a:endParaRPr lang="en-US" sz="2000" b="1" strike="noStrik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035" y="1600200"/>
            <a:ext cx="68008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1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1115640" y="188640"/>
            <a:ext cx="7919639" cy="502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479879" y="2347259"/>
            <a:ext cx="8228520" cy="162111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Распределенная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а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/>
              <a:t>централизованная</a:t>
            </a:r>
            <a:endParaRPr lang="en-US" sz="1800" dirty="0"/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Снапшоты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а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патчи</a:t>
            </a:r>
            <a:endParaRPr lang="en-US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Практически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все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операции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локальные</a:t>
            </a:r>
            <a:endParaRPr lang="en-US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100000"/>
              <a:buFont typeface="Arial"/>
              <a:buChar char="•"/>
            </a:pPr>
            <a:r>
              <a:rPr lang="ru-RU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Данные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добавля</a:t>
            </a:r>
            <a:r>
              <a:rPr lang="ru-RU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ю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тся</a:t>
            </a:r>
            <a:r>
              <a:rPr lang="ru-RU" sz="1800" dirty="0" smtClean="0"/>
              <a:t>. Удаляются редко.</a:t>
            </a:r>
            <a:endParaRPr lang="en-US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6831000" y="6669360"/>
            <a:ext cx="2132639" cy="18755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1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479879" y="692279"/>
            <a:ext cx="8519399" cy="57167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Отличия Git и SVN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/>
        </p:nvSpPr>
        <p:spPr>
          <a:xfrm>
            <a:off x="1115640" y="188640"/>
            <a:ext cx="7919639" cy="502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6831000" y="6669360"/>
            <a:ext cx="2132639" cy="18755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1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479879" y="692279"/>
            <a:ext cx="8519399" cy="57167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2000" b="1" strike="noStrik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Полезные операции</a:t>
            </a:r>
            <a:endParaRPr lang="en-US" sz="2000" b="1" strike="noStrik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197" y="1432078"/>
            <a:ext cx="3207404" cy="307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31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/>
        </p:nvSpPr>
        <p:spPr>
          <a:xfrm>
            <a:off x="1115640" y="188640"/>
            <a:ext cx="7919639" cy="502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6831000" y="6669360"/>
            <a:ext cx="2132639" cy="18755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1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479879" y="692279"/>
            <a:ext cx="8519399" cy="57167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2000" b="1" strike="noStrik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Полезные команды</a:t>
            </a:r>
            <a:endParaRPr lang="en-US" sz="2000" b="1" strike="noStrik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5640" y="2470931"/>
            <a:ext cx="4422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Amend commit</a:t>
            </a:r>
          </a:p>
          <a:p>
            <a:r>
              <a:rPr lang="en-US" sz="1800" dirty="0" smtClean="0"/>
              <a:t>Stash</a:t>
            </a:r>
          </a:p>
          <a:p>
            <a:r>
              <a:rPr lang="en-US" sz="1800" dirty="0" smtClean="0"/>
              <a:t>Cherry Pick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45790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/>
        </p:nvSpPr>
        <p:spPr>
          <a:xfrm>
            <a:off x="1115640" y="188640"/>
            <a:ext cx="7919639" cy="502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6831000" y="6669360"/>
            <a:ext cx="2132639" cy="18755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1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479879" y="692279"/>
            <a:ext cx="8519399" cy="57167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2000" b="1" strike="noStrik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Не очень хорошая история коммитов</a:t>
            </a:r>
            <a:endParaRPr lang="en-US" sz="2000" b="1" strike="noStrik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4000" y="1333800"/>
            <a:ext cx="7611119" cy="111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/>
        </p:nvSpPr>
        <p:spPr>
          <a:xfrm>
            <a:off x="1115640" y="188640"/>
            <a:ext cx="7919639" cy="502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6831000" y="6669360"/>
            <a:ext cx="2132639" cy="18755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1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Shape 2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3959" y="1064879"/>
            <a:ext cx="4190039" cy="5589359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Shape 269"/>
          <p:cNvSpPr/>
          <p:nvPr/>
        </p:nvSpPr>
        <p:spPr>
          <a:xfrm>
            <a:off x="479879" y="692279"/>
            <a:ext cx="8519399" cy="57167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 b="1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Пример работы с Git в </a:t>
            </a:r>
            <a:r>
              <a:rPr lang="en-US" sz="20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команде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1115640" y="188640"/>
            <a:ext cx="7919639" cy="502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457200" y="1600200"/>
            <a:ext cx="8228520" cy="1955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343080" indent="-343080">
              <a:buClr>
                <a:srgbClr val="0070C0"/>
              </a:buClr>
              <a:buSzPct val="100000"/>
              <a:buFont typeface="Arial"/>
              <a:buChar char="•"/>
            </a:pPr>
            <a:r>
              <a:rPr lang="ru-RU" sz="1800" dirty="0" smtClean="0">
                <a:sym typeface="Calibri"/>
              </a:rPr>
              <a:t>Д</a:t>
            </a:r>
            <a:r>
              <a:rPr lang="en-US" sz="1800" dirty="0" err="1" smtClean="0">
                <a:sym typeface="Calibri"/>
              </a:rPr>
              <a:t>ерево</a:t>
            </a:r>
            <a:r>
              <a:rPr lang="en-US" sz="1800" dirty="0" smtClean="0">
                <a:sym typeface="Calibri"/>
              </a:rPr>
              <a:t> </a:t>
            </a:r>
            <a:r>
              <a:rPr lang="en-US" sz="1800" dirty="0" err="1">
                <a:sym typeface="Calibri"/>
              </a:rPr>
              <a:t>файлов</a:t>
            </a:r>
            <a:endParaRPr lang="en-US" sz="1800" dirty="0">
              <a:sym typeface="Calibri"/>
            </a:endParaRPr>
          </a:p>
          <a:p>
            <a:pPr marL="343080" indent="-343080">
              <a:buClr>
                <a:srgbClr val="0070C0"/>
              </a:buClr>
              <a:buSzPct val="100000"/>
              <a:buFont typeface="Arial"/>
              <a:buChar char="•"/>
            </a:pPr>
            <a:r>
              <a:rPr lang="ru-RU" sz="1800" dirty="0" err="1">
                <a:sym typeface="Calibri"/>
              </a:rPr>
              <a:t>М</a:t>
            </a:r>
            <a:r>
              <a:rPr lang="en-US" sz="1800" dirty="0" err="1" smtClean="0">
                <a:sym typeface="Calibri"/>
              </a:rPr>
              <a:t>етаданные</a:t>
            </a:r>
            <a:r>
              <a:rPr lang="en-US" sz="1800" dirty="0">
                <a:sym typeface="Calibri"/>
              </a:rPr>
              <a:t>. </a:t>
            </a:r>
            <a:r>
              <a:rPr lang="en-US" sz="1800" dirty="0" err="1">
                <a:sym typeface="Calibri"/>
              </a:rPr>
              <a:t>Набор</a:t>
            </a:r>
            <a:r>
              <a:rPr lang="en-US" sz="1800" dirty="0">
                <a:sym typeface="Calibri"/>
              </a:rPr>
              <a:t> </a:t>
            </a:r>
            <a:r>
              <a:rPr lang="en-US" sz="1800" dirty="0" err="1">
                <a:sym typeface="Calibri"/>
              </a:rPr>
              <a:t>параметров</a:t>
            </a:r>
            <a:r>
              <a:rPr lang="en-US" sz="1800" dirty="0">
                <a:sym typeface="Calibri"/>
              </a:rPr>
              <a:t> </a:t>
            </a:r>
            <a:r>
              <a:rPr lang="en-US" sz="1800" dirty="0" err="1">
                <a:sym typeface="Calibri"/>
              </a:rPr>
              <a:t>коммита</a:t>
            </a:r>
            <a:r>
              <a:rPr lang="en-US" sz="1800" dirty="0">
                <a:sym typeface="Calibri"/>
              </a:rPr>
              <a:t>, </a:t>
            </a:r>
            <a:r>
              <a:rPr lang="en-US" sz="1800" dirty="0" err="1">
                <a:sym typeface="Calibri"/>
              </a:rPr>
              <a:t>например</a:t>
            </a:r>
            <a:r>
              <a:rPr lang="en-US" sz="1800" dirty="0">
                <a:sym typeface="Calibri"/>
              </a:rPr>
              <a:t>, </a:t>
            </a:r>
            <a:r>
              <a:rPr lang="en-US" sz="1800" dirty="0" err="1">
                <a:sym typeface="Calibri"/>
              </a:rPr>
              <a:t>сообщение</a:t>
            </a:r>
            <a:r>
              <a:rPr lang="en-US" sz="1800" dirty="0">
                <a:sym typeface="Calibri"/>
              </a:rPr>
              <a:t>, </a:t>
            </a:r>
            <a:r>
              <a:rPr lang="en-US" sz="1800" dirty="0" err="1">
                <a:sym typeface="Calibri"/>
              </a:rPr>
              <a:t>автор</a:t>
            </a:r>
            <a:r>
              <a:rPr lang="en-US" sz="1800" dirty="0">
                <a:sym typeface="Calibri"/>
              </a:rPr>
              <a:t>, </a:t>
            </a:r>
            <a:r>
              <a:rPr lang="en-US" sz="1800" dirty="0" err="1">
                <a:sym typeface="Calibri"/>
              </a:rPr>
              <a:t>дата</a:t>
            </a:r>
            <a:r>
              <a:rPr lang="en-US" sz="1800" dirty="0">
                <a:sym typeface="Calibri"/>
              </a:rPr>
              <a:t> и </a:t>
            </a:r>
            <a:r>
              <a:rPr lang="en-US" sz="1800" dirty="0" err="1">
                <a:sym typeface="Calibri"/>
              </a:rPr>
              <a:t>так</a:t>
            </a:r>
            <a:r>
              <a:rPr lang="en-US" sz="1800" dirty="0">
                <a:sym typeface="Calibri"/>
              </a:rPr>
              <a:t> </a:t>
            </a:r>
            <a:r>
              <a:rPr lang="en-US" sz="1800" dirty="0" err="1">
                <a:sym typeface="Calibri"/>
              </a:rPr>
              <a:t>далее</a:t>
            </a:r>
            <a:endParaRPr lang="en-US" sz="1800" dirty="0">
              <a:sym typeface="Calibri"/>
            </a:endParaRPr>
          </a:p>
          <a:p>
            <a:pPr marL="343080" indent="-343080">
              <a:buClr>
                <a:srgbClr val="0070C0"/>
              </a:buClr>
              <a:buSzPct val="100000"/>
              <a:buFont typeface="Arial"/>
              <a:buChar char="•"/>
            </a:pPr>
            <a:r>
              <a:rPr lang="ru-RU" sz="1800" dirty="0" smtClean="0">
                <a:sym typeface="Calibri"/>
              </a:rPr>
              <a:t>И</a:t>
            </a:r>
            <a:r>
              <a:rPr lang="en-US" sz="1800" dirty="0" err="1" smtClean="0">
                <a:sym typeface="Calibri"/>
              </a:rPr>
              <a:t>дентификатор</a:t>
            </a:r>
            <a:r>
              <a:rPr lang="en-US" sz="1800" dirty="0" smtClean="0">
                <a:sym typeface="Calibri"/>
              </a:rPr>
              <a:t> </a:t>
            </a:r>
            <a:r>
              <a:rPr lang="en-US" sz="1800" dirty="0" err="1">
                <a:sym typeface="Calibri"/>
              </a:rPr>
              <a:t>родительского</a:t>
            </a:r>
            <a:r>
              <a:rPr lang="en-US" sz="1800" dirty="0">
                <a:sym typeface="Calibri"/>
              </a:rPr>
              <a:t> </a:t>
            </a:r>
            <a:r>
              <a:rPr lang="en-US" sz="1800" dirty="0" err="1">
                <a:sym typeface="Calibri"/>
              </a:rPr>
              <a:t>коммита</a:t>
            </a:r>
            <a:r>
              <a:rPr lang="en-US" sz="1800" dirty="0">
                <a:sym typeface="Calibri"/>
              </a:rPr>
              <a:t> (</a:t>
            </a:r>
            <a:r>
              <a:rPr lang="en-US" sz="1800" dirty="0" err="1">
                <a:sym typeface="Calibri"/>
              </a:rPr>
              <a:t>или</a:t>
            </a:r>
            <a:r>
              <a:rPr lang="en-US" sz="1800" dirty="0">
                <a:sym typeface="Calibri"/>
              </a:rPr>
              <a:t> </a:t>
            </a:r>
            <a:r>
              <a:rPr lang="en-US" sz="1800" dirty="0" err="1">
                <a:sym typeface="Calibri"/>
              </a:rPr>
              <a:t>несколько</a:t>
            </a:r>
            <a:r>
              <a:rPr lang="en-US" sz="1800" dirty="0">
                <a:sym typeface="Calibri"/>
              </a:rPr>
              <a:t> </a:t>
            </a:r>
            <a:r>
              <a:rPr lang="en-US" sz="1800" dirty="0" err="1">
                <a:sym typeface="Calibri"/>
              </a:rPr>
              <a:t>родительских</a:t>
            </a:r>
            <a:r>
              <a:rPr lang="en-US" sz="1800" dirty="0">
                <a:sym typeface="Calibri"/>
              </a:rPr>
              <a:t> </a:t>
            </a:r>
            <a:r>
              <a:rPr lang="en-US" sz="1800" dirty="0" err="1">
                <a:sym typeface="Calibri"/>
              </a:rPr>
              <a:t>коммитов</a:t>
            </a:r>
            <a:r>
              <a:rPr lang="en-US" sz="1800" dirty="0">
                <a:sym typeface="Calibri"/>
              </a:rPr>
              <a:t>. </a:t>
            </a:r>
            <a:r>
              <a:rPr lang="en-US" sz="1800" dirty="0" err="1">
                <a:sym typeface="Calibri"/>
              </a:rPr>
              <a:t>Исключение</a:t>
            </a:r>
            <a:r>
              <a:rPr lang="en-US" sz="1800" dirty="0">
                <a:sym typeface="Calibri"/>
              </a:rPr>
              <a:t> </a:t>
            </a:r>
            <a:r>
              <a:rPr lang="en-US" sz="1800" dirty="0" err="1">
                <a:sym typeface="Calibri"/>
              </a:rPr>
              <a:t>первый</a:t>
            </a:r>
            <a:r>
              <a:rPr lang="en-US" sz="1800" dirty="0">
                <a:sym typeface="Calibri"/>
              </a:rPr>
              <a:t> </a:t>
            </a:r>
            <a:r>
              <a:rPr lang="en-US" sz="1800" dirty="0" err="1">
                <a:sym typeface="Calibri"/>
              </a:rPr>
              <a:t>коммит</a:t>
            </a:r>
            <a:r>
              <a:rPr lang="en-US" sz="1800" dirty="0">
                <a:sym typeface="Calibri"/>
              </a:rPr>
              <a:t> </a:t>
            </a:r>
            <a:r>
              <a:rPr lang="en-US" sz="1800" dirty="0" err="1">
                <a:sym typeface="Calibri"/>
              </a:rPr>
              <a:t>без</a:t>
            </a:r>
            <a:r>
              <a:rPr lang="en-US" sz="1800" dirty="0">
                <a:sym typeface="Calibri"/>
              </a:rPr>
              <a:t> </a:t>
            </a:r>
            <a:r>
              <a:rPr lang="en-US" sz="1800" dirty="0" err="1">
                <a:sym typeface="Calibri"/>
              </a:rPr>
              <a:t>родителя</a:t>
            </a:r>
            <a:r>
              <a:rPr lang="en-US" sz="1800" dirty="0">
                <a:sym typeface="Calibri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lang="ru-RU" sz="18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/>
              <a:t>SHA1 </a:t>
            </a:r>
            <a:r>
              <a:rPr lang="ru-RU" sz="1800" dirty="0" smtClean="0"/>
              <a:t>по этим данным является идентификатором коммита.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6831000" y="6669360"/>
            <a:ext cx="2132639" cy="18755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1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479879" y="692279"/>
            <a:ext cx="8519399" cy="57167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Внутренняя</a:t>
            </a:r>
            <a:r>
              <a:rPr lang="en-US" sz="20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структура</a:t>
            </a:r>
            <a:r>
              <a:rPr lang="en-US" sz="20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1" i="0" u="none" strike="noStrike" cap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коммита</a:t>
            </a:r>
            <a:endParaRPr lang="en-US" sz="20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1115640" y="188640"/>
            <a:ext cx="7919639" cy="502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831000" y="6669360"/>
            <a:ext cx="2132639" cy="18755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1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479879" y="692279"/>
            <a:ext cx="8519399" cy="57167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Commit изнутри</a:t>
            </a: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520" y="1306079"/>
            <a:ext cx="7919280" cy="4849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115640" y="188640"/>
            <a:ext cx="7919639" cy="502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457200" y="1168200"/>
            <a:ext cx="8228520" cy="1063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Ветки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это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ссылки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на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коммиты</a:t>
            </a:r>
            <a:endParaRPr lang="en-US" sz="1800" b="0" i="0" u="none" strike="noStrike" cap="none" dirty="0">
              <a:solidFill>
                <a:srgbClr val="000000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HEAD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указывает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на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ветку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или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коммит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на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котор</a:t>
            </a:r>
            <a:r>
              <a:rPr lang="en-US" sz="1800" dirty="0" err="1">
                <a:latin typeface="+mn-lt"/>
                <a:ea typeface="Calibri"/>
                <a:cs typeface="Calibri"/>
                <a:sym typeface="Calibri"/>
              </a:rPr>
              <a:t>ом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ru-RU" sz="1800" b="0" i="0" u="none" strike="noStrike" cap="none" dirty="0" smtClean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сейчас </a:t>
            </a:r>
            <a:r>
              <a:rPr lang="en-US" sz="1800" dirty="0" err="1" smtClean="0">
                <a:latin typeface="+mn-lt"/>
                <a:ea typeface="Calibri"/>
                <a:cs typeface="Calibri"/>
                <a:sym typeface="Calibri"/>
              </a:rPr>
              <a:t>стоит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рабочая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копия</a:t>
            </a:r>
            <a:endParaRPr lang="en-US" sz="1800" b="0" i="0" u="none" strike="noStrike" cap="none" dirty="0">
              <a:solidFill>
                <a:srgbClr val="000000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6831000" y="6669360"/>
            <a:ext cx="2132639" cy="18755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1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479879" y="692279"/>
            <a:ext cx="8519399" cy="57167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Ветки</a:t>
            </a: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0438" y="2707921"/>
            <a:ext cx="4238280" cy="212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15640" y="188640"/>
            <a:ext cx="7919639" cy="502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6831000" y="6669360"/>
            <a:ext cx="2132639" cy="18755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1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479879" y="692279"/>
            <a:ext cx="8519399" cy="57167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Ветки</a:t>
            </a: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2798" y="1395441"/>
            <a:ext cx="3733559" cy="2952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06137" y="4981672"/>
            <a:ext cx="4466880" cy="904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1115640" y="188640"/>
            <a:ext cx="7919639" cy="502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6831000" y="6669360"/>
            <a:ext cx="2132639" cy="18755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1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479879" y="692279"/>
            <a:ext cx="8519399" cy="57167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Ветки</a:t>
            </a: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8537" y="1263958"/>
            <a:ext cx="4762080" cy="2733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63517" y="4569116"/>
            <a:ext cx="3552119" cy="110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1115640" y="188640"/>
            <a:ext cx="7919639" cy="502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6831000" y="6669360"/>
            <a:ext cx="2132639" cy="18755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1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479879" y="692279"/>
            <a:ext cx="8519399" cy="57167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Ветки</a:t>
            </a: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8537" y="1263958"/>
            <a:ext cx="4762080" cy="2733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10977" y="4569116"/>
            <a:ext cx="4057199" cy="110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1115640" y="188640"/>
            <a:ext cx="7919639" cy="502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6831000" y="6669360"/>
            <a:ext cx="2132639" cy="18755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1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479879" y="692279"/>
            <a:ext cx="8519399" cy="57167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Ветки</a:t>
            </a: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8538" y="1263958"/>
            <a:ext cx="4762080" cy="3638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30018" y="5063341"/>
            <a:ext cx="3219120" cy="1285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322</Words>
  <Application>Microsoft Office PowerPoint</Application>
  <PresentationFormat>On-screen Show (4:3)</PresentationFormat>
  <Paragraphs>84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sasa</dc:creator>
  <cp:lastModifiedBy>alex</cp:lastModifiedBy>
  <cp:revision>12</cp:revision>
  <dcterms:modified xsi:type="dcterms:W3CDTF">2017-03-14T23:50:37Z</dcterms:modified>
</cp:coreProperties>
</file>