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0" r:id="rId4"/>
    <p:sldId id="301" r:id="rId6"/>
    <p:sldId id="302" r:id="rId7"/>
    <p:sldId id="303" r:id="rId8"/>
    <p:sldId id="304" r:id="rId9"/>
    <p:sldId id="327" r:id="rId10"/>
    <p:sldId id="326" r:id="rId11"/>
    <p:sldId id="305" r:id="rId12"/>
    <p:sldId id="328" r:id="rId13"/>
    <p:sldId id="329" r:id="rId14"/>
    <p:sldId id="330" r:id="rId15"/>
    <p:sldId id="331" r:id="rId16"/>
    <p:sldId id="332" r:id="rId17"/>
    <p:sldId id="333" r:id="rId18"/>
    <p:sldId id="306" r:id="rId19"/>
    <p:sldId id="307" r:id="rId20"/>
    <p:sldId id="308" r:id="rId21"/>
    <p:sldId id="309" r:id="rId22"/>
    <p:sldId id="310" r:id="rId23"/>
    <p:sldId id="311" r:id="rId24"/>
    <p:sldId id="319" r:id="rId25"/>
    <p:sldId id="337" r:id="rId26"/>
    <p:sldId id="338" r:id="rId27"/>
    <p:sldId id="324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417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1" Type="http://schemas.openxmlformats.org/officeDocument/2006/relationships/tags" Target="../tags/tag19.xml"/><Relationship Id="rId30" Type="http://schemas.openxmlformats.org/officeDocument/2006/relationships/tags" Target="../tags/tag18.xml"/><Relationship Id="rId3" Type="http://schemas.openxmlformats.org/officeDocument/2006/relationships/image" Target="../media/image1.png"/><Relationship Id="rId29" Type="http://schemas.openxmlformats.org/officeDocument/2006/relationships/tags" Target="../tags/tag17.xml"/><Relationship Id="rId28" Type="http://schemas.openxmlformats.org/officeDocument/2006/relationships/tags" Target="../tags/tag16.xml"/><Relationship Id="rId27" Type="http://schemas.openxmlformats.org/officeDocument/2006/relationships/tags" Target="../tags/tag15.xml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image" Target="../media/image10.png"/><Relationship Id="rId22" Type="http://schemas.openxmlformats.org/officeDocument/2006/relationships/tags" Target="../tags/tag12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tags" Target="../tags/tag1.xml"/><Relationship Id="rId19" Type="http://schemas.openxmlformats.org/officeDocument/2006/relationships/image" Target="../media/image9.png"/><Relationship Id="rId18" Type="http://schemas.openxmlformats.org/officeDocument/2006/relationships/tags" Target="../tags/tag9.xml"/><Relationship Id="rId17" Type="http://schemas.openxmlformats.org/officeDocument/2006/relationships/image" Target="../media/image8.png"/><Relationship Id="rId16" Type="http://schemas.openxmlformats.org/officeDocument/2006/relationships/tags" Target="../tags/tag8.xml"/><Relationship Id="rId15" Type="http://schemas.openxmlformats.org/officeDocument/2006/relationships/image" Target="../media/image7.png"/><Relationship Id="rId14" Type="http://schemas.openxmlformats.org/officeDocument/2006/relationships/tags" Target="../tags/tag7.xml"/><Relationship Id="rId13" Type="http://schemas.openxmlformats.org/officeDocument/2006/relationships/image" Target="../media/image6.png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13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74.xml"/><Relationship Id="rId7" Type="http://schemas.openxmlformats.org/officeDocument/2006/relationships/image" Target="../media/image3.png"/><Relationship Id="rId6" Type="http://schemas.openxmlformats.org/officeDocument/2006/relationships/tags" Target="../tags/tag73.xml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image" Target="../media/image1.png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image" Target="../media/image11.png"/><Relationship Id="rId24" Type="http://schemas.openxmlformats.org/officeDocument/2006/relationships/tags" Target="../tags/tag83.xml"/><Relationship Id="rId23" Type="http://schemas.openxmlformats.org/officeDocument/2006/relationships/image" Target="../media/image10.png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71.xml"/><Relationship Id="rId19" Type="http://schemas.openxmlformats.org/officeDocument/2006/relationships/image" Target="../media/image9.png"/><Relationship Id="rId18" Type="http://schemas.openxmlformats.org/officeDocument/2006/relationships/tags" Target="../tags/tag79.xml"/><Relationship Id="rId17" Type="http://schemas.openxmlformats.org/officeDocument/2006/relationships/image" Target="../media/image8.png"/><Relationship Id="rId16" Type="http://schemas.openxmlformats.org/officeDocument/2006/relationships/tags" Target="../tags/tag78.xml"/><Relationship Id="rId15" Type="http://schemas.openxmlformats.org/officeDocument/2006/relationships/image" Target="../media/image7.png"/><Relationship Id="rId14" Type="http://schemas.openxmlformats.org/officeDocument/2006/relationships/tags" Target="../tags/tag77.xml"/><Relationship Id="rId13" Type="http://schemas.openxmlformats.org/officeDocument/2006/relationships/image" Target="../media/image6.png"/><Relationship Id="rId12" Type="http://schemas.openxmlformats.org/officeDocument/2006/relationships/tags" Target="../tags/tag76.xml"/><Relationship Id="rId11" Type="http://schemas.openxmlformats.org/officeDocument/2006/relationships/image" Target="../media/image5.png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../media/image15.png"/><Relationship Id="rId4" Type="http://schemas.openxmlformats.org/officeDocument/2006/relationships/tags" Target="../tags/tag91.xml"/><Relationship Id="rId3" Type="http://schemas.openxmlformats.org/officeDocument/2006/relationships/image" Target="../media/image14.pn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image" Target="../media/image15.png"/><Relationship Id="rId5" Type="http://schemas.openxmlformats.org/officeDocument/2006/relationships/tags" Target="../tags/tag98.xml"/><Relationship Id="rId4" Type="http://schemas.openxmlformats.org/officeDocument/2006/relationships/image" Target="../media/image14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image" Target="../media/image15.png"/><Relationship Id="rId5" Type="http://schemas.openxmlformats.org/officeDocument/2006/relationships/tags" Target="../tags/tag106.xml"/><Relationship Id="rId4" Type="http://schemas.openxmlformats.org/officeDocument/2006/relationships/image" Target="../media/image14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image" Target="../media/image15.png"/><Relationship Id="rId5" Type="http://schemas.openxmlformats.org/officeDocument/2006/relationships/tags" Target="../tags/tag115.xml"/><Relationship Id="rId4" Type="http://schemas.openxmlformats.org/officeDocument/2006/relationships/image" Target="../media/image14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15.png"/><Relationship Id="rId5" Type="http://schemas.openxmlformats.org/officeDocument/2006/relationships/tags" Target="../tags/tag124.xml"/><Relationship Id="rId4" Type="http://schemas.openxmlformats.org/officeDocument/2006/relationships/image" Target="../media/image14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image" Target="../media/image15.png"/><Relationship Id="rId5" Type="http://schemas.openxmlformats.org/officeDocument/2006/relationships/tags" Target="../tags/tag133.xml"/><Relationship Id="rId4" Type="http://schemas.openxmlformats.org/officeDocument/2006/relationships/image" Target="../media/image14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15.png"/><Relationship Id="rId5" Type="http://schemas.openxmlformats.org/officeDocument/2006/relationships/tags" Target="../tags/tag144.xml"/><Relationship Id="rId4" Type="http://schemas.openxmlformats.org/officeDocument/2006/relationships/image" Target="../media/image14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>
                <a:lumMod val="90000"/>
              </a:schemeClr>
            </a:gs>
            <a:gs pos="91000">
              <a:schemeClr val="bg2"/>
            </a:gs>
            <a:gs pos="0">
              <a:schemeClr val="bg2">
                <a:lumMod val="94000"/>
              </a:schemeClr>
            </a:gs>
          </a:gsLst>
          <a:lin ang="5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C:\Users\GB50W33\Desktop\5个分层动画PPT 2\C4D球体\5_画板 1.png5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4453" y="36830"/>
            <a:ext cx="12070715" cy="6790055"/>
          </a:xfrm>
          <a:prstGeom prst="rect">
            <a:avLst/>
          </a:prstGeom>
        </p:spPr>
      </p:pic>
      <p:pic>
        <p:nvPicPr>
          <p:cNvPr id="22" name="图片 21" descr="C:\Users\GB50W33\Desktop\5个分层动画PPT 2\C4D球体\7_画板 1.png7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4" name="图片 23" descr="C:\Users\GB50W33\Desktop\5个分层动画PPT 2\C4D球体\1_画板 1.png1_画板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5" name="图片 24" descr="C:\Users\GB50W33\Desktop\5个分层动画PPT 2\C4D球体\8_画板 1.png8_画板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6" name="图片 25" descr="C:\Users\GB50W33\Desktop\5个分层动画PPT 2\C4D球体\小_画板 1.png小_画板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7" name="图片 26" descr="C:\Users\GB50W33\Desktop\5个分层动画PPT 2\C4D球体\大_画板 1.png大_画板 1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8" name="图片 27" descr="C:\Users\GB50W33\Desktop\5个分层动画PPT 2\C4D球体\4_画板 1.png4_画板 1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9" name="图片 28" descr="C:\Users\GB50W33\Desktop\5个分层动画PPT 2\C4D球体\2_画板 1.png2_画板 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30" name="图片 29" descr="C:\Users\GB50W33\Desktop\5个分层动画PPT 2\C4D球体\3_画板 1.png3_画板 1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63183" y="28575"/>
            <a:ext cx="12071985" cy="6790690"/>
          </a:xfrm>
          <a:prstGeom prst="rect">
            <a:avLst/>
          </a:prstGeom>
        </p:spPr>
      </p:pic>
      <p:sp>
        <p:nvSpPr>
          <p:cNvPr id="17" name="矩形 16"/>
          <p:cNvSpPr/>
          <p:nvPr userDrawn="1">
            <p:custDataLst>
              <p:tags r:id="rId20"/>
            </p:custDataLst>
          </p:nvPr>
        </p:nvSpPr>
        <p:spPr>
          <a:xfrm>
            <a:off x="6107430" y="3662045"/>
            <a:ext cx="722630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grpSp>
        <p:nvGrpSpPr>
          <p:cNvPr id="7" name="组合 6"/>
          <p:cNvGrpSpPr/>
          <p:nvPr userDrawn="1">
            <p:custDataLst>
              <p:tags r:id="rId21"/>
            </p:custDataLst>
          </p:nvPr>
        </p:nvGrpSpPr>
        <p:grpSpPr>
          <a:xfrm>
            <a:off x="6093460" y="5205095"/>
            <a:ext cx="2432050" cy="725170"/>
            <a:chOff x="6093460" y="5205095"/>
            <a:chExt cx="2432050" cy="725170"/>
          </a:xfrm>
        </p:grpSpPr>
        <p:pic>
          <p:nvPicPr>
            <p:cNvPr id="18" name="image 107"/>
            <p:cNvPicPr>
              <a:picLocks noChangeAspect="1"/>
            </p:cNvPicPr>
            <p:nvPr userDrawn="1">
              <p:custDataLst>
                <p:tags r:id="rId22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>
            <a:xfrm>
              <a:off x="6107430" y="5307330"/>
              <a:ext cx="2418080" cy="622935"/>
            </a:xfrm>
            <a:prstGeom prst="rect">
              <a:avLst/>
            </a:prstGeom>
          </p:spPr>
        </p:pic>
        <p:pic>
          <p:nvPicPr>
            <p:cNvPr id="19" name="image 1013"/>
            <p:cNvPicPr>
              <a:picLocks noChangeAspect="1"/>
            </p:cNvPicPr>
            <p:nvPr userDrawn="1">
              <p:custDataLst>
                <p:tags r:id="rId24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>
            <a:xfrm>
              <a:off x="6093460" y="5205095"/>
              <a:ext cx="296545" cy="2965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6"/>
            </p:custDataLst>
          </p:nvPr>
        </p:nvSpPr>
        <p:spPr>
          <a:xfrm>
            <a:off x="5960108" y="1090296"/>
            <a:ext cx="5843271" cy="2331720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7200" b="0" spc="600" baseline="0"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7"/>
            </p:custDataLst>
          </p:nvPr>
        </p:nvSpPr>
        <p:spPr>
          <a:xfrm>
            <a:off x="6019752" y="3935897"/>
            <a:ext cx="5187316" cy="421005"/>
          </a:xfrm>
        </p:spPr>
        <p:txBody>
          <a:bodyPr lIns="101600" tIns="38100" rIns="76200" bIns="381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 hasCustomPrompt="1"/>
            <p:custDataLst>
              <p:tags r:id="rId31"/>
            </p:custDataLst>
          </p:nvPr>
        </p:nvSpPr>
        <p:spPr>
          <a:xfrm>
            <a:off x="6252643" y="5361138"/>
            <a:ext cx="2127654" cy="5153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aseline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956 -0.0715915 C -0.0364535 -0.0715915 -0.0679314 -0.0404804 -0.0679314 -0.00214714 C -0.0679314 0.0361865 -0.0364535 0.0672972 0.00232956 0.0672972 C 0.0411127 0.0672972 0.0725898 0.0361865 0.0725898 -0.00214714 C 0.0725898 -0.0404804 0.0411127 -0.0715915 0.00232956 -0.0715915 Z " pathEditMode="relative" rAng="0" ptsTypes="">
                                      <p:cBhvr>
                                        <p:cTn id="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3194 -0.0559214 C -0.0304858 -0.0559214 -0.0570396 -0.0318621 -0.0570396 -0.00221767 C -0.0570396 0.0274268 -0.0304858 0.051486 0.00223194 0.051486 C 0.0349492 0.051486 0.0615023 0.0274268 0.0615023 -0.00221767 C 0.0615023 -0.0318621 0.0349492 -0.0559214 0.00223194 -0.0559214 Z " pathEditMode="relative" rAng="0" ptsTypes="">
                                      <p:cBhvr>
                                        <p:cTn id="8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0239 -0.0440864 C -0.02172 -0.0440864 -0.0414608 -0.0253782 -0.0414608 -0.00232707 C -0.0414608 0.0207241 -0.02172 0.0394322 0.00260239 0.0394322 C 0.026925 0.0394322 0.046665 0.0207241 0.046665 -0.00232707 C 0.046665 -0.0253782 0.026925 -0.0440864 0.00260239 -0.0440864 Z " pathEditMode="relative" rAng="0" ptsTypes="">
                                      <p:cBhvr>
                                        <p:cTn id="10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147 -0.0445448 C -0.0247976 -0.0445448 -0.0469647 -0.0256291 -0.0469647 -0.0023226 C -0.0469647 0.0209841 -0.0247976 0.0398995 0.0025147 0.0398995 C 0.0298274 0.0398995 0.0519936 0.0209841 0.0519936 -0.0023226 C 0.0519936 -0.0256291 0.0298274 -0.0445448 0.0025147 -0.0445448 Z " pathEditMode="relative" rAng="0" ptsTypes="">
                                      <p:cBhvr>
                                        <p:cTn id="12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4484 -0.0170768 C -0.0065112 -0.0170768 -0.0138614 -0.0105642 -0.0138614 -0.0025398 C -0.0138614 0.00548468 -0.0065112 0.0119971 0.00254484 0.0119971 C 0.0116016 0.0119971 0.0189504 0.00548468 0.0189504 -0.0025398 C 0.0189504 -0.0105642 0.0116016 -0.0170768 0.00254484 -0.0170768 Z " pathEditMode="relative" rAng="0" ptsTypes="">
                                      <p:cBhvr>
                                        <p:cTn id="14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515 -0.0182111 C -0.00771246 -0.0182111 -0.0160424 -0.0111591 -0.0160424 -0.0024704 C -0.0160424 0.00621844 -0.00771246 0.0132703 0.0025515 0.0132703 C 0.0128152 0.0132703 0.0211447 0.00621844 0.0211447 -0.0024704 C 0.0211447 -0.0111591 0.0128152 -0.0182111 0.0025515 -0.0182111 Z " pathEditMode="relative" rAng="0" ptsTypes="">
                                      <p:cBhvr>
                                        <p:cTn id="1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299 -0.0138962 C -0.00484844 -0.0138962 -0.0107982 -0.00871101 -0.0107982 -0.00232219 C -0.0107982 0.00406668 -0.00484844 0.00925174 0.00248299 0.00925174 C 0.00981401 0.00925174 0.0157638 0.00406668 0.0157638 -0.00232219 C 0.0157638 -0.00871101 0.00981401 -0.0138962 0.00248299 -0.0138962 Z " pathEditMode="relative" rAng="0" ptsTypes="">
                                      <p:cBhvr>
                                        <p:cTn id="18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9814 0.00924936 C 0.0100032 0.00924936 0.0162567 0.00385668 0.0162567 -0.00278773 C 0.0162567 -0.0094323 0.0100032 -0.0148249 0.00229814 -0.0148249 C -0.00540702 -0.0148249 -0.0116604 -0.0094323 -0.0116604 -0.00278773 C -0.0116604 0.00385668 -0.00540702 0.00924936 0.00229814 0.00924936 Z " pathEditMode="relative" rAng="0" ptsTypes="">
                                      <p:cBhvr>
                                        <p:cTn id="20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7934 0.0209168 C 0.0210673 0.0209168 0.0362336 0.0104219 0.0362336 -0.00250926 C 0.0362336 -0.0154404 0.0210673 -0.0259354 0.00237934 -0.0259354 C -0.0163083 -0.0259354 -0.031475 -0.0154404 -0.031475 -0.00250926 C -0.031475 0.0104219 -0.0163083 0.0209168 0.00237934 0.0209168 Z " pathEditMode="relative" rAng="0" ptsTypes="">
                                      <p:cBhvr>
                                        <p:cTn id="22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flip="none" rotWithShape="1">
          <a:gsLst>
            <a:gs pos="0">
              <a:srgbClr val="FFFFFF"/>
            </a:gs>
            <a:gs pos="91000">
              <a:schemeClr val="bg2"/>
            </a:gs>
            <a:gs pos="0">
              <a:schemeClr val="bg2">
                <a:lumMod val="94000"/>
              </a:schemeClr>
            </a:gs>
          </a:gsLst>
          <a:lin ang="5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2"/>
          <p:cNvSpPr/>
          <p:nvPr userDrawn="1">
            <p:custDataLst>
              <p:tags r:id="rId2"/>
            </p:custDataLst>
          </p:nvPr>
        </p:nvSpPr>
        <p:spPr>
          <a:xfrm>
            <a:off x="454660" y="3088005"/>
            <a:ext cx="11306810" cy="34613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>
            <p:custDataLst>
              <p:tags r:id="rId3"/>
            </p:custDataLst>
          </p:nvPr>
        </p:nvSpPr>
        <p:spPr>
          <a:xfrm>
            <a:off x="6621145" y="5433060"/>
            <a:ext cx="680720" cy="161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ln>
                <a:noFill/>
              </a:ln>
              <a:solidFill>
                <a:srgbClr val="F85C1B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61055" y="3867150"/>
            <a:ext cx="4114166" cy="1158240"/>
          </a:xfrm>
        </p:spPr>
        <p:txBody>
          <a:bodyPr lIns="101600" tIns="38100" rIns="63500" bIns="38100" anchor="b" anchorCtr="0">
            <a:normAutofit/>
          </a:bodyPr>
          <a:lstStyle>
            <a:lvl1pPr algn="r">
              <a:defRPr sz="5400" b="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61055" y="5025391"/>
            <a:ext cx="4127341" cy="446496"/>
          </a:xfrm>
        </p:spPr>
        <p:txBody>
          <a:bodyPr lIns="101600" tIns="38100" rIns="76200" bIns="38100">
            <a:normAutofit/>
          </a:bodyPr>
          <a:lstStyle>
            <a:lvl1pPr marL="0" indent="0" algn="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5" name="图片 4" descr="图片14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0" y="0"/>
            <a:ext cx="7706360" cy="542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sz="1600"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sz="1600"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sz="1600"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sz="1600"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rgbClr val="FFFFFF"/>
            </a:gs>
            <a:gs pos="91000">
              <a:schemeClr val="bg2"/>
            </a:gs>
            <a:gs pos="0">
              <a:schemeClr val="bg2">
                <a:lumMod val="94000"/>
              </a:schemeClr>
            </a:gs>
          </a:gsLst>
          <a:lin ang="5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47"/>
          <p:cNvSpPr/>
          <p:nvPr userDrawn="1">
            <p:custDataLst>
              <p:tags r:id="rId2"/>
            </p:custDataLst>
          </p:nvPr>
        </p:nvSpPr>
        <p:spPr>
          <a:xfrm>
            <a:off x="736600" y="634365"/>
            <a:ext cx="10757535" cy="586549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7190533" y="0"/>
            <a:ext cx="5001467" cy="46463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>
                <a:lumMod val="90000"/>
              </a:schemeClr>
            </a:gs>
            <a:gs pos="91000">
              <a:schemeClr val="bg2"/>
            </a:gs>
            <a:gs pos="0">
              <a:schemeClr val="bg2">
                <a:lumMod val="94000"/>
              </a:schemeClr>
            </a:gs>
          </a:gsLst>
          <a:lin ang="5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C:\Users\GB50W33\Desktop\5个分层动画PPT 2\C4D球体\5_画板 1.png5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4453" y="36830"/>
            <a:ext cx="12070715" cy="6790055"/>
          </a:xfrm>
          <a:prstGeom prst="rect">
            <a:avLst/>
          </a:prstGeom>
        </p:spPr>
      </p:pic>
      <p:pic>
        <p:nvPicPr>
          <p:cNvPr id="22" name="图片 21" descr="C:\Users\GB50W33\Desktop\5个分层动画PPT 2\C4D球体\7_画板 1.png7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4" name="图片 23" descr="C:\Users\GB50W33\Desktop\5个分层动画PPT 2\C4D球体\1_画板 1.png1_画板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5" name="图片 24" descr="C:\Users\GB50W33\Desktop\5个分层动画PPT 2\C4D球体\8_画板 1.png8_画板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6" name="图片 25" descr="C:\Users\GB50W33\Desktop\5个分层动画PPT 2\C4D球体\小_画板 1.png小_画板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7" name="图片 26" descr="C:\Users\GB50W33\Desktop\5个分层动画PPT 2\C4D球体\大_画板 1.png大_画板 1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8" name="图片 27" descr="C:\Users\GB50W33\Desktop\5个分层动画PPT 2\C4D球体\4_画板 1.png4_画板 1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29" name="图片 28" descr="C:\Users\GB50W33\Desktop\5个分层动画PPT 2\C4D球体\2_画板 1.png2_画板 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63183" y="36195"/>
            <a:ext cx="12071985" cy="6790690"/>
          </a:xfrm>
          <a:prstGeom prst="rect">
            <a:avLst/>
          </a:prstGeom>
        </p:spPr>
      </p:pic>
      <p:pic>
        <p:nvPicPr>
          <p:cNvPr id="30" name="图片 29" descr="C:\Users\GB50W33\Desktop\5个分层动画PPT 2\C4D球体\3_画板 1.png3_画板 1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63183" y="28575"/>
            <a:ext cx="12071985" cy="6790690"/>
          </a:xfrm>
          <a:prstGeom prst="rect">
            <a:avLst/>
          </a:prstGeom>
        </p:spPr>
      </p:pic>
      <p:sp>
        <p:nvSpPr>
          <p:cNvPr id="17" name="矩形 16"/>
          <p:cNvSpPr/>
          <p:nvPr userDrawn="1">
            <p:custDataLst>
              <p:tags r:id="rId20"/>
            </p:custDataLst>
          </p:nvPr>
        </p:nvSpPr>
        <p:spPr>
          <a:xfrm>
            <a:off x="6107430" y="3662045"/>
            <a:ext cx="722630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>
            <p:custDataLst>
              <p:tags r:id="rId21"/>
            </p:custDataLst>
          </p:nvPr>
        </p:nvGrpSpPr>
        <p:grpSpPr>
          <a:xfrm>
            <a:off x="6093460" y="5205095"/>
            <a:ext cx="2432050" cy="725170"/>
            <a:chOff x="6093460" y="5205095"/>
            <a:chExt cx="2432050" cy="725170"/>
          </a:xfrm>
        </p:grpSpPr>
        <p:pic>
          <p:nvPicPr>
            <p:cNvPr id="18" name="image 107"/>
            <p:cNvPicPr>
              <a:picLocks noChangeAspect="1"/>
            </p:cNvPicPr>
            <p:nvPr userDrawn="1">
              <p:custDataLst>
                <p:tags r:id="rId22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>
            <a:xfrm>
              <a:off x="6107430" y="5307330"/>
              <a:ext cx="2418080" cy="622935"/>
            </a:xfrm>
            <a:prstGeom prst="rect">
              <a:avLst/>
            </a:prstGeom>
          </p:spPr>
        </p:pic>
        <p:pic>
          <p:nvPicPr>
            <p:cNvPr id="19" name="image 1013"/>
            <p:cNvPicPr>
              <a:picLocks noChangeAspect="1"/>
            </p:cNvPicPr>
            <p:nvPr userDrawn="1">
              <p:custDataLst>
                <p:tags r:id="rId24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>
            <a:xfrm>
              <a:off x="6093460" y="5205095"/>
              <a:ext cx="296545" cy="2965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6"/>
            </p:custDataLst>
          </p:nvPr>
        </p:nvSpPr>
        <p:spPr>
          <a:xfrm>
            <a:off x="5960108" y="1090296"/>
            <a:ext cx="5843271" cy="2331720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7200" b="0" spc="600" baseline="0"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7"/>
            </p:custDataLst>
          </p:nvPr>
        </p:nvSpPr>
        <p:spPr>
          <a:xfrm>
            <a:off x="6019752" y="3935897"/>
            <a:ext cx="5187316" cy="421005"/>
          </a:xfrm>
        </p:spPr>
        <p:txBody>
          <a:bodyPr lIns="101600" tIns="38100" rIns="76200" bIns="381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ea typeface="汉仪雅酷黑简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 hasCustomPrompt="1"/>
            <p:custDataLst>
              <p:tags r:id="rId31"/>
            </p:custDataLst>
          </p:nvPr>
        </p:nvSpPr>
        <p:spPr>
          <a:xfrm>
            <a:off x="6252643" y="5361138"/>
            <a:ext cx="2127654" cy="5153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汉仪雅酷黑 65W" panose="00020600040101010101" pitchFamily="34" charset="-122"/>
                <a:ea typeface="汉仪雅酷黑 65W" panose="00020600040101010101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956 -0.0715915 C -0.0364535 -0.0715915 -0.0679314 -0.0404804 -0.0679314 -0.00214714 C -0.0679314 0.0361865 -0.0364535 0.0672972 0.00232956 0.0672972 C 0.0411127 0.0672972 0.0725898 0.0361865 0.0725898 -0.00214714 C 0.0725898 -0.0404804 0.0411127 -0.0715915 0.00232956 -0.0715915 Z " pathEditMode="relative" rAng="0" ptsTypes="">
                                      <p:cBhvr>
                                        <p:cTn id="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3194 -0.0559214 C -0.0304858 -0.0559214 -0.0570396 -0.0318621 -0.0570396 -0.00221767 C -0.0570396 0.0274268 -0.0304858 0.051486 0.00223194 0.051486 C 0.0349492 0.051486 0.0615023 0.0274268 0.0615023 -0.00221767 C 0.0615023 -0.0318621 0.0349492 -0.0559214 0.00223194 -0.0559214 Z " pathEditMode="relative" rAng="0" ptsTypes="">
                                      <p:cBhvr>
                                        <p:cTn id="8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0239 -0.0440864 C -0.02172 -0.0440864 -0.0414608 -0.0253782 -0.0414608 -0.00232707 C -0.0414608 0.0207241 -0.02172 0.0394322 0.00260239 0.0394322 C 0.026925 0.0394322 0.046665 0.0207241 0.046665 -0.00232707 C 0.046665 -0.0253782 0.026925 -0.0440864 0.00260239 -0.0440864 Z " pathEditMode="relative" rAng="0" ptsTypes="">
                                      <p:cBhvr>
                                        <p:cTn id="10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147 -0.0445448 C -0.0247976 -0.0445448 -0.0469647 -0.0256291 -0.0469647 -0.0023226 C -0.0469647 0.0209841 -0.0247976 0.0398995 0.0025147 0.0398995 C 0.0298274 0.0398995 0.0519936 0.0209841 0.0519936 -0.0023226 C 0.0519936 -0.0256291 0.0298274 -0.0445448 0.0025147 -0.0445448 Z " pathEditMode="relative" rAng="0" ptsTypes="">
                                      <p:cBhvr>
                                        <p:cTn id="12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4484 -0.0170768 C -0.0065112 -0.0170768 -0.0138614 -0.0105642 -0.0138614 -0.0025398 C -0.0138614 0.00548468 -0.0065112 0.0119971 0.00254484 0.0119971 C 0.0116016 0.0119971 0.0189504 0.00548468 0.0189504 -0.0025398 C 0.0189504 -0.0105642 0.0116016 -0.0170768 0.00254484 -0.0170768 Z " pathEditMode="relative" rAng="0" ptsTypes="">
                                      <p:cBhvr>
                                        <p:cTn id="14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515 -0.0182111 C -0.00771246 -0.0182111 -0.0160424 -0.0111591 -0.0160424 -0.0024704 C -0.0160424 0.00621844 -0.00771246 0.0132703 0.0025515 0.0132703 C 0.0128152 0.0132703 0.0211447 0.00621844 0.0211447 -0.0024704 C 0.0211447 -0.0111591 0.0128152 -0.0182111 0.0025515 -0.0182111 Z " pathEditMode="relative" rAng="0" ptsTypes="">
                                      <p:cBhvr>
                                        <p:cTn id="1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299 -0.0138962 C -0.00484844 -0.0138962 -0.0107982 -0.00871101 -0.0107982 -0.00232219 C -0.0107982 0.00406668 -0.00484844 0.00925174 0.00248299 0.00925174 C 0.00981401 0.00925174 0.0157638 0.00406668 0.0157638 -0.00232219 C 0.0157638 -0.00871101 0.00981401 -0.0138962 0.00248299 -0.0138962 Z " pathEditMode="relative" rAng="0" ptsTypes="">
                                      <p:cBhvr>
                                        <p:cTn id="18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9814 0.00924936 C 0.0100032 0.00924936 0.0162567 0.00385668 0.0162567 -0.00278773 C 0.0162567 -0.0094323 0.0100032 -0.0148249 0.00229814 -0.0148249 C -0.00540702 -0.0148249 -0.0116604 -0.0094323 -0.0116604 -0.00278773 C -0.0116604 0.00385668 -0.00540702 0.00924936 0.00229814 0.00924936 Z " pathEditMode="relative" rAng="0" ptsTypes="">
                                      <p:cBhvr>
                                        <p:cTn id="20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7934 0.0209168 C 0.0210673 0.0209168 0.0362336 0.0104219 0.0362336 -0.00250926 C 0.0362336 -0.0154404 0.0210673 -0.0259354 0.00237934 -0.0259354 C -0.0163083 -0.0259354 -0.031475 -0.0154404 -0.031475 -0.00250926 C -0.031475 0.0104219 -0.0163083 0.0209168 0.00237934 0.0209168 Z " pathEditMode="relative" rAng="0" ptsTypes="">
                                      <p:cBhvr>
                                        <p:cTn id="22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2" name="图片 11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3" name="图片 12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3" name="图片 12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3" name="图片 12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汉仪雅酷黑简" panose="00020600040101010101" pitchFamily="18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5" name="图片 14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2" name="图片 11" descr="7_画板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汉仪雅酷黑 65W" panose="00020600040101010101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5.xml"/><Relationship Id="rId23" Type="http://schemas.openxmlformats.org/officeDocument/2006/relationships/tags" Target="../tags/tag154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汉仪雅酷黑 65W" panose="00020600040101010101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汉仪雅酷黑 65W" panose="00020600040101010101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汉仪雅酷黑 65W" panose="00020600040101010101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汉仪雅酷黑 65W" panose="00020600040101010101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汉仪雅酷黑 65W" panose="00020600040101010101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15.png"/><Relationship Id="rId3" Type="http://schemas.openxmlformats.org/officeDocument/2006/relationships/tags" Target="../tags/tag251.xml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8.xml"/><Relationship Id="rId6" Type="http://schemas.openxmlformats.org/officeDocument/2006/relationships/image" Target="../media/image19.png"/><Relationship Id="rId5" Type="http://schemas.openxmlformats.org/officeDocument/2006/relationships/tags" Target="../tags/tag257.xml"/><Relationship Id="rId4" Type="http://schemas.openxmlformats.org/officeDocument/2006/relationships/image" Target="../media/image15.png"/><Relationship Id="rId3" Type="http://schemas.openxmlformats.org/officeDocument/2006/relationships/tags" Target="../tags/tag256.xml"/><Relationship Id="rId2" Type="http://schemas.openxmlformats.org/officeDocument/2006/relationships/image" Target="../media/image14.png"/><Relationship Id="rId1" Type="http://schemas.openxmlformats.org/officeDocument/2006/relationships/tags" Target="../tags/tag2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63.xml"/><Relationship Id="rId7" Type="http://schemas.openxmlformats.org/officeDocument/2006/relationships/image" Target="../media/image20.png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image" Target="../media/image15.png"/><Relationship Id="rId3" Type="http://schemas.openxmlformats.org/officeDocument/2006/relationships/tags" Target="../tags/tag260.xml"/><Relationship Id="rId2" Type="http://schemas.openxmlformats.org/officeDocument/2006/relationships/image" Target="../media/image14.png"/><Relationship Id="rId1" Type="http://schemas.openxmlformats.org/officeDocument/2006/relationships/tags" Target="../tags/tag25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68.xml"/><Relationship Id="rId7" Type="http://schemas.openxmlformats.org/officeDocument/2006/relationships/image" Target="../media/image21.png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../media/image15.png"/><Relationship Id="rId3" Type="http://schemas.openxmlformats.org/officeDocument/2006/relationships/tags" Target="../tags/tag265.xml"/><Relationship Id="rId2" Type="http://schemas.openxmlformats.org/officeDocument/2006/relationships/image" Target="../media/image14.png"/><Relationship Id="rId1" Type="http://schemas.openxmlformats.org/officeDocument/2006/relationships/tags" Target="../tags/tag2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9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image" Target="../media/image15.png"/><Relationship Id="rId3" Type="http://schemas.openxmlformats.org/officeDocument/2006/relationships/tags" Target="../tags/tag275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image" Target="../media/image14.png"/><Relationship Id="rId19" Type="http://schemas.openxmlformats.org/officeDocument/2006/relationships/tags" Target="../tags/tag290.xml"/><Relationship Id="rId18" Type="http://schemas.openxmlformats.org/officeDocument/2006/relationships/tags" Target="../tags/tag289.xml"/><Relationship Id="rId17" Type="http://schemas.openxmlformats.org/officeDocument/2006/relationships/tags" Target="../tags/tag288.xml"/><Relationship Id="rId16" Type="http://schemas.openxmlformats.org/officeDocument/2006/relationships/tags" Target="../tags/tag287.xml"/><Relationship Id="rId15" Type="http://schemas.openxmlformats.org/officeDocument/2006/relationships/tags" Target="../tags/tag286.xml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15.png"/><Relationship Id="rId3" Type="http://schemas.openxmlformats.org/officeDocument/2006/relationships/tags" Target="../tags/tag297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317.xml"/><Relationship Id="rId23" Type="http://schemas.openxmlformats.org/officeDocument/2006/relationships/tags" Target="../tags/tag316.xml"/><Relationship Id="rId22" Type="http://schemas.openxmlformats.org/officeDocument/2006/relationships/tags" Target="../tags/tag315.xml"/><Relationship Id="rId21" Type="http://schemas.openxmlformats.org/officeDocument/2006/relationships/tags" Target="../tags/tag314.xml"/><Relationship Id="rId20" Type="http://schemas.openxmlformats.org/officeDocument/2006/relationships/tags" Target="../tags/tag313.xml"/><Relationship Id="rId2" Type="http://schemas.openxmlformats.org/officeDocument/2006/relationships/image" Target="../media/image14.png"/><Relationship Id="rId19" Type="http://schemas.openxmlformats.org/officeDocument/2006/relationships/tags" Target="../tags/tag312.xml"/><Relationship Id="rId18" Type="http://schemas.openxmlformats.org/officeDocument/2006/relationships/tags" Target="../tags/tag311.xml"/><Relationship Id="rId17" Type="http://schemas.openxmlformats.org/officeDocument/2006/relationships/tags" Target="../tags/tag310.xml"/><Relationship Id="rId16" Type="http://schemas.openxmlformats.org/officeDocument/2006/relationships/tags" Target="../tags/tag309.xml"/><Relationship Id="rId15" Type="http://schemas.openxmlformats.org/officeDocument/2006/relationships/tags" Target="../tags/tag308.xml"/><Relationship Id="rId14" Type="http://schemas.openxmlformats.org/officeDocument/2006/relationships/tags" Target="../tags/tag307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image" Target="../media/image15.png"/><Relationship Id="rId3" Type="http://schemas.openxmlformats.org/officeDocument/2006/relationships/tags" Target="../tags/tag319.x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341.xml"/><Relationship Id="rId25" Type="http://schemas.openxmlformats.org/officeDocument/2006/relationships/tags" Target="../tags/tag340.xml"/><Relationship Id="rId24" Type="http://schemas.openxmlformats.org/officeDocument/2006/relationships/tags" Target="../tags/tag339.xml"/><Relationship Id="rId23" Type="http://schemas.openxmlformats.org/officeDocument/2006/relationships/tags" Target="../tags/tag338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image" Target="../media/image14.png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tags" Target="../tags/tag350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image" Target="../media/image15.png"/><Relationship Id="rId3" Type="http://schemas.openxmlformats.org/officeDocument/2006/relationships/tags" Target="../tags/tag347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367.xml"/><Relationship Id="rId23" Type="http://schemas.openxmlformats.org/officeDocument/2006/relationships/tags" Target="../tags/tag366.xml"/><Relationship Id="rId22" Type="http://schemas.openxmlformats.org/officeDocument/2006/relationships/tags" Target="../tags/tag365.xml"/><Relationship Id="rId21" Type="http://schemas.openxmlformats.org/officeDocument/2006/relationships/tags" Target="../tags/tag364.xml"/><Relationship Id="rId20" Type="http://schemas.openxmlformats.org/officeDocument/2006/relationships/tags" Target="../tags/tag363.xml"/><Relationship Id="rId2" Type="http://schemas.openxmlformats.org/officeDocument/2006/relationships/image" Target="../media/image14.png"/><Relationship Id="rId19" Type="http://schemas.openxmlformats.org/officeDocument/2006/relationships/tags" Target="../tags/tag362.xml"/><Relationship Id="rId18" Type="http://schemas.openxmlformats.org/officeDocument/2006/relationships/tags" Target="../tags/tag361.xml"/><Relationship Id="rId17" Type="http://schemas.openxmlformats.org/officeDocument/2006/relationships/tags" Target="../tags/tag360.xml"/><Relationship Id="rId16" Type="http://schemas.openxmlformats.org/officeDocument/2006/relationships/tags" Target="../tags/tag359.xml"/><Relationship Id="rId15" Type="http://schemas.openxmlformats.org/officeDocument/2006/relationships/tags" Target="../tags/tag358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tags" Target="../tags/tag34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9" Type="http://schemas.openxmlformats.org/officeDocument/2006/relationships/slideLayout" Target="../slideLayouts/slideLayout23.xml"/><Relationship Id="rId38" Type="http://schemas.openxmlformats.org/officeDocument/2006/relationships/tags" Target="../tags/tag409.xml"/><Relationship Id="rId37" Type="http://schemas.openxmlformats.org/officeDocument/2006/relationships/tags" Target="../tags/tag408.xml"/><Relationship Id="rId36" Type="http://schemas.openxmlformats.org/officeDocument/2006/relationships/tags" Target="../tags/tag407.xml"/><Relationship Id="rId35" Type="http://schemas.openxmlformats.org/officeDocument/2006/relationships/tags" Target="../tags/tag406.xml"/><Relationship Id="rId34" Type="http://schemas.openxmlformats.org/officeDocument/2006/relationships/tags" Target="../tags/tag405.xml"/><Relationship Id="rId33" Type="http://schemas.openxmlformats.org/officeDocument/2006/relationships/tags" Target="../tags/tag404.xml"/><Relationship Id="rId32" Type="http://schemas.openxmlformats.org/officeDocument/2006/relationships/tags" Target="../tags/tag403.xml"/><Relationship Id="rId31" Type="http://schemas.openxmlformats.org/officeDocument/2006/relationships/tags" Target="../tags/tag402.xml"/><Relationship Id="rId30" Type="http://schemas.openxmlformats.org/officeDocument/2006/relationships/tags" Target="../tags/tag401.xml"/><Relationship Id="rId3" Type="http://schemas.openxmlformats.org/officeDocument/2006/relationships/tags" Target="../tags/tag374.xml"/><Relationship Id="rId29" Type="http://schemas.openxmlformats.org/officeDocument/2006/relationships/tags" Target="../tags/tag400.xml"/><Relationship Id="rId28" Type="http://schemas.openxmlformats.org/officeDocument/2006/relationships/tags" Target="../tags/tag399.xml"/><Relationship Id="rId27" Type="http://schemas.openxmlformats.org/officeDocument/2006/relationships/tags" Target="../tags/tag398.xml"/><Relationship Id="rId26" Type="http://schemas.openxmlformats.org/officeDocument/2006/relationships/tags" Target="../tags/tag397.xml"/><Relationship Id="rId25" Type="http://schemas.openxmlformats.org/officeDocument/2006/relationships/tags" Target="../tags/tag396.xml"/><Relationship Id="rId24" Type="http://schemas.openxmlformats.org/officeDocument/2006/relationships/tags" Target="../tags/tag395.xml"/><Relationship Id="rId23" Type="http://schemas.openxmlformats.org/officeDocument/2006/relationships/tags" Target="../tags/tag394.xml"/><Relationship Id="rId22" Type="http://schemas.openxmlformats.org/officeDocument/2006/relationships/tags" Target="../tags/tag393.xml"/><Relationship Id="rId21" Type="http://schemas.openxmlformats.org/officeDocument/2006/relationships/tags" Target="../tags/tag392.xml"/><Relationship Id="rId20" Type="http://schemas.openxmlformats.org/officeDocument/2006/relationships/tags" Target="../tags/tag391.xml"/><Relationship Id="rId2" Type="http://schemas.openxmlformats.org/officeDocument/2006/relationships/tags" Target="../tags/tag373.xml"/><Relationship Id="rId19" Type="http://schemas.openxmlformats.org/officeDocument/2006/relationships/tags" Target="../tags/tag390.xml"/><Relationship Id="rId18" Type="http://schemas.openxmlformats.org/officeDocument/2006/relationships/tags" Target="../tags/tag389.xml"/><Relationship Id="rId17" Type="http://schemas.openxmlformats.org/officeDocument/2006/relationships/tags" Target="../tags/tag388.xml"/><Relationship Id="rId16" Type="http://schemas.openxmlformats.org/officeDocument/2006/relationships/tags" Target="../tags/tag387.xml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5.png"/><Relationship Id="rId3" Type="http://schemas.openxmlformats.org/officeDocument/2006/relationships/tags" Target="../tags/tag177.xml"/><Relationship Id="rId2" Type="http://schemas.openxmlformats.org/officeDocument/2006/relationships/image" Target="../media/image14.png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15.png"/><Relationship Id="rId3" Type="http://schemas.openxmlformats.org/officeDocument/2006/relationships/tags" Target="../tags/tag181.xml"/><Relationship Id="rId2" Type="http://schemas.openxmlformats.org/officeDocument/2006/relationships/image" Target="../media/image14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200.xml"/><Relationship Id="rId5" Type="http://schemas.openxmlformats.org/officeDocument/2006/relationships/image" Target="../media/image16.jpeg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0" Type="http://schemas.openxmlformats.org/officeDocument/2006/relationships/slideLayout" Target="../slideLayouts/slideLayout23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image" Target="../media/image15.png"/><Relationship Id="rId3" Type="http://schemas.openxmlformats.org/officeDocument/2006/relationships/tags" Target="../tags/tag231.xml"/><Relationship Id="rId2" Type="http://schemas.openxmlformats.org/officeDocument/2006/relationships/image" Target="../media/image14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45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3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596890" y="1955165"/>
            <a:ext cx="7016115" cy="159956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650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</a:br>
            <a:r>
              <a:rPr lang="zh-CN" altLang="en-US" sz="3555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  <a:t>SpringBoot+Mybatis+Vue</a:t>
            </a:r>
            <a:br>
              <a:rPr lang="zh-CN" altLang="en-US" sz="3555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</a:br>
            <a:r>
              <a:rPr lang="zh-CN" altLang="en-US" sz="3555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  <a:t>的学生德育量化考核系统</a:t>
            </a:r>
            <a:br>
              <a:rPr lang="zh-CN" altLang="en-US" sz="3555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</a:br>
            <a:r>
              <a:rPr lang="zh-CN" altLang="en-US" sz="3555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  <a:t>设计与实现</a:t>
            </a:r>
            <a:endParaRPr lang="zh-CN" altLang="en-US" sz="3555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>
                <a:solidFill>
                  <a:schemeClr val="lt1"/>
                </a:solidFill>
                <a:latin typeface="Arial" panose="020B0604020202090204" pitchFamily="34" charset="0"/>
              </a:rPr>
              <a:t>20师范汉二 裴浩楠</a:t>
            </a:r>
            <a:endParaRPr lang="en-US" altLang="zh-CN" sz="2400">
              <a:solidFill>
                <a:schemeClr val="lt1"/>
              </a:solidFill>
              <a:latin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学生模块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050" y="1290320"/>
            <a:ext cx="6014720" cy="427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9985" y="1297940"/>
            <a:ext cx="5121275" cy="42799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辅导员模块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1865" y="1430020"/>
            <a:ext cx="10288905" cy="39979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学生工作处管理人员模块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pic>
        <p:nvPicPr>
          <p:cNvPr id="7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6105" y="1155065"/>
            <a:ext cx="8961120" cy="53009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管理员模块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1595" y="1135380"/>
            <a:ext cx="6988810" cy="52628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 descr="截屏2023-10-29 22.32.4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7803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1"/>
            </p:custDataLst>
          </p:nvPr>
        </p:nvSpPr>
        <p:spPr>
          <a:xfrm>
            <a:off x="7583805" y="3178629"/>
            <a:ext cx="3984081" cy="3251200"/>
          </a:xfrm>
          <a:prstGeom prst="rect">
            <a:avLst/>
          </a:prstGeom>
          <a:noFill/>
        </p:spPr>
        <p:txBody>
          <a:bodyPr vert="horz" wrap="square" bIns="0" rtlCol="0">
            <a:noAutofit/>
          </a:bodyPr>
          <a:p>
            <a:pPr algn="l">
              <a:lnSpc>
                <a:spcPct val="100000"/>
              </a:lnSpc>
            </a:pPr>
            <a:r>
              <a:rPr lang="en-US" altLang="zh-CN" sz="23900" b="1" dirty="0">
                <a:ln w="22225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简" panose="00020600040101010101" pitchFamily="18" charset="-122"/>
              </a:rPr>
              <a:t>03</a:t>
            </a:r>
            <a:endParaRPr lang="en-US" altLang="zh-CN" sz="23900" b="1" dirty="0">
              <a:ln w="22225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技术架构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15" name="文本框 14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3"/>
            </p:custDataLst>
          </p:nvPr>
        </p:nvSpPr>
        <p:spPr>
          <a:xfrm>
            <a:off x="4766945" y="5049520"/>
            <a:ext cx="2708276" cy="3067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r"/>
            <a:r>
              <a:rPr lang="en-US" altLang="zh-CN" sz="1400" spc="800" dirty="0">
                <a:solidFill>
                  <a:schemeClr val="lt1">
                    <a:lumMod val="50000"/>
                  </a:schemeClr>
                </a:solidFill>
                <a:uFillTx/>
                <a:latin typeface="汉仪粗黑 简" panose="00020600040101010101" charset="-122"/>
                <a:ea typeface="汉仪粗黑 简" panose="00020600040101010101" charset="-122"/>
              </a:rPr>
              <a:t>PART ONE</a:t>
            </a:r>
            <a:endParaRPr lang="en-US" altLang="zh-CN" sz="1400" spc="800" dirty="0">
              <a:solidFill>
                <a:schemeClr val="lt1">
                  <a:lumMod val="50000"/>
                </a:schemeClr>
              </a:solidFill>
              <a:uFillTx/>
              <a:latin typeface="汉仪粗黑 简" panose="00020600040101010101" charset="-122"/>
              <a:ea typeface="汉仪粗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91920" y="1595439"/>
            <a:ext cx="4845279" cy="1329681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732993" y="1595439"/>
            <a:ext cx="4845279" cy="13296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0" name="矩形: 圆角 9"/>
          <p:cNvSpPr/>
          <p:nvPr>
            <p:custDataLst>
              <p:tags r:id="rId7"/>
            </p:custDataLst>
          </p:nvPr>
        </p:nvSpPr>
        <p:spPr>
          <a:xfrm>
            <a:off x="608400" y="1786832"/>
            <a:ext cx="946894" cy="94689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01</a:t>
            </a:r>
            <a:endParaRPr lang="en-US" altLang="zh-CN" sz="3600" b="1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2" name="矩形: 圆角 11"/>
          <p:cNvSpPr/>
          <p:nvPr>
            <p:custDataLst>
              <p:tags r:id="rId8"/>
            </p:custDataLst>
          </p:nvPr>
        </p:nvSpPr>
        <p:spPr>
          <a:xfrm>
            <a:off x="6243429" y="1786832"/>
            <a:ext cx="946894" cy="9468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02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1091920" y="3205159"/>
            <a:ext cx="4845279" cy="132968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6732993" y="3205159"/>
            <a:ext cx="4845279" cy="13296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1" name="矩形: 圆角 10"/>
          <p:cNvSpPr/>
          <p:nvPr>
            <p:custDataLst>
              <p:tags r:id="rId11"/>
            </p:custDataLst>
          </p:nvPr>
        </p:nvSpPr>
        <p:spPr>
          <a:xfrm>
            <a:off x="608400" y="3396553"/>
            <a:ext cx="946894" cy="94689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03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>
            <a:off x="6243429" y="3396553"/>
            <a:ext cx="946894" cy="94689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04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1091920" y="4814880"/>
            <a:ext cx="4845279" cy="132968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6732993" y="4814880"/>
            <a:ext cx="4845279" cy="132968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4" name="矩形: 圆角 3"/>
          <p:cNvSpPr/>
          <p:nvPr>
            <p:custDataLst>
              <p:tags r:id="rId15"/>
            </p:custDataLst>
          </p:nvPr>
        </p:nvSpPr>
        <p:spPr>
          <a:xfrm>
            <a:off x="608400" y="5006273"/>
            <a:ext cx="946894" cy="94689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05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26" name="矩形: 圆角 25"/>
          <p:cNvSpPr/>
          <p:nvPr>
            <p:custDataLst>
              <p:tags r:id="rId16"/>
            </p:custDataLst>
          </p:nvPr>
        </p:nvSpPr>
        <p:spPr>
          <a:xfrm>
            <a:off x="6243429" y="5006273"/>
            <a:ext cx="946894" cy="94689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06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31" name="TextBox 2"/>
          <p:cNvSpPr txBox="1"/>
          <p:nvPr>
            <p:custDataLst>
              <p:tags r:id="rId17"/>
            </p:custDataLst>
          </p:nvPr>
        </p:nvSpPr>
        <p:spPr>
          <a:xfrm>
            <a:off x="7587884" y="5147300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Vuex：用于管理应用程序状态的库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2" name="TextBox 2"/>
          <p:cNvSpPr txBox="1"/>
          <p:nvPr>
            <p:custDataLst>
              <p:tags r:id="rId18"/>
            </p:custDataLst>
          </p:nvPr>
        </p:nvSpPr>
        <p:spPr>
          <a:xfrm>
            <a:off x="1977032" y="5147300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ECharts：用于数据可视化的库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3" name="TextBox 2"/>
          <p:cNvSpPr txBox="1"/>
          <p:nvPr>
            <p:custDataLst>
              <p:tags r:id="rId19"/>
            </p:custDataLst>
          </p:nvPr>
        </p:nvSpPr>
        <p:spPr>
          <a:xfrm>
            <a:off x="7587884" y="3510717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Vue Router：用于管理单页面应用的路由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4" name="TextBox 2"/>
          <p:cNvSpPr txBox="1"/>
          <p:nvPr>
            <p:custDataLst>
              <p:tags r:id="rId20"/>
            </p:custDataLst>
          </p:nvPr>
        </p:nvSpPr>
        <p:spPr>
          <a:xfrm>
            <a:off x="1977032" y="3510717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Axios：用于发送HTTP请求的库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5" name="TextBox 2"/>
          <p:cNvSpPr txBox="1"/>
          <p:nvPr>
            <p:custDataLst>
              <p:tags r:id="rId21"/>
            </p:custDataLst>
          </p:nvPr>
        </p:nvSpPr>
        <p:spPr>
          <a:xfrm>
            <a:off x="7587884" y="1900997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Element UI：基于Vue.js的UI框架，提供丰富的组件和样式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6" name="TextBox 2"/>
          <p:cNvSpPr txBox="1"/>
          <p:nvPr>
            <p:custDataLst>
              <p:tags r:id="rId22"/>
            </p:custDataLst>
          </p:nvPr>
        </p:nvSpPr>
        <p:spPr>
          <a:xfrm>
            <a:off x="1977032" y="1900997"/>
            <a:ext cx="3659310" cy="718565"/>
          </a:xfrm>
          <a:prstGeom prst="rect">
            <a:avLst/>
          </a:prstGeom>
          <a:noFill/>
        </p:spPr>
        <p:txBody>
          <a:bodyPr wrap="square" lIns="91440" tIns="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Vue.js：前端框架，用于构建用户界面</a:t>
            </a:r>
            <a:endParaRPr lang="zh-CN" altLang="en-US" sz="1200" spc="15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前端技术选型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任意多边形: 形状 2"/>
          <p:cNvSpPr/>
          <p:nvPr>
            <p:custDataLst>
              <p:tags r:id="rId5"/>
            </p:custDataLst>
          </p:nvPr>
        </p:nvSpPr>
        <p:spPr>
          <a:xfrm rot="10800000">
            <a:off x="711775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22352" y="4365314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20429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Redis：缓存数据库，提高系统响应速度</a:t>
            </a:r>
            <a:endParaRPr lang="zh-CN" altLang="en-US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57" name="任意多边形: 形状 56"/>
          <p:cNvSpPr/>
          <p:nvPr>
            <p:custDataLst>
              <p:tags r:id="rId8"/>
            </p:custDataLst>
          </p:nvPr>
        </p:nvSpPr>
        <p:spPr>
          <a:xfrm rot="10800000">
            <a:off x="4418066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58" name="矩形 57"/>
          <p:cNvSpPr/>
          <p:nvPr>
            <p:custDataLst>
              <p:tags r:id="rId9"/>
            </p:custDataLst>
          </p:nvPr>
        </p:nvSpPr>
        <p:spPr>
          <a:xfrm>
            <a:off x="4328643" y="4365314"/>
            <a:ext cx="178638" cy="180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10"/>
            </p:custDataLst>
          </p:nvPr>
        </p:nvSpPr>
        <p:spPr>
          <a:xfrm>
            <a:off x="4626719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Nginx：反向代理服务器，实现负载均衡和请求转发</a:t>
            </a:r>
            <a:endParaRPr lang="zh-CN" altLang="en-US" spc="150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1"/>
            </p:custDataLst>
          </p:nvPr>
        </p:nvSpPr>
        <p:spPr>
          <a:xfrm rot="10800000">
            <a:off x="8123723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2" name="矩形 61"/>
          <p:cNvSpPr/>
          <p:nvPr>
            <p:custDataLst>
              <p:tags r:id="rId12"/>
            </p:custDataLst>
          </p:nvPr>
        </p:nvSpPr>
        <p:spPr>
          <a:xfrm>
            <a:off x="8034934" y="4365314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13"/>
            </p:custDataLst>
          </p:nvPr>
        </p:nvSpPr>
        <p:spPr>
          <a:xfrm>
            <a:off x="8333010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Maven：项目管理工具，用于构建和依赖管理</a:t>
            </a:r>
            <a:endParaRPr lang="zh-CN" altLang="en-US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4"/>
            </p:custDataLst>
          </p:nvPr>
        </p:nvSpPr>
        <p:spPr>
          <a:xfrm rot="10800000">
            <a:off x="697189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6" name="矩形 65"/>
          <p:cNvSpPr/>
          <p:nvPr>
            <p:custDataLst>
              <p:tags r:id="rId15"/>
            </p:custDataLst>
          </p:nvPr>
        </p:nvSpPr>
        <p:spPr>
          <a:xfrm>
            <a:off x="608400" y="1864645"/>
            <a:ext cx="178638" cy="180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16"/>
            </p:custDataLst>
          </p:nvPr>
        </p:nvSpPr>
        <p:spPr>
          <a:xfrm>
            <a:off x="906476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SpringBoot：轻量级Java Web框架，简化开发流程</a:t>
            </a:r>
            <a:endParaRPr lang="zh-CN" altLang="en-US" spc="150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7"/>
            </p:custDataLst>
          </p:nvPr>
        </p:nvSpPr>
        <p:spPr>
          <a:xfrm rot="10800000">
            <a:off x="4403479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0" name="矩形 69"/>
          <p:cNvSpPr/>
          <p:nvPr>
            <p:custDataLst>
              <p:tags r:id="rId18"/>
            </p:custDataLst>
          </p:nvPr>
        </p:nvSpPr>
        <p:spPr>
          <a:xfrm>
            <a:off x="4314057" y="1864645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19"/>
            </p:custDataLst>
          </p:nvPr>
        </p:nvSpPr>
        <p:spPr>
          <a:xfrm>
            <a:off x="4612133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Mybatis：持久层框架，支持自定义SQL和动态SQL</a:t>
            </a:r>
            <a:endParaRPr lang="zh-CN" altLang="en-US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20"/>
            </p:custDataLst>
          </p:nvPr>
        </p:nvSpPr>
        <p:spPr>
          <a:xfrm rot="10800000">
            <a:off x="8109770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4" name="矩形 73"/>
          <p:cNvSpPr/>
          <p:nvPr>
            <p:custDataLst>
              <p:tags r:id="rId21"/>
            </p:custDataLst>
          </p:nvPr>
        </p:nvSpPr>
        <p:spPr>
          <a:xfrm>
            <a:off x="8020347" y="1864645"/>
            <a:ext cx="178638" cy="180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2"/>
            </p:custDataLst>
          </p:nvPr>
        </p:nvSpPr>
        <p:spPr>
          <a:xfrm>
            <a:off x="8318424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pc="150" dirty="0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MySQL：关系型数据库，用于存储学生德育量化考核数据</a:t>
            </a:r>
            <a:endParaRPr lang="zh-CN" altLang="en-US" spc="150" dirty="0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后端技术选型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五边形 16"/>
          <p:cNvSpPr/>
          <p:nvPr>
            <p:custDataLst>
              <p:tags r:id="rId5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6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7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8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9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10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11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12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MySQL：开源、免费、高性能的关系型数据库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Redis：内存型数据库，适合存储缓存数据</a:t>
            </a:r>
            <a:endParaRPr sz="2000" dirty="0" err="1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5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6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7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8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9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20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21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22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简" panose="00020600040101010101" pitchFamily="18" charset="-122"/>
              <a:ea typeface="汉仪雅酷黑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Elasticsearch：全文搜索引擎，适合进行全文检索和搜索分析</a:t>
            </a:r>
            <a:endParaRPr sz="2000" dirty="0" err="1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lt"/>
              </a:rPr>
              <a:t>MongoDB：文档型数据库，适合存储非结构化数据</a:t>
            </a:r>
            <a:endParaRPr lang="zh-CN" altLang="en-US" sz="200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数据库技术选型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1"/>
            </p:custDataLst>
          </p:nvPr>
        </p:nvSpPr>
        <p:spPr>
          <a:xfrm>
            <a:off x="7583805" y="3178629"/>
            <a:ext cx="3984081" cy="3251200"/>
          </a:xfrm>
          <a:prstGeom prst="rect">
            <a:avLst/>
          </a:prstGeom>
          <a:noFill/>
        </p:spPr>
        <p:txBody>
          <a:bodyPr vert="horz" wrap="square" bIns="0" rtlCol="0">
            <a:noAutofit/>
          </a:bodyPr>
          <a:p>
            <a:pPr algn="l">
              <a:lnSpc>
                <a:spcPct val="100000"/>
              </a:lnSpc>
            </a:pPr>
            <a:r>
              <a:rPr lang="en-US" altLang="zh-CN" sz="23900" b="1" dirty="0">
                <a:ln w="22225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简" panose="00020600040101010101" pitchFamily="18" charset="-122"/>
              </a:rPr>
              <a:t>04</a:t>
            </a:r>
            <a:endParaRPr lang="en-US" altLang="zh-CN" sz="23900" b="1" dirty="0">
              <a:ln w="22225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数据库设计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15" name="文本框 14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3"/>
            </p:custDataLst>
          </p:nvPr>
        </p:nvSpPr>
        <p:spPr>
          <a:xfrm>
            <a:off x="4766945" y="5049520"/>
            <a:ext cx="2708276" cy="3067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r"/>
            <a:r>
              <a:rPr lang="en-US" altLang="zh-CN" sz="1400" spc="800" dirty="0">
                <a:solidFill>
                  <a:schemeClr val="lt1">
                    <a:lumMod val="50000"/>
                  </a:schemeClr>
                </a:solidFill>
                <a:uFillTx/>
                <a:latin typeface="汉仪粗黑 简" panose="00020600040101010101" charset="-122"/>
                <a:ea typeface="汉仪粗黑 简" panose="00020600040101010101" charset="-122"/>
              </a:rPr>
              <a:t>PART ONE</a:t>
            </a:r>
            <a:endParaRPr lang="en-US" altLang="zh-CN" sz="1400" spc="800" dirty="0">
              <a:solidFill>
                <a:schemeClr val="lt1">
                  <a:lumMod val="50000"/>
                </a:schemeClr>
              </a:solidFill>
              <a:uFillTx/>
              <a:latin typeface="汉仪粗黑 简" panose="00020600040101010101" charset="-122"/>
              <a:ea typeface="汉仪粗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1"/>
          <p:cNvSpPr txBox="1"/>
          <p:nvPr>
            <p:custDataLst>
              <p:tags r:id="rId1"/>
            </p:custDataLst>
          </p:nvPr>
        </p:nvSpPr>
        <p:spPr>
          <a:xfrm>
            <a:off x="1310005" y="1164590"/>
            <a:ext cx="4810760" cy="864235"/>
          </a:xfrm>
          <a:prstGeom prst="rect">
            <a:avLst/>
          </a:prstGeom>
        </p:spPr>
        <p:txBody>
          <a:bodyPr vert="horz" tIns="0" bIns="0" rtlCol="0" anchor="b" anchorCtr="0">
            <a:normAutofit fontScale="90000"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b="1" i="0" spc="800">
                <a:ln w="2381" cmpd="sng">
                  <a:solidFill>
                    <a:schemeClr val="accent5"/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pPr algn="l"/>
            <a:r>
              <a:rPr lang="en-US" altLang="zh-CN" dirty="0">
                <a:ln w="2381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</a:rPr>
              <a:t>CONTENTS</a:t>
            </a:r>
            <a:endParaRPr lang="en-US" altLang="zh-CN" dirty="0">
              <a:ln w="2381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</a:endParaRPr>
          </a:p>
        </p:txBody>
      </p:sp>
      <p:sp>
        <p:nvSpPr>
          <p:cNvPr id="31" name="Object 1018"/>
          <p:cNvSpPr txBox="1"/>
          <p:nvPr>
            <p:custDataLst>
              <p:tags r:id="rId2"/>
            </p:custDataLst>
          </p:nvPr>
        </p:nvSpPr>
        <p:spPr>
          <a:xfrm>
            <a:off x="1292225" y="2029460"/>
            <a:ext cx="2863215" cy="1009650"/>
          </a:xfrm>
          <a:prstGeom prst="rect">
            <a:avLst/>
          </a:prstGeom>
        </p:spPr>
        <p:txBody>
          <a:bodyPr vert="horz" tIns="0" bIns="0" rtlCol="0" anchor="t" anchorCtr="0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zh-CN" altLang="en-US" sz="6600" i="0" dirty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</a:rPr>
              <a:t>目录</a:t>
            </a:r>
            <a:endParaRPr lang="zh-CN" altLang="en-US" sz="6600" i="0" dirty="0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51" name="Object 104"/>
          <p:cNvSpPr txBox="1"/>
          <p:nvPr>
            <p:custDataLst>
              <p:tags r:id="rId3"/>
            </p:custDataLst>
          </p:nvPr>
        </p:nvSpPr>
        <p:spPr>
          <a:xfrm>
            <a:off x="1421130" y="3331845"/>
            <a:ext cx="941705" cy="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36195" tIns="0" rIns="0" bIns="0" rtlCol="0" anchor="t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i="0">
                <a:ln w="15875" cmpd="sng">
                  <a:solidFill>
                    <a:schemeClr val="accent5">
                      <a:alpha val="54000"/>
                    </a:schemeClr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r>
              <a:rPr lang="en-US" altLang="zh-CN" dirty="0">
                <a:ln w="15875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 65W" panose="00020600040101010101" pitchFamily="34" charset="-122"/>
              </a:rPr>
              <a:t>01</a:t>
            </a:r>
            <a:endParaRPr lang="en-US" altLang="zh-CN" dirty="0">
              <a:ln w="15875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52" name="Object 105"/>
          <p:cNvSpPr txBox="1"/>
          <p:nvPr>
            <p:custDataLst>
              <p:tags r:id="rId4"/>
            </p:custDataLst>
          </p:nvPr>
        </p:nvSpPr>
        <p:spPr>
          <a:xfrm>
            <a:off x="2362835" y="3271520"/>
            <a:ext cx="2734945" cy="829945"/>
          </a:xfrm>
          <a:prstGeom prst="rect">
            <a:avLst/>
          </a:prstGeom>
        </p:spPr>
        <p:txBody>
          <a:bodyPr vert="horz" tIns="0" bIns="0" rtlCol="0" anchor="b" anchorCtr="0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i="0" dirty="0">
                <a:solidFill>
                  <a:srgbClr val="000000"/>
                </a:solidFill>
                <a:latin typeface="Arial" panose="020B0604020202090204" pitchFamily="34" charset="0"/>
                <a:ea typeface="汉仪雅酷黑 65W" panose="00020600040101010101" pitchFamily="34" charset="-122"/>
                <a:sym typeface="+mn-ea"/>
              </a:rPr>
              <a:t>系统介绍</a:t>
            </a:r>
            <a:endParaRPr lang="zh-CN" altLang="en-US" sz="3200" b="0" i="0" dirty="0">
              <a:solidFill>
                <a:srgbClr val="000000"/>
              </a:solidFill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  <p:sp>
        <p:nvSpPr>
          <p:cNvPr id="54" name="Object 104"/>
          <p:cNvSpPr txBox="1"/>
          <p:nvPr>
            <p:custDataLst>
              <p:tags r:id="rId5"/>
            </p:custDataLst>
          </p:nvPr>
        </p:nvSpPr>
        <p:spPr>
          <a:xfrm>
            <a:off x="1421130" y="4337050"/>
            <a:ext cx="941705" cy="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36195" tIns="0" rIns="0" bIns="0" rtlCol="0" anchor="t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i="0">
                <a:ln w="15875" cmpd="sng">
                  <a:solidFill>
                    <a:schemeClr val="accent5">
                      <a:alpha val="54000"/>
                    </a:schemeClr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r>
              <a:rPr lang="en-US" altLang="zh-CN" dirty="0">
                <a:ln w="15875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 65W" panose="00020600040101010101" pitchFamily="34" charset="-122"/>
              </a:rPr>
              <a:t>03</a:t>
            </a:r>
            <a:endParaRPr lang="en-US" altLang="zh-CN" dirty="0">
              <a:ln w="15875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55" name="Object 105"/>
          <p:cNvSpPr txBox="1"/>
          <p:nvPr>
            <p:custDataLst>
              <p:tags r:id="rId6"/>
            </p:custDataLst>
          </p:nvPr>
        </p:nvSpPr>
        <p:spPr>
          <a:xfrm>
            <a:off x="2362835" y="4384675"/>
            <a:ext cx="2734945" cy="829945"/>
          </a:xfrm>
          <a:prstGeom prst="rect">
            <a:avLst/>
          </a:prstGeom>
        </p:spPr>
        <p:txBody>
          <a:bodyPr vert="horz" tIns="0" bIns="0" rtlCol="0" anchor="t" anchorCtr="0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i="0" dirty="0">
                <a:solidFill>
                  <a:srgbClr val="000000"/>
                </a:solidFill>
                <a:latin typeface="Arial" panose="020B0604020202090204" pitchFamily="34" charset="0"/>
                <a:ea typeface="汉仪雅酷黑 65W" panose="00020600040101010101" pitchFamily="34" charset="-122"/>
                <a:sym typeface="+mn-ea"/>
              </a:rPr>
              <a:t>技术</a:t>
            </a:r>
            <a:r>
              <a:rPr lang="zh-CN" altLang="en-US" sz="3200" b="0" i="0" dirty="0">
                <a:solidFill>
                  <a:srgbClr val="000000"/>
                </a:solidFill>
                <a:latin typeface="Arial" panose="020B0604020202090204" pitchFamily="34" charset="0"/>
                <a:ea typeface="汉仪雅酷黑 65W" panose="00020600040101010101" pitchFamily="34" charset="-122"/>
                <a:sym typeface="+mn-ea"/>
              </a:rPr>
              <a:t>架构</a:t>
            </a:r>
            <a:endParaRPr lang="zh-CN" altLang="en-US" sz="3200" b="0" i="0" dirty="0">
              <a:solidFill>
                <a:srgbClr val="000000"/>
              </a:solidFill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  <p:sp>
        <p:nvSpPr>
          <p:cNvPr id="57" name="Object 104"/>
          <p:cNvSpPr txBox="1"/>
          <p:nvPr>
            <p:custDataLst>
              <p:tags r:id="rId7"/>
            </p:custDataLst>
          </p:nvPr>
        </p:nvSpPr>
        <p:spPr>
          <a:xfrm>
            <a:off x="1421130" y="5342255"/>
            <a:ext cx="941705" cy="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36195" tIns="0" rIns="0" bIns="0" rtlCol="0" anchor="t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i="0">
                <a:ln w="15875" cmpd="sng">
                  <a:solidFill>
                    <a:schemeClr val="accent5">
                      <a:alpha val="54000"/>
                    </a:schemeClr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r>
              <a:rPr lang="en-US" altLang="zh-CN" dirty="0">
                <a:ln w="15875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 65W" panose="00020600040101010101" pitchFamily="34" charset="-122"/>
              </a:rPr>
              <a:t>05</a:t>
            </a:r>
            <a:endParaRPr lang="en-US" altLang="zh-CN" dirty="0">
              <a:ln w="15875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58" name="Object 105"/>
          <p:cNvSpPr txBox="1"/>
          <p:nvPr>
            <p:custDataLst>
              <p:tags r:id="rId8"/>
            </p:custDataLst>
          </p:nvPr>
        </p:nvSpPr>
        <p:spPr>
          <a:xfrm>
            <a:off x="2362835" y="5389880"/>
            <a:ext cx="2734945" cy="829945"/>
          </a:xfrm>
          <a:prstGeom prst="rect">
            <a:avLst/>
          </a:prstGeom>
        </p:spPr>
        <p:txBody>
          <a:bodyPr vert="horz" tIns="0" bIns="0" rtlCol="0" anchor="t" anchorCtr="0"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i="0" dirty="0">
                <a:solidFill>
                  <a:srgbClr val="000000"/>
                </a:solidFill>
                <a:latin typeface="Arial" panose="020B0604020202090204" pitchFamily="34" charset="0"/>
                <a:ea typeface="汉仪雅酷黑 65W" panose="00020600040101010101" pitchFamily="34" charset="-122"/>
                <a:sym typeface="+mn-ea"/>
              </a:rPr>
              <a:t>进程</a:t>
            </a:r>
            <a:endParaRPr lang="zh-CN" altLang="en-US" sz="3200" b="0" i="0" dirty="0">
              <a:solidFill>
                <a:srgbClr val="000000"/>
              </a:solidFill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  <p:sp>
        <p:nvSpPr>
          <p:cNvPr id="60" name="Object 104"/>
          <p:cNvSpPr txBox="1"/>
          <p:nvPr>
            <p:custDataLst>
              <p:tags r:id="rId9"/>
            </p:custDataLst>
          </p:nvPr>
        </p:nvSpPr>
        <p:spPr>
          <a:xfrm>
            <a:off x="6543040" y="3331845"/>
            <a:ext cx="941705" cy="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36195" tIns="0" rIns="0" bIns="0" rtlCol="0" anchor="t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i="0">
                <a:ln w="15875" cmpd="sng">
                  <a:solidFill>
                    <a:schemeClr val="accent5">
                      <a:alpha val="54000"/>
                    </a:schemeClr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r>
              <a:rPr lang="en-US" altLang="zh-CN" dirty="0">
                <a:ln w="15875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 65W" panose="00020600040101010101" pitchFamily="34" charset="-122"/>
              </a:rPr>
              <a:t>02</a:t>
            </a:r>
            <a:endParaRPr lang="en-US" altLang="zh-CN" dirty="0">
              <a:ln w="15875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4" name="Object 105"/>
          <p:cNvSpPr txBox="1"/>
          <p:nvPr>
            <p:custDataLst>
              <p:tags r:id="rId10"/>
            </p:custDataLst>
          </p:nvPr>
        </p:nvSpPr>
        <p:spPr>
          <a:xfrm>
            <a:off x="7484745" y="3271520"/>
            <a:ext cx="2734945" cy="829945"/>
          </a:xfrm>
          <a:prstGeom prst="rect">
            <a:avLst/>
          </a:prstGeom>
        </p:spPr>
        <p:txBody>
          <a:bodyPr vert="horz" tIns="0" bIns="0" rtlCol="0" anchor="b" anchorCtr="0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90204" pitchFamily="34" charset="0"/>
                <a:sym typeface="+mn-ea"/>
              </a:rPr>
              <a:t>系统模块介绍</a:t>
            </a:r>
            <a:endParaRPr lang="zh-CN" altLang="en-US" sz="3200" i="0" dirty="0">
              <a:solidFill>
                <a:schemeClr val="tx1"/>
              </a:solidFill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  <p:sp>
        <p:nvSpPr>
          <p:cNvPr id="63" name="Object 104"/>
          <p:cNvSpPr txBox="1"/>
          <p:nvPr>
            <p:custDataLst>
              <p:tags r:id="rId11"/>
            </p:custDataLst>
          </p:nvPr>
        </p:nvSpPr>
        <p:spPr>
          <a:xfrm>
            <a:off x="6543040" y="4337050"/>
            <a:ext cx="941705" cy="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36195" tIns="0" rIns="0" bIns="0" rtlCol="0" anchor="t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5400" i="0">
                <a:ln w="15875" cmpd="sng">
                  <a:solidFill>
                    <a:schemeClr val="accent5">
                      <a:alpha val="54000"/>
                    </a:schemeClr>
                  </a:solidFill>
                </a:ln>
                <a:noFill/>
                <a:latin typeface="汉仪雅酷黑简" panose="00020600040101010101" pitchFamily="18" charset="-122"/>
                <a:ea typeface="汉仪雅酷黑简" panose="00020600040101010101" pitchFamily="18" charset="-122"/>
              </a:defRPr>
            </a:lvl1pPr>
          </a:lstStyle>
          <a:p>
            <a:r>
              <a:rPr lang="en-US" altLang="zh-CN" dirty="0">
                <a:ln w="15875" cmpd="sng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 65W" panose="00020600040101010101" pitchFamily="34" charset="-122"/>
              </a:rPr>
              <a:t>04</a:t>
            </a:r>
            <a:endParaRPr lang="en-US" altLang="zh-CN" dirty="0">
              <a:ln w="15875" cmpd="sng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64" name="Object 105"/>
          <p:cNvSpPr txBox="1"/>
          <p:nvPr>
            <p:custDataLst>
              <p:tags r:id="rId12"/>
            </p:custDataLst>
          </p:nvPr>
        </p:nvSpPr>
        <p:spPr>
          <a:xfrm>
            <a:off x="7484745" y="4384675"/>
            <a:ext cx="2734945" cy="829945"/>
          </a:xfrm>
          <a:prstGeom prst="rect">
            <a:avLst/>
          </a:prstGeom>
        </p:spPr>
        <p:txBody>
          <a:bodyPr vert="horz" tIns="0" bIns="0" rtlCol="0" anchor="t" anchorCtr="0"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i="0" dirty="0">
                <a:solidFill>
                  <a:srgbClr val="000000"/>
                </a:solidFill>
                <a:latin typeface="Arial" panose="020B0604020202090204" pitchFamily="34" charset="0"/>
                <a:ea typeface="汉仪雅酷黑 65W" panose="00020600040101010101" pitchFamily="34" charset="-122"/>
                <a:sym typeface="+mn-ea"/>
              </a:rPr>
              <a:t>数据库设计</a:t>
            </a:r>
            <a:endParaRPr lang="zh-CN" altLang="en-US" sz="3200" b="0" i="0" dirty="0">
              <a:solidFill>
                <a:srgbClr val="000000"/>
              </a:solidFill>
              <a:latin typeface="Arial" panose="020B0604020202090204" pitchFamily="34" charset="0"/>
              <a:ea typeface="汉仪雅酷黑 65W" panose="00020600040101010101" pitchFamily="3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915988" y="1495542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263094" y="1490400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6" name="TextBox 2"/>
          <p:cNvSpPr txBox="1"/>
          <p:nvPr>
            <p:custDataLst>
              <p:tags r:id="rId7"/>
            </p:custDataLst>
          </p:nvPr>
        </p:nvSpPr>
        <p:spPr>
          <a:xfrm>
            <a:off x="1067686" y="2248889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微软雅黑" panose="020B0503020204020204" pitchFamily="34" charset="-122"/>
                <a:sym typeface="Arial" panose="020B0604020202090204" pitchFamily="34" charset="0"/>
              </a:rPr>
              <a:t>数据库类型：关系型数据库</a:t>
            </a:r>
            <a:endParaRPr lang="zh-CN" altLang="en-US" sz="14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487317" y="1495542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4853705" y="1490400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8" name="TextBox 2"/>
          <p:cNvSpPr txBox="1"/>
          <p:nvPr>
            <p:custDataLst>
              <p:tags r:id="rId10"/>
            </p:custDataLst>
          </p:nvPr>
        </p:nvSpPr>
        <p:spPr>
          <a:xfrm>
            <a:off x="4639014" y="2248889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微软雅黑" panose="020B0503020204020204" pitchFamily="34" charset="-122"/>
                <a:sym typeface="Arial" panose="020B0604020202090204" pitchFamily="34" charset="0"/>
              </a:rPr>
              <a:t>数据库表：学生信息表、课程信息表、考核项目表、考核结果表等</a:t>
            </a:r>
            <a:endParaRPr lang="zh-CN" altLang="en-US" sz="14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8058002" y="1495542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8443675" y="1490400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0" name="TextBox 2"/>
          <p:cNvSpPr txBox="1"/>
          <p:nvPr>
            <p:custDataLst>
              <p:tags r:id="rId13"/>
            </p:custDataLst>
          </p:nvPr>
        </p:nvSpPr>
        <p:spPr>
          <a:xfrm>
            <a:off x="8209700" y="2248889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微软雅黑" panose="020B0503020204020204" pitchFamily="34" charset="-122"/>
                <a:sym typeface="Arial" panose="020B0604020202090204" pitchFamily="34" charset="0"/>
              </a:rPr>
              <a:t>数据库表关系：一对多、多对多等</a:t>
            </a:r>
            <a:endParaRPr lang="zh-CN" altLang="en-US" sz="14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4"/>
            </p:custDataLst>
          </p:nvPr>
        </p:nvSpPr>
        <p:spPr>
          <a:xfrm>
            <a:off x="915346" y="4044838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5"/>
            </p:custDataLst>
          </p:nvPr>
        </p:nvSpPr>
        <p:spPr>
          <a:xfrm>
            <a:off x="1262451" y="4039696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2" name="TextBox 2"/>
          <p:cNvSpPr txBox="1"/>
          <p:nvPr>
            <p:custDataLst>
              <p:tags r:id="rId16"/>
            </p:custDataLst>
          </p:nvPr>
        </p:nvSpPr>
        <p:spPr>
          <a:xfrm>
            <a:off x="1067043" y="4798185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Arial" panose="020B0604020202090204" pitchFamily="34" charset="0"/>
              </a:rPr>
              <a:t>数据库表字段：学生ID、姓名、性别、年龄、课程ID、课程名称、考核项目ID、考核项目名称、考核结果等</a:t>
            </a:r>
            <a:endParaRPr lang="zh-CN" altLang="en-US" sz="20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7"/>
            </p:custDataLst>
          </p:nvPr>
        </p:nvSpPr>
        <p:spPr>
          <a:xfrm>
            <a:off x="4486674" y="4044838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18"/>
            </p:custDataLst>
          </p:nvPr>
        </p:nvSpPr>
        <p:spPr>
          <a:xfrm>
            <a:off x="4853063" y="4039696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3" name="TextBox 2"/>
          <p:cNvSpPr txBox="1"/>
          <p:nvPr>
            <p:custDataLst>
              <p:tags r:id="rId19"/>
            </p:custDataLst>
          </p:nvPr>
        </p:nvSpPr>
        <p:spPr>
          <a:xfrm>
            <a:off x="4638372" y="4798185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微软雅黑" panose="020B0503020204020204" pitchFamily="34" charset="-122"/>
                <a:sym typeface="Arial" panose="020B0604020202090204" pitchFamily="34" charset="0"/>
              </a:rPr>
              <a:t>数据库表索引：建立索引以优化查询性能</a:t>
            </a:r>
            <a:endParaRPr lang="zh-CN" altLang="en-US" sz="14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20"/>
            </p:custDataLst>
          </p:nvPr>
        </p:nvSpPr>
        <p:spPr>
          <a:xfrm>
            <a:off x="8057359" y="4044838"/>
            <a:ext cx="3212999" cy="2205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21"/>
            </p:custDataLst>
          </p:nvPr>
        </p:nvSpPr>
        <p:spPr>
          <a:xfrm>
            <a:off x="8443032" y="4039696"/>
            <a:ext cx="520658" cy="269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4" name="TextBox 2"/>
          <p:cNvSpPr txBox="1"/>
          <p:nvPr>
            <p:custDataLst>
              <p:tags r:id="rId22"/>
            </p:custDataLst>
          </p:nvPr>
        </p:nvSpPr>
        <p:spPr>
          <a:xfrm>
            <a:off x="8209057" y="4798185"/>
            <a:ext cx="2882656" cy="12928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微软雅黑" panose="020B0503020204020204" pitchFamily="34" charset="-122"/>
                <a:sym typeface="Arial" panose="020B0604020202090204" pitchFamily="34" charset="0"/>
              </a:rPr>
              <a:t>数据库表约束：设置主键、外键、唯一性约束等以保持数据完整性和一致性</a:t>
            </a:r>
            <a:endParaRPr lang="zh-CN" altLang="en-US" sz="1400" spc="150" dirty="0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数据库概念设计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1"/>
            </p:custDataLst>
          </p:nvPr>
        </p:nvSpPr>
        <p:spPr>
          <a:xfrm>
            <a:off x="7583805" y="3178629"/>
            <a:ext cx="3984081" cy="3251200"/>
          </a:xfrm>
          <a:prstGeom prst="rect">
            <a:avLst/>
          </a:prstGeom>
          <a:noFill/>
        </p:spPr>
        <p:txBody>
          <a:bodyPr vert="horz" wrap="square" bIns="0" rtlCol="0">
            <a:noAutofit/>
          </a:bodyPr>
          <a:p>
            <a:pPr algn="l">
              <a:lnSpc>
                <a:spcPct val="100000"/>
              </a:lnSpc>
            </a:pPr>
            <a:r>
              <a:rPr lang="en-US" altLang="zh-CN" sz="23900" b="1" dirty="0">
                <a:ln w="22225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简" panose="00020600040101010101" pitchFamily="18" charset="-122"/>
              </a:rPr>
              <a:t>05</a:t>
            </a:r>
            <a:endParaRPr lang="en-US" altLang="zh-CN" sz="23900" b="1" dirty="0">
              <a:ln w="22225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进程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15" name="文本框 14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3"/>
            </p:custDataLst>
          </p:nvPr>
        </p:nvSpPr>
        <p:spPr>
          <a:xfrm>
            <a:off x="4766945" y="5049520"/>
            <a:ext cx="2708276" cy="3067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r"/>
            <a:r>
              <a:rPr lang="en-US" altLang="zh-CN" sz="1400" spc="800" dirty="0">
                <a:solidFill>
                  <a:schemeClr val="lt1">
                    <a:lumMod val="50000"/>
                  </a:schemeClr>
                </a:solidFill>
                <a:uFillTx/>
                <a:latin typeface="汉仪粗黑 简" panose="00020600040101010101" charset="-122"/>
                <a:ea typeface="汉仪粗黑 简" panose="00020600040101010101" charset="-122"/>
              </a:rPr>
              <a:t>PART ONE</a:t>
            </a:r>
            <a:endParaRPr lang="en-US" altLang="zh-CN" sz="1400" spc="800" dirty="0">
              <a:solidFill>
                <a:schemeClr val="lt1">
                  <a:lumMod val="50000"/>
                </a:schemeClr>
              </a:solidFill>
              <a:uFillTx/>
              <a:latin typeface="汉仪粗黑 简" panose="00020600040101010101" charset="-122"/>
              <a:ea typeface="汉仪粗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/>
          <p:cNvSpPr/>
          <p:nvPr>
            <p:custDataLst>
              <p:tags r:id="rId1"/>
            </p:custDataLst>
          </p:nvPr>
        </p:nvSpPr>
        <p:spPr>
          <a:xfrm>
            <a:off x="807494" y="1780507"/>
            <a:ext cx="2427702" cy="3693828"/>
          </a:xfrm>
          <a:prstGeom prst="round2Diag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3" name="任意多边形: 形状 4"/>
          <p:cNvSpPr/>
          <p:nvPr>
            <p:custDataLst>
              <p:tags r:id="rId2"/>
            </p:custDataLst>
          </p:nvPr>
        </p:nvSpPr>
        <p:spPr>
          <a:xfrm>
            <a:off x="796732" y="1769745"/>
            <a:ext cx="919421" cy="515829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96732" y="1769745"/>
            <a:ext cx="534279" cy="924802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96" name="Freeform 8"/>
          <p:cNvSpPr/>
          <p:nvPr>
            <p:custDataLst>
              <p:tags r:id="rId4"/>
            </p:custDataLst>
          </p:nvPr>
        </p:nvSpPr>
        <p:spPr>
          <a:xfrm>
            <a:off x="2315775" y="4958506"/>
            <a:ext cx="919421" cy="515829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56" name="Freeform 9"/>
          <p:cNvSpPr/>
          <p:nvPr>
            <p:custDataLst>
              <p:tags r:id="rId5"/>
            </p:custDataLst>
          </p:nvPr>
        </p:nvSpPr>
        <p:spPr>
          <a:xfrm>
            <a:off x="2700917" y="4549533"/>
            <a:ext cx="534279" cy="924802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99" name="椭圆 98"/>
          <p:cNvSpPr/>
          <p:nvPr>
            <p:custDataLst>
              <p:tags r:id="rId6"/>
            </p:custDataLst>
          </p:nvPr>
        </p:nvSpPr>
        <p:spPr>
          <a:xfrm>
            <a:off x="1614678" y="2151043"/>
            <a:ext cx="802571" cy="80257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0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 flipH="1">
            <a:off x="1620059" y="2224074"/>
            <a:ext cx="838703" cy="6603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01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01" name="TextBox 21"/>
          <p:cNvSpPr txBox="1"/>
          <p:nvPr>
            <p:custDataLst>
              <p:tags r:id="rId8"/>
            </p:custDataLst>
          </p:nvPr>
        </p:nvSpPr>
        <p:spPr>
          <a:xfrm flipH="1">
            <a:off x="804419" y="3637031"/>
            <a:ext cx="2442308" cy="15128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确定系统的功能需求、架构设计、数据库设计等。</a:t>
            </a:r>
            <a:endParaRPr lang="zh-CN" altLang="en-US" sz="1400" spc="15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2" name="Rectangle 29"/>
          <p:cNvSpPr/>
          <p:nvPr>
            <p:custDataLst>
              <p:tags r:id="rId9"/>
            </p:custDataLst>
          </p:nvPr>
        </p:nvSpPr>
        <p:spPr>
          <a:xfrm flipH="1">
            <a:off x="796732" y="3053552"/>
            <a:ext cx="2459989" cy="552729"/>
          </a:xfrm>
          <a:prstGeom prst="rect">
            <a:avLst/>
          </a:prstGeom>
        </p:spPr>
        <p:txBody>
          <a:bodyPr wrap="square" anchor="ctr">
            <a:normAutofit fontScale="7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需求分析和设计阶段</a:t>
            </a:r>
            <a:endParaRPr lang="zh-CN" altLang="en-US" sz="2000" b="1" spc="30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0" name="矩形: 对角圆角 109"/>
          <p:cNvSpPr/>
          <p:nvPr>
            <p:custDataLst>
              <p:tags r:id="rId10"/>
            </p:custDataLst>
          </p:nvPr>
        </p:nvSpPr>
        <p:spPr>
          <a:xfrm>
            <a:off x="3525782" y="1780507"/>
            <a:ext cx="2427702" cy="3693828"/>
          </a:xfrm>
          <a:prstGeom prst="round2DiagRect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11"/>
            </p:custDataLst>
          </p:nvPr>
        </p:nvSpPr>
        <p:spPr>
          <a:xfrm>
            <a:off x="3515020" y="1769745"/>
            <a:ext cx="919421" cy="515829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12"/>
            </p:custDataLst>
          </p:nvPr>
        </p:nvSpPr>
        <p:spPr>
          <a:xfrm>
            <a:off x="3515020" y="1769745"/>
            <a:ext cx="534279" cy="924802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2" name="Freeform 8"/>
          <p:cNvSpPr/>
          <p:nvPr>
            <p:custDataLst>
              <p:tags r:id="rId13"/>
            </p:custDataLst>
          </p:nvPr>
        </p:nvSpPr>
        <p:spPr>
          <a:xfrm>
            <a:off x="5034063" y="4958506"/>
            <a:ext cx="919421" cy="515829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3" name="Freeform 9"/>
          <p:cNvSpPr/>
          <p:nvPr>
            <p:custDataLst>
              <p:tags r:id="rId14"/>
            </p:custDataLst>
          </p:nvPr>
        </p:nvSpPr>
        <p:spPr>
          <a:xfrm>
            <a:off x="5419205" y="4549533"/>
            <a:ext cx="534279" cy="924802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6" name="椭圆 105"/>
          <p:cNvSpPr/>
          <p:nvPr>
            <p:custDataLst>
              <p:tags r:id="rId15"/>
            </p:custDataLst>
          </p:nvPr>
        </p:nvSpPr>
        <p:spPr>
          <a:xfrm>
            <a:off x="4332966" y="2151043"/>
            <a:ext cx="802571" cy="80257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 flipH="1">
            <a:off x="4338347" y="2224074"/>
            <a:ext cx="838703" cy="6603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02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08" name="TextBox 21"/>
          <p:cNvSpPr txBox="1"/>
          <p:nvPr>
            <p:custDataLst>
              <p:tags r:id="rId17"/>
            </p:custDataLst>
          </p:nvPr>
        </p:nvSpPr>
        <p:spPr>
          <a:xfrm flipH="1">
            <a:off x="3523476" y="3637031"/>
            <a:ext cx="2442308" cy="15128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根据需求分析和设计，开发系统的各个模块和功能，包括后端逻辑处理、持久层操作、前端界面开发等。</a:t>
            </a:r>
            <a:endParaRPr lang="zh-CN" altLang="en-US" sz="1400" spc="15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9" name="Rectangle 29"/>
          <p:cNvSpPr/>
          <p:nvPr>
            <p:custDataLst>
              <p:tags r:id="rId18"/>
            </p:custDataLst>
          </p:nvPr>
        </p:nvSpPr>
        <p:spPr>
          <a:xfrm flipH="1">
            <a:off x="3515020" y="3053552"/>
            <a:ext cx="2459989" cy="55272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开发和实现阶段</a:t>
            </a:r>
            <a:endParaRPr lang="zh-CN" altLang="en-US" sz="2000" b="1" spc="30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2" name="矩形: 对角圆角 121"/>
          <p:cNvSpPr/>
          <p:nvPr>
            <p:custDataLst>
              <p:tags r:id="rId19"/>
            </p:custDataLst>
          </p:nvPr>
        </p:nvSpPr>
        <p:spPr>
          <a:xfrm>
            <a:off x="6244070" y="1780507"/>
            <a:ext cx="2427702" cy="3693828"/>
          </a:xfrm>
          <a:prstGeom prst="round2DiagRect">
            <a:avLst/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0"/>
            </p:custDataLst>
          </p:nvPr>
        </p:nvSpPr>
        <p:spPr>
          <a:xfrm>
            <a:off x="6233308" y="1769745"/>
            <a:ext cx="919421" cy="515829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1"/>
            </p:custDataLst>
          </p:nvPr>
        </p:nvSpPr>
        <p:spPr>
          <a:xfrm>
            <a:off x="6233308" y="1769745"/>
            <a:ext cx="534279" cy="924802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4" name="Freeform 8"/>
          <p:cNvSpPr/>
          <p:nvPr>
            <p:custDataLst>
              <p:tags r:id="rId22"/>
            </p:custDataLst>
          </p:nvPr>
        </p:nvSpPr>
        <p:spPr>
          <a:xfrm>
            <a:off x="7752351" y="4958506"/>
            <a:ext cx="919421" cy="515829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5" name="Freeform 9"/>
          <p:cNvSpPr/>
          <p:nvPr>
            <p:custDataLst>
              <p:tags r:id="rId23"/>
            </p:custDataLst>
          </p:nvPr>
        </p:nvSpPr>
        <p:spPr>
          <a:xfrm>
            <a:off x="8137493" y="4549533"/>
            <a:ext cx="534279" cy="924802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8" name="椭圆 117"/>
          <p:cNvSpPr/>
          <p:nvPr>
            <p:custDataLst>
              <p:tags r:id="rId24"/>
            </p:custDataLst>
          </p:nvPr>
        </p:nvSpPr>
        <p:spPr>
          <a:xfrm>
            <a:off x="7051254" y="2151043"/>
            <a:ext cx="802571" cy="80257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 flipH="1">
            <a:off x="7057404" y="2224074"/>
            <a:ext cx="838703" cy="6603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03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20" name="TextBox 21"/>
          <p:cNvSpPr txBox="1"/>
          <p:nvPr>
            <p:custDataLst>
              <p:tags r:id="rId26"/>
            </p:custDataLst>
          </p:nvPr>
        </p:nvSpPr>
        <p:spPr>
          <a:xfrm flipH="1">
            <a:off x="6241764" y="3637031"/>
            <a:ext cx="2442308" cy="15128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对系统进行测试和优化，包括单元测试、集成测试、性能测试等，确保系统的稳定性和性能。</a:t>
            </a:r>
            <a:endParaRPr lang="zh-CN" altLang="en-US" sz="1400" spc="15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1" name="Rectangle 29"/>
          <p:cNvSpPr/>
          <p:nvPr>
            <p:custDataLst>
              <p:tags r:id="rId27"/>
            </p:custDataLst>
          </p:nvPr>
        </p:nvSpPr>
        <p:spPr>
          <a:xfrm flipH="1">
            <a:off x="6233308" y="3053552"/>
            <a:ext cx="2459989" cy="55272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测试和优化阶段</a:t>
            </a:r>
            <a:endParaRPr lang="zh-CN" altLang="en-US" sz="2000" b="1" spc="30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4" name="矩形: 对角圆角 133"/>
          <p:cNvSpPr/>
          <p:nvPr>
            <p:custDataLst>
              <p:tags r:id="rId28"/>
            </p:custDataLst>
          </p:nvPr>
        </p:nvSpPr>
        <p:spPr>
          <a:xfrm>
            <a:off x="8962358" y="1780507"/>
            <a:ext cx="2427702" cy="3693828"/>
          </a:xfrm>
          <a:prstGeom prst="round2Diag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29"/>
            </p:custDataLst>
          </p:nvPr>
        </p:nvSpPr>
        <p:spPr>
          <a:xfrm>
            <a:off x="8951596" y="1769745"/>
            <a:ext cx="919421" cy="515829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0"/>
            </p:custDataLst>
          </p:nvPr>
        </p:nvSpPr>
        <p:spPr>
          <a:xfrm>
            <a:off x="8951596" y="1769745"/>
            <a:ext cx="534279" cy="924802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6" name="Freeform 8"/>
          <p:cNvSpPr/>
          <p:nvPr>
            <p:custDataLst>
              <p:tags r:id="rId31"/>
            </p:custDataLst>
          </p:nvPr>
        </p:nvSpPr>
        <p:spPr>
          <a:xfrm>
            <a:off x="10470639" y="4958506"/>
            <a:ext cx="919421" cy="515829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7" name="Freeform 9"/>
          <p:cNvSpPr/>
          <p:nvPr>
            <p:custDataLst>
              <p:tags r:id="rId32"/>
            </p:custDataLst>
          </p:nvPr>
        </p:nvSpPr>
        <p:spPr>
          <a:xfrm>
            <a:off x="10855781" y="4549533"/>
            <a:ext cx="534279" cy="924802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0" name="椭圆 129"/>
          <p:cNvSpPr/>
          <p:nvPr>
            <p:custDataLst>
              <p:tags r:id="rId33"/>
            </p:custDataLst>
          </p:nvPr>
        </p:nvSpPr>
        <p:spPr>
          <a:xfrm>
            <a:off x="9769542" y="2151043"/>
            <a:ext cx="802571" cy="80257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4"/>
            </p:custDataLst>
          </p:nvPr>
        </p:nvSpPr>
        <p:spPr>
          <a:xfrm flipH="1">
            <a:off x="9775692" y="2224074"/>
            <a:ext cx="838703" cy="6603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04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32" name="TextBox 21"/>
          <p:cNvSpPr txBox="1"/>
          <p:nvPr>
            <p:custDataLst>
              <p:tags r:id="rId35"/>
            </p:custDataLst>
          </p:nvPr>
        </p:nvSpPr>
        <p:spPr>
          <a:xfrm flipH="1">
            <a:off x="8960052" y="3637031"/>
            <a:ext cx="2442308" cy="1512893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将系统部署到服务器上，进行上线和维护，包括用户培训、技术支持等。</a:t>
            </a:r>
            <a:endParaRPr lang="zh-CN" altLang="en-US" sz="1400" spc="15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33" name="Rectangle 29"/>
          <p:cNvSpPr/>
          <p:nvPr>
            <p:custDataLst>
              <p:tags r:id="rId36"/>
            </p:custDataLst>
          </p:nvPr>
        </p:nvSpPr>
        <p:spPr>
          <a:xfrm flipH="1">
            <a:off x="8951596" y="3053552"/>
            <a:ext cx="2459989" cy="55272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</a:rPr>
              <a:t>部署和维护阶段</a:t>
            </a:r>
            <a:endParaRPr lang="zh-CN" altLang="en-US" sz="2000" b="1" spc="300" dirty="0">
              <a:solidFill>
                <a:schemeClr val="bg1"/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26" name="标题1"/>
          <p:cNvSpPr txBox="1"/>
          <p:nvPr>
            <p:custDataLst>
              <p:tags r:id="rId37"/>
            </p:custDataLst>
          </p:nvPr>
        </p:nvSpPr>
        <p:spPr>
          <a:xfrm>
            <a:off x="2199005" y="391160"/>
            <a:ext cx="7794625" cy="824865"/>
          </a:xfrm>
          <a:prstGeom prst="rect">
            <a:avLst/>
          </a:prstGeom>
        </p:spPr>
        <p:txBody>
          <a:bodyPr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汉仪雅酷黑简" panose="00020600040101010101" pitchFamily="18" charset="-122"/>
                <a:cs typeface="Poppins SemiBold" panose="02000000000000000000" pitchFamily="2" charset="0"/>
                <a:sym typeface="Arial" panose="020B0604020202090204" pitchFamily="34" charset="0"/>
              </a:rPr>
              <a:t>进度安排</a:t>
            </a:r>
            <a:endParaRPr lang="zh-CN" altLang="en-US" sz="4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汉仪雅酷黑简" panose="00020600040101010101" pitchFamily="18" charset="-122"/>
              <a:cs typeface="Poppins SemiBold" panose="02000000000000000000" pitchFamily="2" charset="0"/>
              <a:sym typeface="Arial" panose="020B0604020202090204" pitchFamily="34" charset="0"/>
            </a:endParaRPr>
          </a:p>
        </p:txBody>
      </p:sp>
    </p:spTree>
    <p:custDataLst>
      <p:tags r:id="rId3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01"/>
          <p:cNvSpPr txBox="1"/>
          <p:nvPr>
            <p:custDataLst>
              <p:tags r:id="rId1"/>
            </p:custDataLst>
          </p:nvPr>
        </p:nvSpPr>
        <p:spPr>
          <a:xfrm>
            <a:off x="609556" y="609605"/>
            <a:ext cx="10972876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i="0" spc="320" dirty="0">
                <a:solidFill>
                  <a:schemeClr val="dk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</a:rPr>
              <a:t>目前完成的</a:t>
            </a:r>
            <a:r>
              <a:rPr lang="zh-CN" altLang="en-US" sz="4800" i="0" spc="320" dirty="0">
                <a:solidFill>
                  <a:schemeClr val="dk1"/>
                </a:solidFill>
                <a:uFillTx/>
                <a:latin typeface="Arial" panose="020B0604020202090204" pitchFamily="34" charset="0"/>
                <a:ea typeface="汉仪雅酷黑简" panose="00020600040101010101" pitchFamily="18" charset="-122"/>
              </a:rPr>
              <a:t>程度</a:t>
            </a:r>
            <a:endParaRPr lang="zh-CN" altLang="en-US" sz="4800" i="0" spc="320" dirty="0">
              <a:solidFill>
                <a:schemeClr val="dk1"/>
              </a:solidFill>
              <a:uFillTx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2"/>
            </p:custDataLst>
          </p:nvPr>
        </p:nvSpPr>
        <p:spPr>
          <a:xfrm>
            <a:off x="3291205" y="2092960"/>
            <a:ext cx="5608955" cy="36982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前端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利用</a:t>
            </a:r>
            <a:r>
              <a:rPr altLang="zh-CN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vue</a:t>
            </a: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创建了主界面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后端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正在前后端连接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汉仪雅酷黑 65W" panose="00020600040101010101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90204" pitchFamily="34" charset="0"/>
                <a:ea typeface="汉仪雅酷黑 65W" panose="00020600040101010101" pitchFamily="34" charset="-122"/>
                <a:cs typeface="微软雅黑" panose="020B0503020204020204" pitchFamily="34" charset="-122"/>
              </a:rPr>
              <a:t>利用</a:t>
            </a:r>
            <a:r>
              <a:rPr lang="zh-CN" altLang="en-US" sz="280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  <a:sym typeface="+mn-ea"/>
              </a:rPr>
              <a:t>Mybatis搭建出</a:t>
            </a:r>
            <a:r>
              <a:rPr altLang="zh-CN" sz="280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  <a:sym typeface="+mn-ea"/>
              </a:rPr>
              <a:t>user</a:t>
            </a:r>
            <a:r>
              <a:rPr lang="zh-CN" altLang="en-US" sz="2800">
                <a:solidFill>
                  <a:schemeClr val="tx1"/>
                </a:solidFill>
                <a:latin typeface="Arial" panose="020B0604020202090204" pitchFamily="34" charset="0"/>
                <a:ea typeface="汉仪雅酷黑简" panose="00020600040101010101" pitchFamily="18" charset="-122"/>
                <a:sym typeface="+mn-ea"/>
              </a:rPr>
              <a:t>数据库</a:t>
            </a:r>
            <a:endParaRPr lang="zh-CN" altLang="en-US" sz="2800">
              <a:solidFill>
                <a:schemeClr val="tx1"/>
              </a:solidFill>
              <a:latin typeface="Arial" panose="020B0604020202090204" pitchFamily="34" charset="0"/>
              <a:ea typeface="汉仪雅酷黑简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感谢观看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/>
                </a:solidFill>
              </a:rPr>
              <a:t>Thanks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>
                <a:solidFill>
                  <a:schemeClr val="lt1"/>
                </a:solidFill>
                <a:latin typeface="Arial" panose="020B0604020202090204" pitchFamily="34" charset="0"/>
              </a:rPr>
              <a:t>裴浩楠</a:t>
            </a:r>
            <a:endParaRPr lang="zh-CN" altLang="en-US" sz="2400">
              <a:solidFill>
                <a:schemeClr val="lt1"/>
              </a:solidFill>
              <a:latin typeface="Arial" panose="020B060402020209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1"/>
            </p:custDataLst>
          </p:nvPr>
        </p:nvSpPr>
        <p:spPr>
          <a:xfrm>
            <a:off x="7583805" y="3178629"/>
            <a:ext cx="3984081" cy="3251200"/>
          </a:xfrm>
          <a:prstGeom prst="rect">
            <a:avLst/>
          </a:prstGeom>
          <a:noFill/>
        </p:spPr>
        <p:txBody>
          <a:bodyPr vert="horz" wrap="square" bIns="0" rtlCol="0">
            <a:noAutofit/>
          </a:bodyPr>
          <a:p>
            <a:pPr algn="l">
              <a:lnSpc>
                <a:spcPct val="100000"/>
              </a:lnSpc>
            </a:pPr>
            <a:r>
              <a:rPr lang="en-US" altLang="zh-CN" sz="23900" b="1" dirty="0">
                <a:ln w="22225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简" panose="00020600040101010101" pitchFamily="18" charset="-122"/>
              </a:rPr>
              <a:t>01</a:t>
            </a:r>
            <a:endParaRPr lang="en-US" altLang="zh-CN" sz="23900" b="1" dirty="0">
              <a:ln w="22225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系统介绍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15" name="文本框 14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3"/>
            </p:custDataLst>
          </p:nvPr>
        </p:nvSpPr>
        <p:spPr>
          <a:xfrm>
            <a:off x="4766945" y="5049520"/>
            <a:ext cx="2708276" cy="3067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r"/>
            <a:r>
              <a:rPr lang="en-US" altLang="zh-CN" sz="1400" spc="800" dirty="0">
                <a:solidFill>
                  <a:schemeClr val="lt1">
                    <a:lumMod val="50000"/>
                  </a:schemeClr>
                </a:solidFill>
                <a:uFillTx/>
                <a:latin typeface="汉仪粗黑 简" panose="00020600040101010101" charset="-122"/>
                <a:ea typeface="汉仪粗黑 简" panose="00020600040101010101" charset="-122"/>
              </a:rPr>
              <a:t>PART ONE</a:t>
            </a:r>
            <a:endParaRPr lang="en-US" altLang="zh-CN" sz="1400" spc="800" dirty="0">
              <a:solidFill>
                <a:schemeClr val="lt1">
                  <a:lumMod val="50000"/>
                </a:schemeClr>
              </a:solidFill>
              <a:uFillTx/>
              <a:latin typeface="汉仪粗黑 简" panose="00020600040101010101" charset="-122"/>
              <a:ea typeface="汉仪粗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系统背景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8890" y="1870075"/>
            <a:ext cx="101155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      </a:t>
            </a:r>
            <a:r>
              <a:rPr lang="zh-CN" altLang="en-US" sz="3600"/>
              <a:t>随着国家的蓬勃发展，科技日新月异，目前我国各个院校学生德育量化考核，已经成为学生管理的重要组成部分，对提高学生管理水平有着重要的作用。而大部分量化考核软件在运行过程中有着很多不合理的地方，这导致学生对自己德育考核成绩充满迷惑。</a:t>
            </a:r>
            <a:endParaRPr lang="zh-CN" altLang="en-US" sz="3600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2" name="图片 1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Freeform 10"/>
          <p:cNvSpPr/>
          <p:nvPr>
            <p:custDataLst>
              <p:tags r:id="rId5"/>
            </p:custDataLst>
          </p:nvPr>
        </p:nvSpPr>
        <p:spPr bwMode="auto">
          <a:xfrm>
            <a:off x="2311192" y="156332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1" name="Freeform 11"/>
          <p:cNvSpPr/>
          <p:nvPr>
            <p:custDataLst>
              <p:tags r:id="rId6"/>
            </p:custDataLst>
          </p:nvPr>
        </p:nvSpPr>
        <p:spPr bwMode="auto">
          <a:xfrm>
            <a:off x="2447814" y="148898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6" name="文本框 58"/>
          <p:cNvSpPr txBox="1"/>
          <p:nvPr>
            <p:custDataLst>
              <p:tags r:id="rId7"/>
            </p:custDataLst>
          </p:nvPr>
        </p:nvSpPr>
        <p:spPr>
          <a:xfrm>
            <a:off x="2602865" y="186580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01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23" name="Freeform 10"/>
          <p:cNvSpPr/>
          <p:nvPr>
            <p:custDataLst>
              <p:tags r:id="rId8"/>
            </p:custDataLst>
          </p:nvPr>
        </p:nvSpPr>
        <p:spPr bwMode="auto">
          <a:xfrm>
            <a:off x="5212673" y="156332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24" name="Freeform 11"/>
          <p:cNvSpPr/>
          <p:nvPr>
            <p:custDataLst>
              <p:tags r:id="rId9"/>
            </p:custDataLst>
          </p:nvPr>
        </p:nvSpPr>
        <p:spPr bwMode="auto">
          <a:xfrm>
            <a:off x="5349296" y="148898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22" name="文本框 58"/>
          <p:cNvSpPr txBox="1"/>
          <p:nvPr>
            <p:custDataLst>
              <p:tags r:id="rId10"/>
            </p:custDataLst>
          </p:nvPr>
        </p:nvSpPr>
        <p:spPr>
          <a:xfrm>
            <a:off x="5504346" y="186580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02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30" name="Freeform 10"/>
          <p:cNvSpPr/>
          <p:nvPr>
            <p:custDataLst>
              <p:tags r:id="rId11"/>
            </p:custDataLst>
          </p:nvPr>
        </p:nvSpPr>
        <p:spPr bwMode="auto">
          <a:xfrm>
            <a:off x="8115425" y="1563329"/>
            <a:ext cx="1179475" cy="1316695"/>
          </a:xfrm>
          <a:custGeom>
            <a:avLst/>
            <a:gdLst>
              <a:gd name="T0" fmla="*/ 21 w 518"/>
              <a:gd name="T1" fmla="*/ 145 h 578"/>
              <a:gd name="T2" fmla="*/ 5 w 518"/>
              <a:gd name="T3" fmla="*/ 421 h 578"/>
              <a:gd name="T4" fmla="*/ 180 w 518"/>
              <a:gd name="T5" fmla="*/ 537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1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1" y="145"/>
                </a:moveTo>
                <a:cubicBezTo>
                  <a:pt x="5" y="421"/>
                  <a:pt x="5" y="421"/>
                  <a:pt x="5" y="421"/>
                </a:cubicBezTo>
                <a:cubicBezTo>
                  <a:pt x="0" y="514"/>
                  <a:pt x="97" y="578"/>
                  <a:pt x="180" y="537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1" y="371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1" y="1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31" name="Freeform 11"/>
          <p:cNvSpPr/>
          <p:nvPr>
            <p:custDataLst>
              <p:tags r:id="rId12"/>
            </p:custDataLst>
          </p:nvPr>
        </p:nvSpPr>
        <p:spPr bwMode="auto">
          <a:xfrm>
            <a:off x="8252048" y="1488981"/>
            <a:ext cx="1181017" cy="1316695"/>
          </a:xfrm>
          <a:custGeom>
            <a:avLst/>
            <a:gdLst>
              <a:gd name="T0" fmla="*/ 22 w 518"/>
              <a:gd name="T1" fmla="*/ 145 h 578"/>
              <a:gd name="T2" fmla="*/ 6 w 518"/>
              <a:gd name="T3" fmla="*/ 421 h 578"/>
              <a:gd name="T4" fmla="*/ 181 w 518"/>
              <a:gd name="T5" fmla="*/ 536 h 578"/>
              <a:gd name="T6" fmla="*/ 428 w 518"/>
              <a:gd name="T7" fmla="*/ 412 h 578"/>
              <a:gd name="T8" fmla="*/ 440 w 518"/>
              <a:gd name="T9" fmla="*/ 203 h 578"/>
              <a:gd name="T10" fmla="*/ 209 w 518"/>
              <a:gd name="T11" fmla="*/ 51 h 578"/>
              <a:gd name="T12" fmla="*/ 22 w 518"/>
              <a:gd name="T13" fmla="*/ 145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78">
                <a:moveTo>
                  <a:pt x="22" y="145"/>
                </a:moveTo>
                <a:cubicBezTo>
                  <a:pt x="6" y="421"/>
                  <a:pt x="6" y="421"/>
                  <a:pt x="6" y="421"/>
                </a:cubicBezTo>
                <a:cubicBezTo>
                  <a:pt x="0" y="514"/>
                  <a:pt x="98" y="578"/>
                  <a:pt x="181" y="536"/>
                </a:cubicBezTo>
                <a:cubicBezTo>
                  <a:pt x="428" y="412"/>
                  <a:pt x="428" y="412"/>
                  <a:pt x="428" y="412"/>
                </a:cubicBezTo>
                <a:cubicBezTo>
                  <a:pt x="512" y="370"/>
                  <a:pt x="518" y="254"/>
                  <a:pt x="440" y="203"/>
                </a:cubicBezTo>
                <a:cubicBezTo>
                  <a:pt x="209" y="51"/>
                  <a:pt x="209" y="51"/>
                  <a:pt x="209" y="51"/>
                </a:cubicBezTo>
                <a:cubicBezTo>
                  <a:pt x="131" y="0"/>
                  <a:pt x="27" y="52"/>
                  <a:pt x="22" y="1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dk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29" name="文本框 58"/>
          <p:cNvSpPr txBox="1"/>
          <p:nvPr>
            <p:custDataLst>
              <p:tags r:id="rId13"/>
            </p:custDataLst>
          </p:nvPr>
        </p:nvSpPr>
        <p:spPr>
          <a:xfrm>
            <a:off x="8406463" y="1865805"/>
            <a:ext cx="734666" cy="63709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03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6" name="文本框 60"/>
          <p:cNvSpPr txBox="1"/>
          <p:nvPr>
            <p:custDataLst>
              <p:tags r:id="rId14"/>
            </p:custDataLst>
          </p:nvPr>
        </p:nvSpPr>
        <p:spPr>
          <a:xfrm>
            <a:off x="2026920" y="3475355"/>
            <a:ext cx="2115185" cy="1079500"/>
          </a:xfrm>
          <a:prstGeom prst="rect">
            <a:avLst/>
          </a:prstGeom>
          <a:noFill/>
        </p:spPr>
        <p:txBody>
          <a:bodyPr wrap="square" r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什么是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德育量化考核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    </a:t>
            </a:r>
            <a:endParaRPr lang="en-US" altLang="zh-CN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4" name="文本框 60"/>
          <p:cNvSpPr txBox="1"/>
          <p:nvPr>
            <p:custDataLst>
              <p:tags r:id="rId15"/>
            </p:custDataLst>
          </p:nvPr>
        </p:nvSpPr>
        <p:spPr>
          <a:xfrm>
            <a:off x="4517390" y="3229610"/>
            <a:ext cx="2715260" cy="2121535"/>
          </a:xfrm>
          <a:prstGeom prst="rect">
            <a:avLst/>
          </a:prstGeom>
          <a:noFill/>
        </p:spPr>
        <p:txBody>
          <a:bodyPr wrap="square" r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目前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德育量化考核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存在的问题有什么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    </a:t>
            </a:r>
            <a:endParaRPr lang="en-US" altLang="zh-CN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5" name="文本框 60"/>
          <p:cNvSpPr txBox="1"/>
          <p:nvPr>
            <p:custDataLst>
              <p:tags r:id="rId16"/>
            </p:custDataLst>
          </p:nvPr>
        </p:nvSpPr>
        <p:spPr>
          <a:xfrm>
            <a:off x="7824470" y="3651885"/>
            <a:ext cx="2146935" cy="725805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spc="150" dirty="0"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我的解决方案</a:t>
            </a:r>
            <a:endParaRPr lang="zh-CN" altLang="en-US" sz="2400" spc="150" dirty="0"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系统功能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10235" y="1828800"/>
            <a:ext cx="4266565" cy="13379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2400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      德育量化考核是对学生德育发展状况进行数量化考核评价的方法</a:t>
            </a:r>
            <a:r>
              <a:rPr kumimoji="0" lang="zh-CN" altLang="en-US" sz="2400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en-US" sz="2400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609600" y="3104515"/>
            <a:ext cx="4267200" cy="299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2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en-US" sz="2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德育量化考核不仅涉及到学生组织发展、评优评先评奖、学生资助等学校工作的开展，也是全面客观评价大学生综合素质的手段，应坚持科学、客观、全面和公开、公平、公正的原则</a:t>
            </a:r>
            <a:endParaRPr lang="zh-CN" altLang="en-US" sz="2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德育量化考核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76800" y="1892300"/>
            <a:ext cx="6350000" cy="4229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/>
          <p:cNvSpPr/>
          <p:nvPr>
            <p:custDataLst>
              <p:tags r:id="rId1"/>
            </p:custDataLst>
          </p:nvPr>
        </p:nvSpPr>
        <p:spPr>
          <a:xfrm>
            <a:off x="2037820" y="2046420"/>
            <a:ext cx="2536523" cy="3859402"/>
          </a:xfrm>
          <a:prstGeom prst="round2Diag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3" name="任意多边形: 形状 4"/>
          <p:cNvSpPr/>
          <p:nvPr>
            <p:custDataLst>
              <p:tags r:id="rId2"/>
            </p:custDataLst>
          </p:nvPr>
        </p:nvSpPr>
        <p:spPr>
          <a:xfrm>
            <a:off x="2026575" y="2035175"/>
            <a:ext cx="960634" cy="538951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2026575" y="2035175"/>
            <a:ext cx="558228" cy="966256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96" name="Freeform 8"/>
          <p:cNvSpPr/>
          <p:nvPr>
            <p:custDataLst>
              <p:tags r:id="rId4"/>
            </p:custDataLst>
          </p:nvPr>
        </p:nvSpPr>
        <p:spPr>
          <a:xfrm>
            <a:off x="3613709" y="5366871"/>
            <a:ext cx="960634" cy="538951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56" name="Freeform 9"/>
          <p:cNvSpPr/>
          <p:nvPr>
            <p:custDataLst>
              <p:tags r:id="rId5"/>
            </p:custDataLst>
          </p:nvPr>
        </p:nvSpPr>
        <p:spPr>
          <a:xfrm>
            <a:off x="4016115" y="4939566"/>
            <a:ext cx="558228" cy="966256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99" name="椭圆 98"/>
          <p:cNvSpPr/>
          <p:nvPr>
            <p:custDataLst>
              <p:tags r:id="rId6"/>
            </p:custDataLst>
          </p:nvPr>
        </p:nvSpPr>
        <p:spPr>
          <a:xfrm>
            <a:off x="2881186" y="2433565"/>
            <a:ext cx="838546" cy="83854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0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 flipH="1">
            <a:off x="2886808" y="2509869"/>
            <a:ext cx="876297" cy="6899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01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01" name="TextBox 21"/>
          <p:cNvSpPr txBox="1"/>
          <p:nvPr>
            <p:custDataLst>
              <p:tags r:id="rId8"/>
            </p:custDataLst>
          </p:nvPr>
        </p:nvSpPr>
        <p:spPr>
          <a:xfrm flipH="1">
            <a:off x="2034607" y="3986964"/>
            <a:ext cx="2551784" cy="158070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目前德育评价主要体现在教师写评语，写评语是德育评价的一种方式，单一的写评语，容易导致评价不客观，评价没有依据。</a:t>
            </a:r>
            <a:endParaRPr lang="zh-CN" altLang="en-US" sz="1400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02" name="Rectangle 29"/>
          <p:cNvSpPr/>
          <p:nvPr>
            <p:custDataLst>
              <p:tags r:id="rId9"/>
            </p:custDataLst>
          </p:nvPr>
        </p:nvSpPr>
        <p:spPr>
          <a:xfrm flipH="1">
            <a:off x="2049065" y="3376528"/>
            <a:ext cx="2547768" cy="577505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未量化</a:t>
            </a:r>
            <a:endParaRPr lang="zh-CN" altLang="en-US" sz="2000" b="1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10" name="矩形: 对角圆角 109"/>
          <p:cNvSpPr/>
          <p:nvPr>
            <p:custDataLst>
              <p:tags r:id="rId10"/>
            </p:custDataLst>
          </p:nvPr>
        </p:nvSpPr>
        <p:spPr>
          <a:xfrm>
            <a:off x="4877954" y="2046420"/>
            <a:ext cx="2536523" cy="3859402"/>
          </a:xfrm>
          <a:prstGeom prst="round2DiagRect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11"/>
            </p:custDataLst>
          </p:nvPr>
        </p:nvSpPr>
        <p:spPr>
          <a:xfrm>
            <a:off x="4866710" y="2035175"/>
            <a:ext cx="960634" cy="538951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12"/>
            </p:custDataLst>
          </p:nvPr>
        </p:nvSpPr>
        <p:spPr>
          <a:xfrm>
            <a:off x="4866710" y="2035175"/>
            <a:ext cx="558228" cy="966256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2" name="Freeform 8"/>
          <p:cNvSpPr/>
          <p:nvPr>
            <p:custDataLst>
              <p:tags r:id="rId13"/>
            </p:custDataLst>
          </p:nvPr>
        </p:nvSpPr>
        <p:spPr>
          <a:xfrm>
            <a:off x="6453843" y="5366871"/>
            <a:ext cx="960634" cy="538951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3" name="Freeform 9"/>
          <p:cNvSpPr/>
          <p:nvPr>
            <p:custDataLst>
              <p:tags r:id="rId14"/>
            </p:custDataLst>
          </p:nvPr>
        </p:nvSpPr>
        <p:spPr>
          <a:xfrm>
            <a:off x="6856249" y="4939566"/>
            <a:ext cx="558228" cy="966256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6" name="椭圆 105"/>
          <p:cNvSpPr/>
          <p:nvPr>
            <p:custDataLst>
              <p:tags r:id="rId15"/>
            </p:custDataLst>
          </p:nvPr>
        </p:nvSpPr>
        <p:spPr>
          <a:xfrm>
            <a:off x="5721320" y="2433565"/>
            <a:ext cx="838546" cy="83854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0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 flipH="1">
            <a:off x="5726943" y="2509869"/>
            <a:ext cx="876297" cy="6899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02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08" name="TextBox 21"/>
          <p:cNvSpPr txBox="1"/>
          <p:nvPr>
            <p:custDataLst>
              <p:tags r:id="rId17"/>
            </p:custDataLst>
          </p:nvPr>
        </p:nvSpPr>
        <p:spPr>
          <a:xfrm flipH="1">
            <a:off x="4874742" y="3986964"/>
            <a:ext cx="2551784" cy="158070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学校德育涵盖面广，德育评价内容复杂，如果学校要量化德育评价，只靠人力来进行，德育过程会更加繁琐。</a:t>
            </a:r>
            <a:endParaRPr lang="zh-CN" altLang="en-US" sz="1400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09" name="Rectangle 29"/>
          <p:cNvSpPr/>
          <p:nvPr>
            <p:custDataLst>
              <p:tags r:id="rId18"/>
            </p:custDataLst>
          </p:nvPr>
        </p:nvSpPr>
        <p:spPr>
          <a:xfrm flipH="1">
            <a:off x="4866710" y="3376528"/>
            <a:ext cx="2570257" cy="577505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过程繁琐</a:t>
            </a:r>
            <a:endParaRPr lang="zh-CN" altLang="en-US" sz="2000" b="1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22" name="矩形: 对角圆角 121"/>
          <p:cNvSpPr/>
          <p:nvPr>
            <p:custDataLst>
              <p:tags r:id="rId19"/>
            </p:custDataLst>
          </p:nvPr>
        </p:nvSpPr>
        <p:spPr>
          <a:xfrm>
            <a:off x="7718089" y="2046420"/>
            <a:ext cx="2536523" cy="3859402"/>
          </a:xfrm>
          <a:prstGeom prst="round2DiagRect">
            <a:avLst/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0"/>
            </p:custDataLst>
          </p:nvPr>
        </p:nvSpPr>
        <p:spPr>
          <a:xfrm>
            <a:off x="7706844" y="2035175"/>
            <a:ext cx="960634" cy="538951"/>
          </a:xfrm>
          <a:custGeom>
            <a:avLst/>
            <a:gdLst>
              <a:gd name="connsiteX0" fmla="*/ 404267 w 918849"/>
              <a:gd name="connsiteY0" fmla="*/ 0 h 515266"/>
              <a:gd name="connsiteX1" fmla="*/ 918849 w 918849"/>
              <a:gd name="connsiteY1" fmla="*/ 0 h 515266"/>
              <a:gd name="connsiteX2" fmla="*/ 883786 w 918849"/>
              <a:gd name="connsiteY2" fmla="*/ 110570 h 515266"/>
              <a:gd name="connsiteX3" fmla="*/ 260077 w 918849"/>
              <a:gd name="connsiteY3" fmla="*/ 515266 h 515266"/>
              <a:gd name="connsiteX4" fmla="*/ 123658 w 918849"/>
              <a:gd name="connsiteY4" fmla="*/ 501804 h 515266"/>
              <a:gd name="connsiteX5" fmla="*/ 0 w 918849"/>
              <a:gd name="connsiteY5" fmla="*/ 464229 h 515266"/>
              <a:gd name="connsiteX6" fmla="*/ 0 w 918849"/>
              <a:gd name="connsiteY6" fmla="*/ 404267 h 515266"/>
              <a:gd name="connsiteX7" fmla="*/ 404267 w 918849"/>
              <a:gd name="connsiteY7" fmla="*/ 0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9" h="515266">
                <a:moveTo>
                  <a:pt x="404267" y="0"/>
                </a:moveTo>
                <a:lnTo>
                  <a:pt x="918849" y="0"/>
                </a:lnTo>
                <a:lnTo>
                  <a:pt x="883786" y="110570"/>
                </a:lnTo>
                <a:cubicBezTo>
                  <a:pt x="781026" y="348393"/>
                  <a:pt x="540460" y="515266"/>
                  <a:pt x="260077" y="515266"/>
                </a:cubicBezTo>
                <a:cubicBezTo>
                  <a:pt x="213347" y="515266"/>
                  <a:pt x="167723" y="510631"/>
                  <a:pt x="123658" y="501804"/>
                </a:cubicBezTo>
                <a:lnTo>
                  <a:pt x="0" y="464229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1"/>
            </p:custDataLst>
          </p:nvPr>
        </p:nvSpPr>
        <p:spPr>
          <a:xfrm>
            <a:off x="7706844" y="2035175"/>
            <a:ext cx="558228" cy="966256"/>
          </a:xfrm>
          <a:custGeom>
            <a:avLst/>
            <a:gdLst>
              <a:gd name="connsiteX0" fmla="*/ 404267 w 533817"/>
              <a:gd name="connsiteY0" fmla="*/ 0 h 923780"/>
              <a:gd name="connsiteX1" fmla="*/ 470236 w 533817"/>
              <a:gd name="connsiteY1" fmla="*/ 0 h 923780"/>
              <a:gd name="connsiteX2" fmla="*/ 480623 w 533817"/>
              <a:gd name="connsiteY2" fmla="*/ 18732 h 923780"/>
              <a:gd name="connsiteX3" fmla="*/ 533817 w 533817"/>
              <a:gd name="connsiteY3" fmla="*/ 276652 h 923780"/>
              <a:gd name="connsiteX4" fmla="*/ 120395 w 533817"/>
              <a:gd name="connsiteY4" fmla="*/ 887197 h 923780"/>
              <a:gd name="connsiteX5" fmla="*/ 0 w 533817"/>
              <a:gd name="connsiteY5" fmla="*/ 923780 h 923780"/>
              <a:gd name="connsiteX6" fmla="*/ 0 w 533817"/>
              <a:gd name="connsiteY6" fmla="*/ 404267 h 923780"/>
              <a:gd name="connsiteX7" fmla="*/ 404267 w 533817"/>
              <a:gd name="connsiteY7" fmla="*/ 0 h 92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817" h="923780">
                <a:moveTo>
                  <a:pt x="404267" y="0"/>
                </a:moveTo>
                <a:lnTo>
                  <a:pt x="470236" y="0"/>
                </a:lnTo>
                <a:lnTo>
                  <a:pt x="480623" y="18732"/>
                </a:lnTo>
                <a:cubicBezTo>
                  <a:pt x="514876" y="98006"/>
                  <a:pt x="533817" y="185164"/>
                  <a:pt x="533817" y="276652"/>
                </a:cubicBezTo>
                <a:cubicBezTo>
                  <a:pt x="533817" y="551117"/>
                  <a:pt x="363346" y="786606"/>
                  <a:pt x="120395" y="887197"/>
                </a:cubicBezTo>
                <a:lnTo>
                  <a:pt x="0" y="923780"/>
                </a:lnTo>
                <a:lnTo>
                  <a:pt x="0" y="404267"/>
                </a:lnTo>
                <a:cubicBezTo>
                  <a:pt x="0" y="180997"/>
                  <a:pt x="180997" y="0"/>
                  <a:pt x="40426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4" name="Freeform 8"/>
          <p:cNvSpPr/>
          <p:nvPr>
            <p:custDataLst>
              <p:tags r:id="rId22"/>
            </p:custDataLst>
          </p:nvPr>
        </p:nvSpPr>
        <p:spPr>
          <a:xfrm>
            <a:off x="9293978" y="5366871"/>
            <a:ext cx="960634" cy="538951"/>
          </a:xfrm>
          <a:custGeom>
            <a:avLst/>
            <a:gdLst>
              <a:gd name="connsiteX0" fmla="*/ 658775 w 918852"/>
              <a:gd name="connsiteY0" fmla="*/ 1 h 515266"/>
              <a:gd name="connsiteX1" fmla="*/ 795193 w 918852"/>
              <a:gd name="connsiteY1" fmla="*/ 13461 h 515266"/>
              <a:gd name="connsiteX2" fmla="*/ 918852 w 918852"/>
              <a:gd name="connsiteY2" fmla="*/ 51036 h 515266"/>
              <a:gd name="connsiteX3" fmla="*/ 918852 w 918852"/>
              <a:gd name="connsiteY3" fmla="*/ 111000 h 515266"/>
              <a:gd name="connsiteX4" fmla="*/ 514584 w 918852"/>
              <a:gd name="connsiteY4" fmla="*/ 515266 h 515266"/>
              <a:gd name="connsiteX5" fmla="*/ 0 w 918852"/>
              <a:gd name="connsiteY5" fmla="*/ 515266 h 515266"/>
              <a:gd name="connsiteX6" fmla="*/ 35064 w 918852"/>
              <a:gd name="connsiteY6" fmla="*/ 404696 h 515266"/>
              <a:gd name="connsiteX7" fmla="*/ 658775 w 918852"/>
              <a:gd name="connsiteY7" fmla="*/ 1 h 5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52" h="515266">
                <a:moveTo>
                  <a:pt x="658775" y="1"/>
                </a:moveTo>
                <a:cubicBezTo>
                  <a:pt x="705503" y="-1"/>
                  <a:pt x="751128" y="4633"/>
                  <a:pt x="795193" y="13461"/>
                </a:cubicBezTo>
                <a:lnTo>
                  <a:pt x="918852" y="51036"/>
                </a:lnTo>
                <a:lnTo>
                  <a:pt x="918852" y="111000"/>
                </a:lnTo>
                <a:cubicBezTo>
                  <a:pt x="918850" y="334268"/>
                  <a:pt x="737852" y="515267"/>
                  <a:pt x="514584" y="515266"/>
                </a:cubicBezTo>
                <a:lnTo>
                  <a:pt x="0" y="515266"/>
                </a:lnTo>
                <a:lnTo>
                  <a:pt x="35064" y="404696"/>
                </a:lnTo>
                <a:cubicBezTo>
                  <a:pt x="137824" y="166873"/>
                  <a:pt x="378391" y="1"/>
                  <a:pt x="658775" y="1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25" name="Freeform 9"/>
          <p:cNvSpPr/>
          <p:nvPr>
            <p:custDataLst>
              <p:tags r:id="rId23"/>
            </p:custDataLst>
          </p:nvPr>
        </p:nvSpPr>
        <p:spPr>
          <a:xfrm>
            <a:off x="9696384" y="4939566"/>
            <a:ext cx="558228" cy="966256"/>
          </a:xfrm>
          <a:custGeom>
            <a:avLst/>
            <a:gdLst>
              <a:gd name="connsiteX0" fmla="*/ 533816 w 533816"/>
              <a:gd name="connsiteY0" fmla="*/ 0 h 923781"/>
              <a:gd name="connsiteX1" fmla="*/ 533815 w 533816"/>
              <a:gd name="connsiteY1" fmla="*/ 519513 h 923781"/>
              <a:gd name="connsiteX2" fmla="*/ 129549 w 533816"/>
              <a:gd name="connsiteY2" fmla="*/ 923779 h 923781"/>
              <a:gd name="connsiteX3" fmla="*/ 63580 w 533816"/>
              <a:gd name="connsiteY3" fmla="*/ 923781 h 923781"/>
              <a:gd name="connsiteX4" fmla="*/ 53192 w 533816"/>
              <a:gd name="connsiteY4" fmla="*/ 905046 h 923781"/>
              <a:gd name="connsiteX5" fmla="*/ 1 w 533816"/>
              <a:gd name="connsiteY5" fmla="*/ 647126 h 923781"/>
              <a:gd name="connsiteX6" fmla="*/ 413419 w 533816"/>
              <a:gd name="connsiteY6" fmla="*/ 36583 h 92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16" h="923781">
                <a:moveTo>
                  <a:pt x="533816" y="0"/>
                </a:moveTo>
                <a:lnTo>
                  <a:pt x="533815" y="519513"/>
                </a:lnTo>
                <a:cubicBezTo>
                  <a:pt x="533816" y="742784"/>
                  <a:pt x="352820" y="923779"/>
                  <a:pt x="129549" y="923779"/>
                </a:cubicBezTo>
                <a:lnTo>
                  <a:pt x="63580" y="923781"/>
                </a:lnTo>
                <a:lnTo>
                  <a:pt x="53192" y="905046"/>
                </a:lnTo>
                <a:cubicBezTo>
                  <a:pt x="18941" y="825774"/>
                  <a:pt x="-1" y="738614"/>
                  <a:pt x="1" y="647126"/>
                </a:cubicBezTo>
                <a:cubicBezTo>
                  <a:pt x="0" y="372663"/>
                  <a:pt x="170472" y="137174"/>
                  <a:pt x="413419" y="3658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8" name="椭圆 117"/>
          <p:cNvSpPr/>
          <p:nvPr>
            <p:custDataLst>
              <p:tags r:id="rId24"/>
            </p:custDataLst>
          </p:nvPr>
        </p:nvSpPr>
        <p:spPr>
          <a:xfrm>
            <a:off x="8561454" y="2433565"/>
            <a:ext cx="838546" cy="83854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汉仪雅酷黑 65W" panose="00020600040101010101" pitchFamily="34" charset="-122"/>
            </a:endParaRPr>
          </a:p>
        </p:txBody>
      </p:sp>
      <p:sp>
        <p:nvSpPr>
          <p:cNvPr id="11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 flipH="1">
            <a:off x="8567077" y="2509869"/>
            <a:ext cx="876297" cy="6899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Arial" panose="020B0604020202090204" pitchFamily="34" charset="0"/>
                <a:ea typeface="汉仪雅酷黑 65W" panose="00020600040101010101" pitchFamily="34" charset="-122"/>
                <a:cs typeface="Montserrat Black"/>
              </a:rPr>
              <a:t>03</a:t>
            </a:r>
            <a:endParaRPr lang="en-US" sz="2800" b="1" spc="300" dirty="0">
              <a:solidFill>
                <a:schemeClr val="bg1"/>
              </a:solidFill>
              <a:latin typeface="Arial" panose="020B0604020202090204" pitchFamily="34" charset="0"/>
              <a:ea typeface="汉仪雅酷黑 65W" panose="00020600040101010101" pitchFamily="34" charset="-122"/>
              <a:cs typeface="Montserrat Black"/>
            </a:endParaRPr>
          </a:p>
        </p:txBody>
      </p:sp>
      <p:sp>
        <p:nvSpPr>
          <p:cNvPr id="120" name="TextBox 21"/>
          <p:cNvSpPr txBox="1"/>
          <p:nvPr>
            <p:custDataLst>
              <p:tags r:id="rId26"/>
            </p:custDataLst>
          </p:nvPr>
        </p:nvSpPr>
        <p:spPr>
          <a:xfrm flipH="1">
            <a:off x="7714876" y="3986964"/>
            <a:ext cx="2551784" cy="158070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现实环境下，多数学校里德育体系只停留在学校层面，没有在实际德育过程中得到体现，德育评价体系不能落实。</a:t>
            </a:r>
            <a:endParaRPr lang="zh-CN" altLang="en-US" sz="1400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21" name="Rectangle 29"/>
          <p:cNvSpPr/>
          <p:nvPr>
            <p:custDataLst>
              <p:tags r:id="rId27"/>
            </p:custDataLst>
          </p:nvPr>
        </p:nvSpPr>
        <p:spPr>
          <a:xfrm flipH="1">
            <a:off x="7706844" y="3376528"/>
            <a:ext cx="2570257" cy="577505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bg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体系不能落实</a:t>
            </a:r>
            <a:endParaRPr lang="zh-CN" altLang="en-US" sz="2000" b="1" spc="150" dirty="0">
              <a:solidFill>
                <a:schemeClr val="bg1"/>
              </a:solidFill>
              <a:uFillTx/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28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德育量化考核存在的</a:t>
            </a:r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问题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92000">
              <a:schemeClr val="bg2">
                <a:lumMod val="90000"/>
                <a:alpha val="56000"/>
              </a:schemeClr>
            </a:gs>
            <a:gs pos="0">
              <a:schemeClr val="bg2">
                <a:alpha val="35000"/>
              </a:schemeClr>
            </a:gs>
          </a:gsLst>
          <a:lin ang="264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2550" y="3443944"/>
            <a:ext cx="3249450" cy="3414056"/>
          </a:xfrm>
          <a:prstGeom prst="rect">
            <a:avLst/>
          </a:prstGeom>
        </p:spPr>
      </p:pic>
      <p:pic>
        <p:nvPicPr>
          <p:cNvPr id="11" name="图片 10" descr="7_画板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" y="0"/>
            <a:ext cx="896620" cy="887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397">
                <a:moveTo>
                  <a:pt x="0" y="0"/>
                </a:moveTo>
                <a:lnTo>
                  <a:pt x="1412" y="0"/>
                </a:lnTo>
                <a:lnTo>
                  <a:pt x="1412" y="1397"/>
                </a:lnTo>
                <a:lnTo>
                  <a:pt x="0" y="139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0" name="矩形: 单圆角 79"/>
          <p:cNvSpPr/>
          <p:nvPr>
            <p:custDataLst>
              <p:tags r:id="rId5"/>
            </p:custDataLst>
          </p:nvPr>
        </p:nvSpPr>
        <p:spPr>
          <a:xfrm flipV="1">
            <a:off x="653506" y="1490400"/>
            <a:ext cx="5283626" cy="2229764"/>
          </a:xfrm>
          <a:prstGeom prst="round1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2429318" y="1490400"/>
            <a:ext cx="1732638" cy="657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/>
          </a:bodyPr>
          <a:lstStyle/>
          <a:p>
            <a:pPr algn="ctr"/>
            <a:r>
              <a:rPr lang="en-US" altLang="zh-CN" sz="3600" b="1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01</a:t>
            </a:r>
            <a:endParaRPr lang="en-US" altLang="zh-CN" sz="3600" b="1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82" name="文本框 178"/>
          <p:cNvSpPr txBox="1"/>
          <p:nvPr>
            <p:custDataLst>
              <p:tags r:id="rId7"/>
            </p:custDataLst>
          </p:nvPr>
        </p:nvSpPr>
        <p:spPr>
          <a:xfrm>
            <a:off x="718266" y="2391956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cs typeface="汉仪雅酷黑简" panose="00020600040101010101" pitchFamily="18" charset="-122"/>
                <a:sym typeface="+mn-ea"/>
              </a:rPr>
              <a:t>基于SpringBoot+Mybatis+Vue技术，具有良好的可扩展性和可维护性。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  <a:cs typeface="汉仪雅酷黑简" panose="00020600040101010101" pitchFamily="18" charset="-122"/>
              <a:sym typeface="+mn-ea"/>
            </a:endParaRPr>
          </a:p>
        </p:txBody>
      </p:sp>
      <p:sp>
        <p:nvSpPr>
          <p:cNvPr id="6" name="矩形: 单圆角 79"/>
          <p:cNvSpPr/>
          <p:nvPr>
            <p:custDataLst>
              <p:tags r:id="rId8"/>
            </p:custDataLst>
          </p:nvPr>
        </p:nvSpPr>
        <p:spPr>
          <a:xfrm flipV="1">
            <a:off x="653506" y="4019836"/>
            <a:ext cx="5283626" cy="2229764"/>
          </a:xfrm>
          <a:prstGeom prst="round1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2429318" y="4019836"/>
            <a:ext cx="1732638" cy="657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/>
          </a:bodyPr>
          <a:lstStyle/>
          <a:p>
            <a:pPr algn="ctr"/>
            <a:r>
              <a:rPr lang="en-US" altLang="zh-CN" sz="3600" b="1">
                <a:solidFill>
                  <a:schemeClr val="lt1"/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03</a:t>
            </a:r>
            <a:endParaRPr lang="en-US" altLang="zh-CN" sz="3600" b="1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8" name="文本框 178"/>
          <p:cNvSpPr txBox="1"/>
          <p:nvPr>
            <p:custDataLst>
              <p:tags r:id="rId10"/>
            </p:custDataLst>
          </p:nvPr>
        </p:nvSpPr>
        <p:spPr>
          <a:xfrm>
            <a:off x="718266" y="4921392"/>
            <a:ext cx="5156011" cy="1180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60000"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提供丰富的数据报表和分析功能，便于用户了解学生德育量化考核情况。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3" name="矩形: 单圆角 79"/>
          <p:cNvSpPr/>
          <p:nvPr>
            <p:custDataLst>
              <p:tags r:id="rId11"/>
            </p:custDataLst>
          </p:nvPr>
        </p:nvSpPr>
        <p:spPr>
          <a:xfrm flipV="1">
            <a:off x="6248868" y="1490400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8024679" y="1490400"/>
            <a:ext cx="1732638" cy="6564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/>
          </a:bodyPr>
          <a:lstStyle/>
          <a:p>
            <a:pPr algn="ctr"/>
            <a:r>
              <a:rPr lang="en-US" altLang="zh-CN" sz="36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02</a:t>
            </a:r>
            <a:endParaRPr lang="en-US" altLang="zh-CN" sz="3600" b="1" dirty="0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5" name="文本框 178"/>
          <p:cNvSpPr txBox="1"/>
          <p:nvPr>
            <p:custDataLst>
              <p:tags r:id="rId13"/>
            </p:custDataLst>
          </p:nvPr>
        </p:nvSpPr>
        <p:spPr>
          <a:xfrm>
            <a:off x="6313627" y="2391956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accent6">
                    <a:lumMod val="2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采用模块化设计，便于功能扩展和升级。</a:t>
            </a:r>
            <a:endParaRPr lang="zh-CN" altLang="en-US" sz="2200" dirty="0">
              <a:solidFill>
                <a:schemeClr val="accent6">
                  <a:lumMod val="2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17" name="矩形: 单圆角 79"/>
          <p:cNvSpPr/>
          <p:nvPr>
            <p:custDataLst>
              <p:tags r:id="rId14"/>
            </p:custDataLst>
          </p:nvPr>
        </p:nvSpPr>
        <p:spPr>
          <a:xfrm flipV="1">
            <a:off x="6248868" y="4019836"/>
            <a:ext cx="5283626" cy="2229764"/>
          </a:xfrm>
          <a:prstGeom prst="round1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>
            <a:off x="8024679" y="4019836"/>
            <a:ext cx="1732638" cy="6564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/>
          </a:bodyPr>
          <a:lstStyle/>
          <a:p>
            <a:pPr algn="ctr"/>
            <a:r>
              <a:rPr lang="en-US" altLang="zh-CN" sz="3600" b="1">
                <a:solidFill>
                  <a:schemeClr val="dk1">
                    <a:lumMod val="85000"/>
                    <a:lumOff val="1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</a:rPr>
              <a:t>04</a:t>
            </a:r>
            <a:endParaRPr lang="en-US" altLang="zh-CN" sz="3600" b="1">
              <a:solidFill>
                <a:schemeClr val="dk1">
                  <a:lumMod val="85000"/>
                  <a:lumOff val="1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  <p:sp>
        <p:nvSpPr>
          <p:cNvPr id="19" name="文本框 178"/>
          <p:cNvSpPr txBox="1"/>
          <p:nvPr>
            <p:custDataLst>
              <p:tags r:id="rId16"/>
            </p:custDataLst>
          </p:nvPr>
        </p:nvSpPr>
        <p:spPr>
          <a:xfrm>
            <a:off x="6313627" y="4921392"/>
            <a:ext cx="5156011" cy="11793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defRPr sz="4400" b="1" spc="150">
                <a:gradFill>
                  <a:gsLst>
                    <a:gs pos="0">
                      <a:schemeClr val="accent6">
                        <a:alpha val="70000"/>
                      </a:schemeClr>
                    </a:gs>
                    <a:gs pos="100000">
                      <a:schemeClr val="accent6"/>
                    </a:gs>
                  </a:gsLst>
                  <a:lin ang="4200000" scaled="0"/>
                </a:gra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accent6">
                    <a:lumMod val="25000"/>
                  </a:schemeClr>
                </a:solidFill>
                <a:latin typeface="汉仪雅酷黑简" panose="00020600040101010101" pitchFamily="18" charset="-122"/>
                <a:ea typeface="汉仪雅酷黑简" panose="00020600040101010101" pitchFamily="18" charset="-122"/>
                <a:sym typeface="+mn-ea"/>
              </a:rPr>
              <a:t>采用安全技术，保障系统安全和数据安全。</a:t>
            </a:r>
            <a:endParaRPr lang="zh-CN" altLang="en-US" sz="2200" dirty="0">
              <a:solidFill>
                <a:schemeClr val="accent6">
                  <a:lumMod val="25000"/>
                </a:schemeClr>
              </a:solidFill>
              <a:latin typeface="汉仪雅酷黑简" panose="00020600040101010101" pitchFamily="18" charset="-122"/>
              <a:ea typeface="汉仪雅酷黑简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1096645" y="408940"/>
            <a:ext cx="10480675" cy="6096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 smtClean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我的</a:t>
            </a:r>
            <a:r>
              <a:rPr lang="zh-CN" altLang="en-US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  <a:effectLst>
                  <a:outerShdw blurRad="139700" dist="38100" sx="102000" sy="102000" algn="tl">
                    <a:schemeClr val="accent2">
                      <a:alpha val="34000"/>
                    </a:schemeClr>
                  </a:outerShdw>
                </a:effectLst>
                <a:latin typeface="汉仪雅酷黑简" panose="00020600040101010101" pitchFamily="18" charset="-122"/>
                <a:ea typeface="汉仪雅酷黑简" panose="00020600040101010101" pitchFamily="18" charset="-122"/>
              </a:rPr>
              <a:t>解决方案</a:t>
            </a:r>
            <a:endParaRPr lang="zh-CN" altLang="en-US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  <a:tileRect/>
              </a:gradFill>
              <a:effectLst>
                <a:outerShdw blurRad="139700" dist="38100" sx="102000" sy="102000" algn="tl">
                  <a:schemeClr val="accent2">
                    <a:alpha val="34000"/>
                  </a:schemeClr>
                </a:outerShdw>
              </a:effectLst>
              <a:latin typeface="汉仪雅酷黑简" panose="00020600040101010101" pitchFamily="18" charset="-122"/>
              <a:ea typeface="汉仪雅酷黑简" panose="00020600040101010101" pitchFamily="18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1"/>
            </p:custDataLst>
          </p:nvPr>
        </p:nvSpPr>
        <p:spPr>
          <a:xfrm>
            <a:off x="7583805" y="3178629"/>
            <a:ext cx="3984081" cy="3251200"/>
          </a:xfrm>
          <a:prstGeom prst="rect">
            <a:avLst/>
          </a:prstGeom>
          <a:noFill/>
        </p:spPr>
        <p:txBody>
          <a:bodyPr vert="horz" wrap="square" bIns="0" rtlCol="0">
            <a:noAutofit/>
          </a:bodyPr>
          <a:p>
            <a:pPr algn="l">
              <a:lnSpc>
                <a:spcPct val="100000"/>
              </a:lnSpc>
            </a:pPr>
            <a:r>
              <a:rPr lang="en-US" altLang="zh-CN" sz="23900" b="1" dirty="0">
                <a:ln w="22225">
                  <a:solidFill>
                    <a:schemeClr val="accent6">
                      <a:lumMod val="75000"/>
                    </a:schemeClr>
                  </a:solidFill>
                </a:ln>
                <a:noFill/>
                <a:latin typeface="Arial" panose="020B0604020202090204" pitchFamily="34" charset="0"/>
                <a:ea typeface="汉仪雅酷黑简" panose="00020600040101010101" pitchFamily="18" charset="-122"/>
              </a:rPr>
              <a:t>02</a:t>
            </a:r>
            <a:endParaRPr lang="en-US" altLang="zh-CN" sz="23900" b="1" dirty="0">
              <a:ln w="22225">
                <a:solidFill>
                  <a:schemeClr val="accent6">
                    <a:lumMod val="75000"/>
                  </a:schemeClr>
                </a:solidFill>
              </a:ln>
              <a:noFill/>
              <a:latin typeface="Arial" panose="020B0604020202090204" pitchFamily="34" charset="0"/>
              <a:ea typeface="汉仪雅酷黑简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系统模块介绍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15" name="文本框 14" descr="e7d195523061f1c0092ce48a5fc95870a0687ac45bc8b2caB227BFDC40F9DB2B7A559DE97B8BDC6E716585DDCE188C7BF488BAA08C98985C74A3E1B5E305210FABE6A8AE2A6A8AB67019A6860E9B7AF5C7F6AA7134BB5542FC0A17BFBEC0C5CF211FB091FD8C08D9541B60CB1E93997BEFA5F4E5D4A778A7527C9FFE4FF35B29D3E42F8997401636D0F3B9CAB1055CF8"/>
          <p:cNvSpPr txBox="1"/>
          <p:nvPr>
            <p:custDataLst>
              <p:tags r:id="rId3"/>
            </p:custDataLst>
          </p:nvPr>
        </p:nvSpPr>
        <p:spPr>
          <a:xfrm>
            <a:off x="4766945" y="5049520"/>
            <a:ext cx="2708276" cy="3067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r"/>
            <a:r>
              <a:rPr lang="en-US" altLang="zh-CN" sz="1400" spc="800" dirty="0">
                <a:solidFill>
                  <a:schemeClr val="lt1">
                    <a:lumMod val="50000"/>
                  </a:schemeClr>
                </a:solidFill>
                <a:uFillTx/>
                <a:latin typeface="汉仪粗黑 简" panose="00020600040101010101" charset="-122"/>
                <a:ea typeface="汉仪粗黑 简" panose="00020600040101010101" charset="-122"/>
              </a:rPr>
              <a:t>PART ONE</a:t>
            </a:r>
            <a:endParaRPr lang="en-US" altLang="zh-CN" sz="1400" spc="800" dirty="0">
              <a:solidFill>
                <a:schemeClr val="lt1">
                  <a:lumMod val="50000"/>
                </a:schemeClr>
              </a:solidFill>
              <a:uFillTx/>
              <a:latin typeface="汉仪粗黑 简" panose="00020600040101010101" charset="-122"/>
              <a:ea typeface="汉仪粗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0594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059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0594"/>
  <p:tag name="KSO_WM_SPECIAL_SOURCE" val="bdnull"/>
  <p:tag name="KSO_WM_TEMPLATE_THUMBS_INDEX" val="1、4、7、10、11、13、15、18、20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输入您的标题内容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1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0594_1*f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汇报人姓名"/>
  <p:tag name="KSO_WM_UNIT_NOCLEAR" val="0"/>
  <p:tag name="KSO_WM_UNIT_VALUE" val="6"/>
  <p:tag name="KSO_WM_UNIT_TYPE" val="f"/>
  <p:tag name="KSO_WM_UNIT_INDEX" val="1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SLIDE_ID" val="custom20220594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0594"/>
  <p:tag name="KSO_WM_SLIDE_TYPE" val="title"/>
  <p:tag name="KSO_WM_SLIDE_SUBTYPE" val="picTxt"/>
  <p:tag name="KSO_WM_SLIDE_LAYOUT" val="a_b_f"/>
  <p:tag name="KSO_WM_SLIDE_LAYOUT_CNT" val="1_1_1"/>
  <p:tag name="KSO_WM_SPECIAL_SOURCE" val="bdnull"/>
  <p:tag name="KSO_WM_TEMPLATE_THUMBS_INDEX" val="1、4、7、10、11、13、15、18、20"/>
  <p:tag name="KSO_WM_SLIDE_CONTENT_AREA" val="{&quot;left&quot;:&quot;32.85&quot;,&quot;top&quot;:&quot;119.55&quot;,&quot;width&quot;:&quot;539.75&quot;,&quot;height&quot;:&quot;310.35&quot;}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20594_5*b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0594_5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20594_5*l_h_i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内容一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0594_5*l_h_f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20594_5*l_h_i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内容三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0594_5*l_h_f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20594_5*l_h_i*1_5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内容五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20594_5*l_h_f*1_5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20594_5*l_h_i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内容二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0594_5*l_h_f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20594_5*l_h_i*1_4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LINE_FORE_SCHEMECOLOR_INDEX_BRIGHTNESS" val="-0.25"/>
  <p:tag name="KSO_WM_UNIT_TEXT_LINE_FORE_SCHEMECOLOR_INDEX" val="10"/>
  <p:tag name="KSO_WM_UNIT_TEX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内容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0594_5*l_h_f*1_4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USESOURCEFORMAT_APPLY" val="1"/>
</p:tagLst>
</file>

<file path=ppt/tags/tag171.xml><?xml version="1.0" encoding="utf-8"?>
<p:tagLst xmlns:p="http://schemas.openxmlformats.org/presentationml/2006/main">
  <p:tag name="KSO_WM_SLIDE_ID" val="custom20220594_5"/>
  <p:tag name="KSO_WM_TEMPLATE_SUBCATEGORY" val="0"/>
  <p:tag name="KSO_WM_TEMPLATE_MASTER_TYPE" val="1"/>
  <p:tag name="KSO_WM_TEMPLATE_COLOR_TYPE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2059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7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20594_7*e*2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3"/>
  <p:tag name="KSO_WM_UNIT_TYPE" val="e"/>
  <p:tag name="KSO_WM_UNIT_INDEX" val="2"/>
  <p:tag name="KSO_WM_UNIT_TEXT_LINE_FORE_SCHEMECOLOR_INDEX_BRIGHTNESS" val="-0.25"/>
  <p:tag name="KSO_WM_UNIT_TEXT_LINE_FORE_SCHEMECOLOR_INDEX" val="10"/>
  <p:tag name="KSO_WM_UNIT_TEXT_LINE_FILL_TYPE" val="2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7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594_7*i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175.xml><?xml version="1.0" encoding="utf-8"?>
<p:tagLst xmlns:p="http://schemas.openxmlformats.org/presentationml/2006/main">
  <p:tag name="KSO_WM_SLIDE_ID" val="custom2022059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0594"/>
  <p:tag name="KSO_WM_SLIDE_TYPE" val="sectionTitle"/>
  <p:tag name="KSO_WM_SLIDE_SUBTYPE" val="picTxt"/>
  <p:tag name="KSO_WM_SLIDE_LAYOUT" val="a_e"/>
  <p:tag name="KSO_WM_SLIDE_LAYOUT_CNT" val="1_1"/>
  <p:tag name="KSO_WM_SPECIAL_SOURCE" val="bdnull"/>
  <p:tag name="KSO_WM_SLIDE_CONTENT_AREA" val="{&quot;left&quot;:&quot;26.65&quot;,&quot;top&quot;:&quot;113.75&quot;,&quot;width&quot;:&quot;539.75&quot;,&quot;height&quot;:&quot;310.35&quot;}"/>
</p:tagLst>
</file>

<file path=ppt/tags/tag1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8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179.xml><?xml version="1.0" encoding="utf-8"?>
<p:tagLst xmlns:p="http://schemas.openxmlformats.org/presentationml/2006/main">
  <p:tag name="KSO_WM_TEMPLATE_CATEGORY" val="custom"/>
  <p:tag name="KSO_WM_TEMPLATE_INDEX" val="20230251"/>
  <p:tag name="KSO_WM_SLIDE_BACKGROUND_TYPE" val="general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1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7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2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2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UNIT_FILL_FORE_SCHEMECOLOR_INDEX_1_BRIGHTNESS" val="0.95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9"/>
  <p:tag name="KSO_WM_UNIT_FILL_FORE_SCHEMECOLOR_INDEX_2_POS" val="1"/>
  <p:tag name="KSO_WM_UNIT_FILL_FORE_SCHEMECOLOR_INDEX_2_TRANS" val="0.2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3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8_3*l_h_i*1_3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UNIT_TEXT_FILL_FORE_SCHEMECOLOR_INDEX_BRIGHTNESS" val="0"/>
  <p:tag name="KSO_WM_UNIT_TEXT_FILL_TYPE" val="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8_3*l_h_f*1_1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9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8_3*l_h_f*1_2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8_3*l_h_f*1_3_1"/>
  <p:tag name="KSO_WM_TEMPLATE_CATEGORY" val="diagram"/>
  <p:tag name="KSO_WM_TEMPLATE_INDEX" val="20231318"/>
  <p:tag name="KSO_WM_UNIT_LAYERLEVEL" val="1_1_1"/>
  <p:tag name="KSO_WM_TAG_VERSION" val="3.0"/>
  <p:tag name="KSO_WM_BEAUTIFY_FLAG" val="#wm#"/>
  <p:tag name="KSO_WM_UNIT_TEXT_FILL_FORE_SCHEMECOLOR_INDEX_BRIGHTNESS" val="0"/>
  <p:tag name="KSO_WM_UNIT_TEXT_FILL_TYPE" val="1"/>
  <p:tag name="KSO_WM_DIAGRAM_VERSION" val="3"/>
  <p:tag name="KSO_WM_DIAGRAM_COLOR_TEXT_CAN_REMOVE" val="n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14.7823622047244,&quot;width&quot;:859.0757480314962}"/>
  <p:tag name="KSO_WM_UNIT_USESOURCEFORMAT_APPLY" val="0"/>
</p:tagLst>
</file>

<file path=ppt/tags/tag194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195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20594_11*h_a*1_1"/>
  <p:tag name="KSO_WM_TEMPLATE_CATEGORY" val="custom"/>
  <p:tag name="KSO_WM_TEMPLATE_INDEX" val="20220594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05a77fd6b15f4c7fa19d8a79fdbb91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2f7ea8667a840eebf678ad7ead3cbd9"/>
  <p:tag name="KSO_WM_UNIT_TEXT_FILL_FORE_SCHEMECOLOR_INDEX_BRIGHTNESS" val="0"/>
  <p:tag name="KSO_WM_UNIT_TEXT_FILL_FORE_SCHEMECOLOR_INDEX" val="13"/>
  <p:tag name="KSO_WM_UNIT_TEXT_FILL_TYPE" val="1"/>
  <p:tag name="KSO_WM_TEMPLATE_ASSEMBLE_XID" val="60656ecc4054ed1e2fb7ffd7"/>
  <p:tag name="KSO_WM_TEMPLATE_ASSEMBLE_GROUPID" val="60656ecc4054ed1e2fb7ffd7"/>
</p:tagLst>
</file>

<file path=ppt/tags/tag197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20594_11*h_f*1_1"/>
  <p:tag name="KSO_WM_TEMPLATE_CATEGORY" val="custom"/>
  <p:tag name="KSO_WM_TEMPLATE_INDEX" val="20220594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126"/>
  <p:tag name="KSO_WM_UNIT_SHOW_EDIT_AREA_INDICATION" val="1"/>
  <p:tag name="KSO_WM_CHIP_GROUPID" val="5e6b05b36848fb12bee65ad8"/>
  <p:tag name="KSO_WM_CHIP_XID" val="5e6b05b36848fb12bee65ada"/>
  <p:tag name="KSO_WM_UNIT_DEC_AREA_ID" val="c5a00f930a9448ca99bbedefd8edda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2f7ea8667a840eebf678ad7ead3cbd9"/>
  <p:tag name="KSO_WM_UNIT_TEXT_FILL_FORE_SCHEMECOLOR_INDEX_BRIGHTNESS" val="0.25"/>
  <p:tag name="KSO_WM_UNIT_TEXT_FILL_FORE_SCHEMECOLOR_INDEX" val="13"/>
  <p:tag name="KSO_WM_UNIT_TEXT_FILL_TYPE" val="1"/>
  <p:tag name="KSO_WM_TEMPLATE_ASSEMBLE_XID" val="60656ecc4054ed1e2fb7ffd7"/>
  <p:tag name="KSO_WM_TEMPLATE_ASSEMBLE_GROUPID" val="60656ecc4054ed1e2fb7ffd7"/>
</p:tagLst>
</file>

<file path=ppt/tags/tag198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20594"/>
  <p:tag name="KSO_WM_SPECIAL_SOURCE" val="bdnull"/>
  <p:tag name="KSO_WM_SLIDE_ID" val="custom20220594_11"/>
  <p:tag name="KSO_WM_TEMPLATE_SUBCATEGORY" val="0"/>
  <p:tag name="KSO_WM_TEMPLATE_MASTER_TYPE" val="1"/>
  <p:tag name="KSO_WM_TEMPLATE_COLOR_TYPE" val="0"/>
  <p:tag name="KSO_WM_SLIDE_ITEM_CNT" val="0"/>
  <p:tag name="KSO_WM_SLIDE_INDEX" val="11"/>
  <p:tag name="KSO_WM_UNIT_SHOW_EDIT_AREA_INDICATION" val="1"/>
  <p:tag name="KSO_WM_TAG_VERSION" val="1.0"/>
  <p:tag name="KSO_WM_SLIDE_LAYOUT" val="a_d_h"/>
  <p:tag name="KSO_WM_SLIDE_LAYOUT_CNT" val="1_1_1"/>
  <p:tag name="KSO_WM_SLIDE_TYPE" val="text"/>
  <p:tag name="KSO_WM_SLIDE_SUBTYPE" val="picTxt"/>
  <p:tag name="KSO_WM_SLIDE_SIZE" val="287.95*288.702"/>
  <p:tag name="KSO_WM_SLIDE_POSITION" val="48*191.30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1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0594_13*l_h_i*1_1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f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a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2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0594_13*l_h_i*1_2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f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a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i*1_3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2"/>
  <p:tag name="KSO_WM_UNIT_ID" val="custom20220594_13*l_h_i*1_3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f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3*l_h_a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  <p:tag name="KSO_WM_BEAUTIFY_FLAG" val="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20594"/>
  <p:tag name="KSO_WM_SPECIAL_SOURCE" val="bdnull"/>
  <p:tag name="KSO_WM_SLIDE_ID" val="custom20220594_13"/>
  <p:tag name="KSO_WM_TEMPLATE_SUBCATEGORY" val="0"/>
  <p:tag name="KSO_WM_TEMPLATE_MASTER_TYPE" val="1"/>
  <p:tag name="KSO_WM_TEMPLATE_COLOR_TYPE" val="0"/>
  <p:tag name="KSO_WM_SLIDE_ITEM_CNT" val="3"/>
  <p:tag name="KSO_WM_SLIDE_INDEX" val="13"/>
  <p:tag name="KSO_WM_DIAGRAM_GROUP_CODE" val="l1-2"/>
  <p:tag name="KSO_WM_SLIDE_DIAGTYPE" val="l"/>
  <p:tag name="KSO_WM_TAG_VERSION" val="1.0"/>
  <p:tag name="KSO_WM_SLIDE_LAYOUT" val="a_f_l"/>
  <p:tag name="KSO_WM_SLIDE_LAYOUT_CNT" val="1_1_1"/>
  <p:tag name="KSO_WM_SLIDE_TYPE" val="text"/>
  <p:tag name="KSO_WM_SLIDE_SUBTYPE" val="diag"/>
  <p:tag name="KSO_WM_SLIDE_SIZE" val="512.95*240.95"/>
  <p:tag name="KSO_WM_SLIDE_POSITION" val="223.2*190.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5_3*l_h_i*1_1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5_3*l_h_i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5_3*l_h_a*1_1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5_3*l_h_i*1_3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5_3*l_h_i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5_3*l_h_a*1_3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5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5_3*l_h_i*1_2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5_3*l_h_i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5_3*l_h_a*1_2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5_3*l_h_i*1_4_2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91"/>
  <p:tag name="KSO_WM_DIAGRAM_VERSION" val="3"/>
  <p:tag name="KSO_WM_DIAGRAM_COLOR_TEXT_CAN_REMOVE" val="n"/>
  <p:tag name="KSO_WM_UNIT_LINE_FORE_SCHEMECOLOR_INDEX" val="10"/>
  <p:tag name="KSO_WM_DIAGRAM_MAX_ITEMCNT" val="6"/>
  <p:tag name="KSO_WM_DIAGRAM_MIN_ITEMCNT" val="2"/>
  <p:tag name="KSO_WM_DIAGRAM_VIRTUALLY_FRAME" val="{&quot;height&quot;:374.75,&quot;width&quot;:856.75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5_3*l_h_i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UNIT_SUBTYPE" val="d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4.75,&quot;width&quot;:856.7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5_3*l_h_a*1_4_1"/>
  <p:tag name="KSO_WM_TEMPLATE_CATEGORY" val="diagram"/>
  <p:tag name="KSO_WM_TEMPLATE_INDEX" val="20231365"/>
  <p:tag name="KSO_WM_UNIT_LAYERLEVEL" val="1_1_1"/>
  <p:tag name="KSO_WM_TAG_VERSION" val="3.0"/>
  <p:tag name="KSO_WM_BEAUTIFY_FLAG" val="#wm#"/>
  <p:tag name="KSO_WM_CHIP_GROUPID" val="60bee09e4737e0f4c1ebe909"/>
  <p:tag name="KSO_WM_CHIP_XID" val="60bee09e4737e0f4c1ebe90a"/>
  <p:tag name="KSO_WM_ASSEMBLE_CHIP_INDEX" val="24677d5fe6884fd5b52757681b6e9622"/>
  <p:tag name="KSO_WM_UNIT_VALUE" val="8"/>
  <p:tag name="KSO_WM_DIAGRAM_VERSION" val="3"/>
  <p:tag name="KSO_WM_DIAGRAM_COLOR_TEXT_CAN_REMOVE" val="n"/>
  <p:tag name="KSO_WM_UNIT_PRESET_TEXT" val="在此输入标题"/>
  <p:tag name="KSO_WM_DIAGRAM_MAX_ITEMCNT" val="6"/>
  <p:tag name="KSO_WM_DIAGRAM_MIN_ITEMCNT" val="2"/>
  <p:tag name="KSO_WM_DIAGRAM_VIRTUALLY_FRAME" val="{&quot;height&quot;:374.75,&quot;width&quot;:856.75}"/>
  <p:tag name="KSO_WM_UNIT_TEXT_FILL_FORE_SCHEMECOLOR_INDEX" val="10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45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24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20594_7*e*2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PRESET_TEXT" val="04"/>
  <p:tag name="KSO_WM_UNIT_NOCLEAR" val="0"/>
  <p:tag name="KSO_WM_UNIT_VALUE" val="3"/>
  <p:tag name="KSO_WM_UNIT_TYPE" val="e"/>
  <p:tag name="KSO_WM_UNIT_INDEX" val="2"/>
  <p:tag name="KSO_WM_UNIT_TEXT_LINE_FORE_SCHEMECOLOR_INDEX_BRIGHTNESS" val="-0.25"/>
  <p:tag name="KSO_WM_UNIT_TEXT_LINE_FORE_SCHEMECOLOR_INDEX" val="10"/>
  <p:tag name="KSO_WM_UNIT_TEXT_LINE_FILL_TYPE" val="2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7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594_7*i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249.xml><?xml version="1.0" encoding="utf-8"?>
<p:tagLst xmlns:p="http://schemas.openxmlformats.org/presentationml/2006/main">
  <p:tag name="KSO_WM_SLIDE_ID" val="custom2022059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0594"/>
  <p:tag name="KSO_WM_SLIDE_TYPE" val="sectionTitle"/>
  <p:tag name="KSO_WM_SLIDE_SUBTYPE" val="picTxt"/>
  <p:tag name="KSO_WM_SLIDE_LAYOUT" val="a_e"/>
  <p:tag name="KSO_WM_SLIDE_LAYOUT_CNT" val="1_1"/>
  <p:tag name="KSO_WM_SPECIAL_SOURCE" val="bdnull"/>
  <p:tag name="KSO_WM_SLIDE_CONTENT_AREA" val="{&quot;left&quot;:&quot;26.65&quot;,&quot;top&quot;:&quot;113.75&quot;,&quot;width&quot;:&quot;539.75&quot;,&quot;height&quot;:&quot;310.35&quot;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TEMPLATE_CATEGORY" val="custom"/>
  <p:tag name="KSO_WM_TEMPLATE_INDEX" val="20230251"/>
  <p:tag name="KSO_WM_SLIDE_BACKGROUND_TYPE" val="general"/>
  <p:tag name="KSO_WM_SPECIAL_SOURCE" val="bdnull"/>
</p:tagLst>
</file>

<file path=ppt/tags/tag2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7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58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2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1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2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6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269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20594_7*e*2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PRESET_TEXT" val="02"/>
  <p:tag name="KSO_WM_UNIT_NOCLEAR" val="0"/>
  <p:tag name="KSO_WM_UNIT_VALUE" val="3"/>
  <p:tag name="KSO_WM_UNIT_TYPE" val="e"/>
  <p:tag name="KSO_WM_UNIT_INDEX" val="2"/>
  <p:tag name="KSO_WM_UNIT_TEXT_LINE_FORE_SCHEMECOLOR_INDEX_BRIGHTNESS" val="-0.25"/>
  <p:tag name="KSO_WM_UNIT_TEXT_LINE_FORE_SCHEMECOLOR_INDEX" val="10"/>
  <p:tag name="KSO_WM_UNIT_TEXT_LINE_FILL_TYPE" val="2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7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594_7*i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273.xml><?xml version="1.0" encoding="utf-8"?>
<p:tagLst xmlns:p="http://schemas.openxmlformats.org/presentationml/2006/main">
  <p:tag name="KSO_WM_SLIDE_ID" val="custom2022059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0594"/>
  <p:tag name="KSO_WM_SLIDE_TYPE" val="sectionTitle"/>
  <p:tag name="KSO_WM_SLIDE_SUBTYPE" val="picTxt"/>
  <p:tag name="KSO_WM_SLIDE_LAYOUT" val="a_e"/>
  <p:tag name="KSO_WM_SLIDE_LAYOUT_CNT" val="1_1"/>
  <p:tag name="KSO_WM_SPECIAL_SOURCE" val="bdnull"/>
  <p:tag name="KSO_WM_SLIDE_CONTENT_AREA" val="{&quot;left&quot;:&quot;26.65&quot;,&quot;top&quot;:&quot;113.75&quot;,&quot;width&quot;:&quot;539.75&quot;,&quot;height&quot;:&quot;310.35&quot;}"/>
</p:tagLst>
</file>

<file path=ppt/tags/tag2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50_5*l_h_i*1_1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50_5*l_h_i*1_2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50_5*l_h_i*1_1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50_5*l_h_i*1_2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50_5*l_h_i*1_3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50_5*l_h_i*1_4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50_5*l_h_i*1_3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50_5*l_h_i*1_4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50_5*l_h_i*1_5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50_5*l_h_i*1_6_2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10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50_5*l_h_i*1_5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1350_5*l_h_i*1_6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SUBTYPE" val="d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50_5*l_h_f*1_6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50_5*l_h_f*1_5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50_5*l_h_f*1_4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50_5*l_h_f*1_3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9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50_5*l_h_f*1_2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50_5*l_h_f*1_1_1"/>
  <p:tag name="KSO_WM_TEMPLATE_CATEGORY" val="diagram"/>
  <p:tag name="KSO_WM_TEMPLATE_INDEX" val="2023135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VALUE" val="42"/>
  <p:tag name="KSO_WM_UNIT_PRESET_TEXT" val="单击此处输入你的正文，文字是您思想的提炼，为了最终演示发布的良好效果，请尽量言简意赅的阐述观点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295.xml><?xml version="1.0" encoding="utf-8"?>
<p:tagLst xmlns:p="http://schemas.openxmlformats.org/presentationml/2006/main">
  <p:tag name="KSO_WM_TEMPLATE_CATEGORY" val="custom"/>
  <p:tag name="KSO_WM_TEMPLATE_INDEX" val="20230251"/>
  <p:tag name="KSO_WM_SLIDE_BACKGROUND_TYPE" val="general"/>
  <p:tag name="KSO_WM_SPECIAL_SOURCE" val="bdnull"/>
</p:tagLst>
</file>

<file path=ppt/tags/tag2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5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5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5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70_5*l_h_i*1_5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0_5*l_h_i*1_5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3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0_5*l_h_f*1_5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1370_5*l_h_i*1_6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0_5*l_h_i*1_6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0_5*l_h_f*1_6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5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5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5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5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5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5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5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5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5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317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UNIT_FILL_FORE_SCHEMECOLOR_INDEX" val="16"/>
  <p:tag name="KSO_WM_UNIT_FILL_TYPE" val="1"/>
  <p:tag name="KSO_WM_UNIT_USESOURCEFORMAT_APPLY" val="0"/>
</p:tagLst>
</file>

<file path=ppt/tags/tag32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UNIT_FILL_FORE_SCHEMECOLOR_INDEX" val="16"/>
  <p:tag name="KSO_WM_UNIT_FILL_TYPE" val="1"/>
  <p:tag name="KSO_WM_UNIT_USESOURCEFORMAT_APPLY" val="0"/>
</p:tagLst>
</file>

<file path=ppt/tags/tag32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2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UNIT_TEXT_FILL_FORE_SCHEMECOLOR_INDEX" val="13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UNIT_FILL_FORE_SCHEMECOLOR_INDEX" val="16"/>
  <p:tag name="KSO_WM_UNIT_FILL_TYPE" val="1"/>
  <p:tag name="KSO_WM_UNIT_USESOURCEFORMAT_APPLY" val="0"/>
</p:tagLst>
</file>

<file path=ppt/tags/tag33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UNIT_FILL_FORE_SCHEMECOLOR_INDEX" val="16"/>
  <p:tag name="KSO_WM_UNIT_FILL_TYPE" val="1"/>
  <p:tag name="KSO_WM_UNIT_USESOURCEFORMAT_APPLY" val="0"/>
</p:tagLst>
</file>

<file path=ppt/tags/tag33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UNIT_FILL_TYPE" val="1"/>
  <p:tag name="KSO_WM_UNIT_USESOURCEFORMAT_APPLY" val="0"/>
</p:tagLst>
</file>

<file path=ppt/tags/tag33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UNIT_TEXT_FILL_FORE_SCHEMECOLOR_INDEX" val="13"/>
  <p:tag name="KSO_WM_UNIT_TEXT_FILL_TYPE" val="1"/>
  <p:tag name="KSO_WM_UNIT_USESOURCEFORMAT_APPLY" val="0"/>
</p:tagLst>
</file>

<file path=ppt/tags/tag33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341.xml><?xml version="1.0" encoding="utf-8"?>
<p:tagLst xmlns:p="http://schemas.openxmlformats.org/presentationml/2006/main">
  <p:tag name="KSO_WM_SLIDE_BACKGROUND_TYPE" val="general"/>
  <p:tag name="KSO_WM_SPECIAL_SOURCE" val="bdnull"/>
</p:tagLst>
</file>

<file path=ppt/tags/tag34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20594_7*e*2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PRESET_TEXT" val="03"/>
  <p:tag name="KSO_WM_UNIT_NOCLEAR" val="0"/>
  <p:tag name="KSO_WM_UNIT_VALUE" val="3"/>
  <p:tag name="KSO_WM_UNIT_TYPE" val="e"/>
  <p:tag name="KSO_WM_UNIT_INDEX" val="2"/>
  <p:tag name="KSO_WM_UNIT_TEXT_LINE_FORE_SCHEMECOLOR_INDEX_BRIGHTNESS" val="-0.25"/>
  <p:tag name="KSO_WM_UNIT_TEXT_LINE_FORE_SCHEMECOLOR_INDEX" val="10"/>
  <p:tag name="KSO_WM_UNIT_TEXT_LINE_FILL_TYPE" val="2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7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594_7*i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345.xml><?xml version="1.0" encoding="utf-8"?>
<p:tagLst xmlns:p="http://schemas.openxmlformats.org/presentationml/2006/main">
  <p:tag name="KSO_WM_SLIDE_ID" val="custom2022059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0594"/>
  <p:tag name="KSO_WM_SLIDE_TYPE" val="sectionTitle"/>
  <p:tag name="KSO_WM_SLIDE_SUBTYPE" val="picTxt"/>
  <p:tag name="KSO_WM_SLIDE_LAYOUT" val="a_e"/>
  <p:tag name="KSO_WM_SLIDE_LAYOUT_CNT" val="1_1"/>
  <p:tag name="KSO_WM_SPECIAL_SOURCE" val="bdnull"/>
  <p:tag name="KSO_WM_SLIDE_CONTENT_AREA" val="{&quot;left&quot;:&quot;26.65&quot;,&quot;top&quot;:&quot;113.75&quot;,&quot;width&quot;:&quot;539.75&quot;,&quot;height&quot;:&quot;310.35&quot;}"/>
</p:tagLst>
</file>

<file path=ppt/tags/tag3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1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1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1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2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2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2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3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3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3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4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4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4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5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5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5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5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5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5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6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6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i*1_6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6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5*l_h_f*1_6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6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UNIT_TEXT_FILL_FORE_SCHEMECOLOR_INDEX" val="1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  <p:tag name="KSO_WM_UNIT_TEXT_SHADOW_SCHEMECOLOR_INDEX_BRIGHTNESS" val="0"/>
  <p:tag name="KSO_WM_UNIT_TEXT_SHADOW_SCHEMECOLOR_INDEX" val="6"/>
</p:tagLst>
</file>

<file path=ppt/tags/tag367.xml><?xml version="1.0" encoding="utf-8"?>
<p:tagLst xmlns:p="http://schemas.openxmlformats.org/presentationml/2006/main">
  <p:tag name="KSO_WM_TEMPLATE_CATEGORY" val="custom"/>
  <p:tag name="KSO_WM_TEMPLATE_INDEX" val="20230251"/>
  <p:tag name="KSO_WM_SLIDE_BACKGROUND_TYPE" val="general"/>
  <p:tag name="KSO_WM_SPECIAL_SOURCE" val="bdnull"/>
</p:tagLst>
</file>

<file path=ppt/tags/tag36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20594_7*e*2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PRESET_TEXT" val="05"/>
  <p:tag name="KSO_WM_UNIT_NOCLEAR" val="0"/>
  <p:tag name="KSO_WM_UNIT_VALUE" val="3"/>
  <p:tag name="KSO_WM_UNIT_TYPE" val="e"/>
  <p:tag name="KSO_WM_UNIT_INDEX" val="2"/>
  <p:tag name="KSO_WM_UNIT_TEXT_LINE_FORE_SCHEMECOLOR_INDEX_BRIGHTNESS" val="-0.25"/>
  <p:tag name="KSO_WM_UNIT_TEXT_LINE_FORE_SCHEMECOLOR_INDEX" val="10"/>
  <p:tag name="KSO_WM_UNIT_TEXT_LINE_FILL_TYPE" val="2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7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594_7*i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371.xml><?xml version="1.0" encoding="utf-8"?>
<p:tagLst xmlns:p="http://schemas.openxmlformats.org/presentationml/2006/main">
  <p:tag name="KSO_WM_SLIDE_ID" val="custom2022059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0594"/>
  <p:tag name="KSO_WM_SLIDE_TYPE" val="sectionTitle"/>
  <p:tag name="KSO_WM_SLIDE_SUBTYPE" val="picTxt"/>
  <p:tag name="KSO_WM_SLIDE_LAYOUT" val="a_e"/>
  <p:tag name="KSO_WM_SLIDE_LAYOUT_CNT" val="1_1"/>
  <p:tag name="KSO_WM_SPECIAL_SOURCE" val="bdnull"/>
  <p:tag name="KSO_WM_SLIDE_CONTENT_AREA" val="{&quot;left&quot;:&quot;26.65&quot;,&quot;top&quot;:&quot;113.75&quot;,&quot;width&quot;:&quot;539.75&quot;,&quot;height&quot;:&quot;310.35&quot;}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1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1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0594_14*l_h_i*1_1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f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a*1_1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2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2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0594_14*l_h_i*1_2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f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a*1_2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3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3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2"/>
  <p:tag name="KSO_WM_UNIT_ID" val="custom20220594_14*l_h_i*1_3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f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a*1_3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3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4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5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6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i*1_4_7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YPE" val="l_h_i"/>
  <p:tag name="KSO_WM_UNIT_INDEX" val="1_4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4_2"/>
  <p:tag name="KSO_WM_UNIT_ID" val="custom20220594_14*l_h_i*1_4_2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f*1_4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0594_14*l_h_a*1_4_1"/>
  <p:tag name="KSO_WM_TEMPLATE_CATEGORY" val="custom"/>
  <p:tag name="KSO_WM_TEMPLATE_INDEX" val="202205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0594_14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BEAUTIFY_FLAG" val="#wm#"/>
  <p:tag name="KSO_WM_TEMPLATE_CATEGORY" val="custom"/>
  <p:tag name="KSO_WM_TEMPLATE_INDEX" val="20220594"/>
  <p:tag name="KSO_WM_SPECIAL_SOURCE" val="bdnull"/>
  <p:tag name="KSO_WM_SLIDE_ID" val="custom20220594_14"/>
  <p:tag name="KSO_WM_TEMPLATE_SUBCATEGORY" val="0"/>
  <p:tag name="KSO_WM_TEMPLATE_MASTER_TYPE" val="1"/>
  <p:tag name="KSO_WM_TEMPLATE_COLOR_TYPE" val="0"/>
  <p:tag name="KSO_WM_SLIDE_ITEM_CNT" val="4"/>
  <p:tag name="KSO_WM_SLIDE_INDEX" val="14"/>
  <p:tag name="KSO_WM_DIAGRAM_GROUP_CODE" val="l1-2"/>
  <p:tag name="KSO_WM_SLIDE_DIAGTYPE" val="l"/>
  <p:tag name="KSO_WM_TAG_VERSION" val="1.0"/>
  <p:tag name="KSO_WM_SLIDE_LAYOUT" val="a_f_l"/>
  <p:tag name="KSO_WM_SLIDE_LAYOUT_CNT" val="1_1_1"/>
  <p:tag name="KSO_WM_SLIDE_TYPE" val="text"/>
  <p:tag name="KSO_WM_SLIDE_SUBTYPE" val="diag"/>
  <p:tag name="KSO_WM_SLIDE_SIZE" val="689.8*240.95"/>
  <p:tag name="KSO_WM_SLIDE_POSITION" val="134.8*190.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10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a2213321eb29417ba16c1d87c5de874d"/>
  <p:tag name="KSO_WM_CHIP_GROUPID" val="5f0681562c9c209bb8bb14eb"/>
  <p:tag name="KSO_WM_CHIP_XID" val="5f0681562c9c209bb8bb14ec"/>
  <p:tag name="KSO_WM_CHIP_FILLAREA_FILL_RULE" val="{&quot;fill_align&quot;:&quot;lt&quot;,&quot;fill_mode&quot;:&quot;full&quot;,&quot;sacle_strategy&quot;:&quot;smart&quot;}"/>
  <p:tag name="KSO_WM_ASSEMBLE_CHIP_INDEX" val="00318bebd61e4639ab54ec0423f44a6b"/>
  <p:tag name="KSO_WM_UNIT_TEXT_FILL_FORE_SCHEMECOLOR_INDEX_BRIGHTNESS" val="0"/>
  <p:tag name="KSO_WM_UNIT_TEXT_FILL_FORE_SCHEMECOLOR_INDEX" val="13"/>
  <p:tag name="KSO_WM_UNIT_TEXT_FILL_TYPE" val="1"/>
  <p:tag name="KSO_WM_TEMPLATE_ASSEMBLE_XID" val="60656ec94054ed1e2fb7ffa4"/>
  <p:tag name="KSO_WM_TEMPLATE_ASSEMBLE_GROUPID" val="60656ec94054ed1e2fb7ffa4"/>
</p:tagLst>
</file>

<file path=ppt/tags/tag4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594_10*f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1"/>
  <p:tag name="KSO_WM_UNIT_SHOW_EDIT_AREA_INDICATION" val="1"/>
  <p:tag name="KSO_WM_CHIP_GROUPID" val="5e6b05596848fb12bee65ac8"/>
  <p:tag name="KSO_WM_CHIP_XID" val="5e6b05596848fb12bee65aca"/>
  <p:tag name="KSO_WM_UNIT_DEC_AREA_ID" val="0b813430ef584a8bb86b96b475112fc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50f1c84a04244ed88112906f1197f9e"/>
  <p:tag name="KSO_WM_UNIT_TEXT_FILL_FORE_SCHEMECOLOR_INDEX_BRIGHTNESS" val="0.25"/>
  <p:tag name="KSO_WM_UNIT_TEXT_FILL_FORE_SCHEMECOLOR_INDEX" val="13"/>
  <p:tag name="KSO_WM_UNIT_TEXT_FILL_TYPE" val="1"/>
  <p:tag name="KSO_WM_TEMPLATE_ASSEMBLE_XID" val="60656ec94054ed1e2fb7ffa4"/>
  <p:tag name="KSO_WM_TEMPLATE_ASSEMBLE_GROUPID" val="60656ec94054ed1e2fb7ffa4"/>
</p:tagLst>
</file>

<file path=ppt/tags/tag412.xml><?xml version="1.0" encoding="utf-8"?>
<p:tagLst xmlns:p="http://schemas.openxmlformats.org/presentationml/2006/main">
  <p:tag name="KSO_WM_BEAUTIFY_FLAG" val="#wm#"/>
  <p:tag name="KSO_WM_TEMPLATE_CATEGORY" val="custom"/>
  <p:tag name="KSO_WM_TEMPLATE_INDEX" val="20220594"/>
  <p:tag name="KSO_WM_SPECIAL_SOURCE" val="bdnull"/>
  <p:tag name="KSO_WM_SLIDE_ID" val="custom20220594_10"/>
  <p:tag name="KSO_WM_TEMPLATE_SUBCATEGORY" val="0"/>
  <p:tag name="KSO_WM_TEMPLATE_MASTER_TYPE" val="1"/>
  <p:tag name="KSO_WM_TEMPLATE_COLOR_TYPE" val="0"/>
  <p:tag name="KSO_WM_SLIDE_ITEM_CNT" val="0"/>
  <p:tag name="KSO_WM_SLIDE_INDEX" val="10"/>
  <p:tag name="KSO_WM_UNIT_SHOW_EDIT_AREA_INDICATION" val="1"/>
  <p:tag name="KSO_WM_TAG_VERSION" val="1.0"/>
  <p:tag name="KSO_WM_SLIDE_LAYOUT" val="a_b_f"/>
  <p:tag name="KSO_WM_SLIDE_LAYOUT_CNT" val="1_1_2"/>
  <p:tag name="KSO_WM_SLIDE_TYPE" val="text"/>
  <p:tag name="KSO_WM_SLIDE_SUBTYPE" val="picTxt"/>
  <p:tag name="KSO_WM_SLIDE_SIZE" val="864*407"/>
  <p:tag name="KSO_WM_SLIDE_POSITION" val="47*48"/>
</p:tagLst>
</file>

<file path=ppt/tags/tag413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观看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94_20*a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594_20*b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594_20*f*1"/>
  <p:tag name="KSO_WM_TEMPLATE_CATEGORY" val="custom"/>
  <p:tag name="KSO_WM_TEMPLATE_INDEX" val="2022059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16.xml><?xml version="1.0" encoding="utf-8"?>
<p:tagLst xmlns:p="http://schemas.openxmlformats.org/presentationml/2006/main">
  <p:tag name="KSO_WM_SLIDE_ID" val="custom20220594_20"/>
  <p:tag name="KSO_WM_TEMPLATE_SUBCATEGORY" val="0"/>
  <p:tag name="KSO_WM_TEMPLATE_MASTER_TYPE" val="1"/>
  <p:tag name="KSO_WM_TEMPLATE_COLOR_TYPE" val="0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20594"/>
  <p:tag name="KSO_WM_SLIDE_TYPE" val="endPage"/>
  <p:tag name="KSO_WM_SLIDE_SUBTYPE" val="picTxt"/>
  <p:tag name="KSO_WM_SLIDE_LAYOUT" val="a_b_f"/>
  <p:tag name="KSO_WM_SLIDE_LAYOUT_CNT" val="1_1_1"/>
  <p:tag name="KSO_WM_SPECIAL_SOURCE" val="bdnull"/>
  <p:tag name="KSO_WM_TEMPLATE_THUMBS_INDEX" val="1、19"/>
  <p:tag name="KSO_WM_SLIDE_CONTENT_AREA" val="{&quot;left&quot;:&quot;32.85&quot;,&quot;top&quot;:&quot;119.55&quot;,&quot;width&quot;:&quot;539.75&quot;,&quot;height&quot;:&quot;310.35&quot;}"/>
</p:tagLst>
</file>

<file path=ppt/tags/tag417.xml><?xml version="1.0" encoding="utf-8"?>
<p:tagLst xmlns:p="http://schemas.openxmlformats.org/presentationml/2006/main">
  <p:tag name="COMMONDATA" val="eyJoZGlkIjoiZmI3N2VhMThlMGIxN2FhOTg3YzMyMGE2ZGM2NTM0MTQifQ==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BCE7FB"/>
      </a:dk2>
      <a:lt2>
        <a:srgbClr val="E6F7FE"/>
      </a:lt2>
      <a:accent1>
        <a:srgbClr val="8FB1F0"/>
      </a:accent1>
      <a:accent2>
        <a:srgbClr val="B1B5BE"/>
      </a:accent2>
      <a:accent3>
        <a:srgbClr val="D3B88C"/>
      </a:accent3>
      <a:accent4>
        <a:srgbClr val="E9BD7C"/>
      </a:accent4>
      <a:accent5>
        <a:srgbClr val="F4C28D"/>
      </a:accent5>
      <a:accent6>
        <a:srgbClr val="FFC89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文字</Application>
  <PresentationFormat>宽屏</PresentationFormat>
  <Paragraphs>238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汉仪旗黑</vt:lpstr>
      <vt:lpstr>汉仪雅酷黑 65W</vt:lpstr>
      <vt:lpstr>汉仪中黑KW</vt:lpstr>
      <vt:lpstr>汉仪雅酷黑简</vt:lpstr>
      <vt:lpstr>汉仪粗黑 简</vt:lpstr>
      <vt:lpstr>MiSans Heavy</vt:lpstr>
      <vt:lpstr>苹方-简</vt:lpstr>
      <vt:lpstr>Segoe UI</vt:lpstr>
      <vt:lpstr>汉仪书宋二KW</vt:lpstr>
      <vt:lpstr>Montserrat Black</vt:lpstr>
      <vt:lpstr>宋体</vt:lpstr>
      <vt:lpstr>Arial Unicode MS</vt:lpstr>
      <vt:lpstr>Calibri</vt:lpstr>
      <vt:lpstr>Helvetica Neue</vt:lpstr>
      <vt:lpstr>Poppins SemiBold</vt:lpstr>
      <vt:lpstr>Thonburi</vt:lpstr>
      <vt:lpstr>WPS</vt:lpstr>
      <vt:lpstr>1_Office 主题​​</vt:lpstr>
      <vt:lpstr> SpringBoot+Mybatis+Vue 的学生德育量化考核系统 设计与实现</vt:lpstr>
      <vt:lpstr>PowerPoint 演示文稿</vt:lpstr>
      <vt:lpstr>系统介绍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系统模块介绍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</vt:lpstr>
      <vt:lpstr>PowerPoint 演示文稿</vt:lpstr>
      <vt:lpstr>PowerPoint 演示文稿</vt:lpstr>
      <vt:lpstr>PowerPoint 演示文稿</vt:lpstr>
      <vt:lpstr>数据库设计</vt:lpstr>
      <vt:lpstr>PowerPoint 演示文稿</vt:lpstr>
      <vt:lpstr>进程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孤</cp:lastModifiedBy>
  <cp:revision>12</cp:revision>
  <dcterms:created xsi:type="dcterms:W3CDTF">2023-10-29T14:42:21Z</dcterms:created>
  <dcterms:modified xsi:type="dcterms:W3CDTF">2023-10-29T14:42:21Z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97B0E5F34A394E06A36E2DB5361779D3_12</vt:lpwstr>
  </property>
  <property fmtid="{D5CDD505-2E9C-101B-9397-08002B2CF9AE}" pid="3" name="KSOProductBuildVer">
    <vt:lpwstr>2052-6.2.2.8394</vt:lpwstr>
  </property>
</Properties>
</file>