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7" r:id="rId14"/>
    <p:sldId id="263" r:id="rId15"/>
  </p:sldIdLst>
  <p:sldSz cx="14630400" cy="8229600"/>
  <p:notesSz cx="8229600" cy="14630400"/>
  <p:embeddedFontLst>
    <p:embeddedFont>
      <p:font typeface="Cabin" panose="020B0604020202020204" charset="0"/>
      <p:regular r:id="rId17"/>
    </p:embeddedFont>
    <p:embeddedFont>
      <p:font typeface="Tahoma" panose="020B0604030504040204" pitchFamily="34" charset="0"/>
      <p:regular r:id="rId18"/>
      <p:bold r:id="rId19"/>
    </p:embeddedFont>
    <p:embeddedFont>
      <p:font typeface="Unbounde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21E2D-9852-224F-9262-32EE664DDBE5}" v="144" dt="2025-05-11T20:05:49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88" d="100"/>
          <a:sy n="88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364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C4630-030F-0972-D0B5-68A855085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39CC61-0190-A8A7-749E-242EE99A8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DC8386-A9F2-A996-02A5-F7723EA95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B13B4-175A-5FCC-5BB4-73AECEFA9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7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16FB7-3C76-155A-3B59-7403A60AD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624F5-38C2-9518-D68D-310728177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73F42-31EA-E390-9CB0-72C203541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B9E6C-D28A-20D2-AE6F-E05588A2C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9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41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85" b="0" i="0">
                <a:solidFill>
                  <a:srgbClr val="E4DFD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615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hyperlink" Target="https://gamma.app/?utm_source=made-with-gam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43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96382" y="636389"/>
            <a:ext cx="7524036" cy="27227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Estimation and Pricing with the Schwartz and Smith Two-Factor Model</a:t>
            </a:r>
            <a:endParaRPr lang="en-US" sz="4250"/>
          </a:p>
        </p:txBody>
      </p:sp>
      <p:sp>
        <p:nvSpPr>
          <p:cNvPr id="4" name="Text 1"/>
          <p:cNvSpPr/>
          <p:nvPr/>
        </p:nvSpPr>
        <p:spPr>
          <a:xfrm>
            <a:off x="6296382" y="3706178"/>
            <a:ext cx="7524036" cy="1481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presentation explores the estimation and application of the Schwartz and Smith (2000) two-factor model for commodity futures and options pricing. We cover futures pricing theory, Monte Carlo simulation, Fourier-based option pricing, and Kalman filter estimation using crude oil data.</a:t>
            </a:r>
            <a:endParaRPr lang="en-US" sz="1800"/>
          </a:p>
        </p:txBody>
      </p:sp>
      <p:sp>
        <p:nvSpPr>
          <p:cNvPr id="5" name="Text 2"/>
          <p:cNvSpPr/>
          <p:nvPr/>
        </p:nvSpPr>
        <p:spPr>
          <a:xfrm>
            <a:off x="6296382" y="5447586"/>
            <a:ext cx="7524036" cy="1481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model decomposes log-spot prices into short-term mean-reverting and long-term equilibrium components, enabling closed-form futures prices and option valuation. We validate the model through simulations, convergence studies, and calibration results.</a:t>
            </a:r>
            <a:endParaRPr lang="en-US" sz="1800"/>
          </a:p>
        </p:txBody>
      </p:sp>
      <p:sp>
        <p:nvSpPr>
          <p:cNvPr id="6" name="Shape 3"/>
          <p:cNvSpPr/>
          <p:nvPr/>
        </p:nvSpPr>
        <p:spPr>
          <a:xfrm>
            <a:off x="6296382" y="7206377"/>
            <a:ext cx="370284" cy="370284"/>
          </a:xfrm>
          <a:prstGeom prst="roundRect">
            <a:avLst>
              <a:gd name="adj" fmla="val 24692089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002" y="7213997"/>
            <a:ext cx="355044" cy="35504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82276" y="7188994"/>
            <a:ext cx="160341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by David Lag</a:t>
            </a:r>
            <a:endParaRPr lang="en-US" sz="2250"/>
          </a:p>
        </p:txBody>
      </p:sp>
      <p:pic>
        <p:nvPicPr>
          <p:cNvPr id="10" name="Picture 9" descr="A red square with white text&#10;&#10;Description automatically generated">
            <a:extLst>
              <a:ext uri="{FF2B5EF4-FFF2-40B4-BE49-F238E27FC236}">
                <a16:creationId xmlns:a16="http://schemas.microsoft.com/office/drawing/2014/main" id="{CE32EBD2-3A55-6C5F-8778-D9BFD4CC3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2207" y="6984114"/>
            <a:ext cx="2458193" cy="1241944"/>
          </a:xfrm>
          <a:prstGeom prst="rect">
            <a:avLst/>
          </a:prstGeom>
        </p:spPr>
      </p:pic>
      <p:pic>
        <p:nvPicPr>
          <p:cNvPr id="12" name="Picture 11" descr="A blue rectangle with white dots&#10;&#10;Description automatically generated">
            <a:extLst>
              <a:ext uri="{FF2B5EF4-FFF2-40B4-BE49-F238E27FC236}">
                <a16:creationId xmlns:a16="http://schemas.microsoft.com/office/drawing/2014/main" id="{4E8027C3-6841-EB75-D345-0D9078724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358" y="6952474"/>
            <a:ext cx="272394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4580-D43C-CA20-561B-687A813CD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74DA1E-AE39-E17C-50A0-47B48DBBA4C9}"/>
              </a:ext>
            </a:extLst>
          </p:cNvPr>
          <p:cNvSpPr/>
          <p:nvPr/>
        </p:nvSpPr>
        <p:spPr>
          <a:xfrm>
            <a:off x="837724" y="1420819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</a:rPr>
              <a:t>Estimates comparison</a:t>
            </a:r>
            <a:endParaRPr lang="en-US" sz="4400" dirty="0"/>
          </a:p>
        </p:txBody>
      </p:sp>
      <p:pic>
        <p:nvPicPr>
          <p:cNvPr id="9" name="Picture 8" descr="A red square with white text&#10;&#10;Description automatically generated">
            <a:extLst>
              <a:ext uri="{FF2B5EF4-FFF2-40B4-BE49-F238E27FC236}">
                <a16:creationId xmlns:a16="http://schemas.microsoft.com/office/drawing/2014/main" id="{97F8E7A7-4D50-D7FA-5A16-E0571259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207" y="6984114"/>
            <a:ext cx="2458193" cy="124194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8E02CB-B687-22C0-7AA7-57C72B6F7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25333"/>
              </p:ext>
            </p:extLst>
          </p:nvPr>
        </p:nvGraphicFramePr>
        <p:xfrm>
          <a:off x="837724" y="2468880"/>
          <a:ext cx="12617451" cy="3291840"/>
        </p:xfrm>
        <a:graphic>
          <a:graphicData uri="http://schemas.openxmlformats.org/drawingml/2006/table">
            <a:tbl>
              <a:tblPr/>
              <a:tblGrid>
                <a:gridCol w="4205817">
                  <a:extLst>
                    <a:ext uri="{9D8B030D-6E8A-4147-A177-3AD203B41FA5}">
                      <a16:colId xmlns:a16="http://schemas.microsoft.com/office/drawing/2014/main" val="2856720537"/>
                    </a:ext>
                  </a:extLst>
                </a:gridCol>
                <a:gridCol w="4205817">
                  <a:extLst>
                    <a:ext uri="{9D8B030D-6E8A-4147-A177-3AD203B41FA5}">
                      <a16:colId xmlns:a16="http://schemas.microsoft.com/office/drawing/2014/main" val="1687181761"/>
                    </a:ext>
                  </a:extLst>
                </a:gridCol>
                <a:gridCol w="4205817">
                  <a:extLst>
                    <a:ext uri="{9D8B030D-6E8A-4147-A177-3AD203B41FA5}">
                      <a16:colId xmlns:a16="http://schemas.microsoft.com/office/drawing/2014/main" val="14242992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Parameter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Our Estimate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S&amp;S (2000, Futures Data) Estimate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216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Short-term mean-reversion rate (</a:t>
                      </a:r>
                      <a:r>
                        <a:rPr lang="el-GR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κ)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1.3784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1.49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8606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Short-term volatility (</a:t>
                      </a:r>
                      <a:r>
                        <a:rPr lang="el-GR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ₓ)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28.94%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28.6%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776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Short-term risk premium (</a:t>
                      </a:r>
                      <a:r>
                        <a:rPr lang="el-GR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λ</a:t>
                      </a:r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ₓ)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5.67%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15.7%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7709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Equilibrium drift (</a:t>
                      </a:r>
                      <a:r>
                        <a:rPr lang="el-GR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μ_ξ)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–1.98%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–1.25%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8369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Equilibrium volatility (</a:t>
                      </a:r>
                      <a:r>
                        <a:rPr lang="el-GR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σ_ξ)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14.76%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3679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Risk-neutral drift (</a:t>
                      </a:r>
                      <a:r>
                        <a:rPr lang="el-GR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μ*_ξ)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0.89%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1.15%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2262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Correlation (</a:t>
                      </a:r>
                      <a:r>
                        <a:rPr lang="el-GR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ρ)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0.3000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0.300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078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Measurement noise (</a:t>
                      </a:r>
                      <a:r>
                        <a:rPr lang="el-GR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ₑ)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0.0363, 0.0100, 0.0100, 0.0100, 0.0100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0.042, 0.006, 0.003, 0.000, 0.004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64415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081E89-A4A0-9039-61B3-768BDC070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96226"/>
              </p:ext>
            </p:extLst>
          </p:nvPr>
        </p:nvGraphicFramePr>
        <p:xfrm>
          <a:off x="837722" y="6077261"/>
          <a:ext cx="12617451" cy="1463040"/>
        </p:xfrm>
        <a:graphic>
          <a:graphicData uri="http://schemas.openxmlformats.org/drawingml/2006/table">
            <a:tbl>
              <a:tblPr/>
              <a:tblGrid>
                <a:gridCol w="4205817">
                  <a:extLst>
                    <a:ext uri="{9D8B030D-6E8A-4147-A177-3AD203B41FA5}">
                      <a16:colId xmlns:a16="http://schemas.microsoft.com/office/drawing/2014/main" val="2599176624"/>
                    </a:ext>
                  </a:extLst>
                </a:gridCol>
                <a:gridCol w="4205817">
                  <a:extLst>
                    <a:ext uri="{9D8B030D-6E8A-4147-A177-3AD203B41FA5}">
                      <a16:colId xmlns:a16="http://schemas.microsoft.com/office/drawing/2014/main" val="3141025396"/>
                    </a:ext>
                  </a:extLst>
                </a:gridCol>
                <a:gridCol w="4205817">
                  <a:extLst>
                    <a:ext uri="{9D8B030D-6E8A-4147-A177-3AD203B41FA5}">
                      <a16:colId xmlns:a16="http://schemas.microsoft.com/office/drawing/2014/main" val="19841009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Log-Likelihood (Our Estimation)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Log-Likelihood (S&amp;S, Futures Data)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9743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GBM (long-term 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2835.40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3860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9439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OU (short-term 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3206.31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4331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3332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S&amp;S (2-factor)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3585.80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rgbClr val="FFFFFF"/>
                          </a:solidFill>
                          <a:latin typeface="Unbounded" pitchFamily="34" charset="0"/>
                          <a:ea typeface="+mn-ea"/>
                          <a:cs typeface="+mn-cs"/>
                        </a:rPr>
                        <a:t>5140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01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80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8394" y="650200"/>
            <a:ext cx="7720013" cy="11965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Summary and Future Directions</a:t>
            </a:r>
            <a:endParaRPr lang="en-US" sz="3750"/>
          </a:p>
        </p:txBody>
      </p:sp>
      <p:sp>
        <p:nvSpPr>
          <p:cNvPr id="4" name="Shape 1"/>
          <p:cNvSpPr/>
          <p:nvPr/>
        </p:nvSpPr>
        <p:spPr>
          <a:xfrm>
            <a:off x="6198394" y="2151817"/>
            <a:ext cx="152519" cy="1072158"/>
          </a:xfrm>
          <a:prstGeom prst="roundRect">
            <a:avLst>
              <a:gd name="adj" fmla="val 20007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655951" y="2151817"/>
            <a:ext cx="4006810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Validated Two-Factor Model</a:t>
            </a:r>
            <a:endParaRPr lang="en-US" sz="1850"/>
          </a:p>
        </p:txBody>
      </p:sp>
      <p:sp>
        <p:nvSpPr>
          <p:cNvPr id="6" name="Text 3"/>
          <p:cNvSpPr/>
          <p:nvPr/>
        </p:nvSpPr>
        <p:spPr>
          <a:xfrm>
            <a:off x="6655951" y="2572941"/>
            <a:ext cx="7262455" cy="651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Schwartz and Smith model effectively captures commodity price dynamics with short- and long-term factors, enabling closed-form futures and option pricing.</a:t>
            </a:r>
            <a:endParaRPr lang="en-US" sz="1600"/>
          </a:p>
        </p:txBody>
      </p:sp>
      <p:sp>
        <p:nvSpPr>
          <p:cNvPr id="7" name="Shape 4"/>
          <p:cNvSpPr/>
          <p:nvPr/>
        </p:nvSpPr>
        <p:spPr>
          <a:xfrm>
            <a:off x="6503432" y="3427333"/>
            <a:ext cx="152519" cy="1072158"/>
          </a:xfrm>
          <a:prstGeom prst="roundRect">
            <a:avLst>
              <a:gd name="adj" fmla="val 20007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6960989" y="3427333"/>
            <a:ext cx="3903226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Robust Numerical Methods</a:t>
            </a:r>
            <a:endParaRPr lang="en-US" sz="1850"/>
          </a:p>
        </p:txBody>
      </p:sp>
      <p:sp>
        <p:nvSpPr>
          <p:cNvPr id="9" name="Text 6"/>
          <p:cNvSpPr/>
          <p:nvPr/>
        </p:nvSpPr>
        <p:spPr>
          <a:xfrm>
            <a:off x="6960989" y="3848457"/>
            <a:ext cx="6957417" cy="651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Monte Carlo simulations and Fourier-based pricing methods are accurate and efficient, confirmed by convergence studies and direct comparisons.</a:t>
            </a:r>
            <a:endParaRPr lang="en-US" sz="1600"/>
          </a:p>
        </p:txBody>
      </p:sp>
      <p:sp>
        <p:nvSpPr>
          <p:cNvPr id="10" name="Shape 7"/>
          <p:cNvSpPr/>
          <p:nvPr/>
        </p:nvSpPr>
        <p:spPr>
          <a:xfrm>
            <a:off x="6808589" y="4702850"/>
            <a:ext cx="152519" cy="1072158"/>
          </a:xfrm>
          <a:prstGeom prst="roundRect">
            <a:avLst>
              <a:gd name="adj" fmla="val 20007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266146" y="4702850"/>
            <a:ext cx="3493294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Kalman Filter Estimation</a:t>
            </a:r>
            <a:endParaRPr lang="en-US" sz="1850"/>
          </a:p>
        </p:txBody>
      </p:sp>
      <p:sp>
        <p:nvSpPr>
          <p:cNvPr id="12" name="Text 9"/>
          <p:cNvSpPr/>
          <p:nvPr/>
        </p:nvSpPr>
        <p:spPr>
          <a:xfrm>
            <a:off x="7266146" y="5123974"/>
            <a:ext cx="6652260" cy="651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State-space representation and Kalman filtering provide reliable parameter estimates from market data, outperforming simpler models.</a:t>
            </a:r>
            <a:endParaRPr lang="en-US" sz="1600"/>
          </a:p>
        </p:txBody>
      </p:sp>
      <p:sp>
        <p:nvSpPr>
          <p:cNvPr id="13" name="Shape 10"/>
          <p:cNvSpPr/>
          <p:nvPr/>
        </p:nvSpPr>
        <p:spPr>
          <a:xfrm>
            <a:off x="7113746" y="5978366"/>
            <a:ext cx="152519" cy="1397675"/>
          </a:xfrm>
          <a:prstGeom prst="roundRect">
            <a:avLst>
              <a:gd name="adj" fmla="val 20007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7571303" y="5978366"/>
            <a:ext cx="2393275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Future Work</a:t>
            </a:r>
            <a:endParaRPr lang="en-US" sz="1850"/>
          </a:p>
        </p:txBody>
      </p:sp>
      <p:sp>
        <p:nvSpPr>
          <p:cNvPr id="15" name="Text 12"/>
          <p:cNvSpPr/>
          <p:nvPr/>
        </p:nvSpPr>
        <p:spPr>
          <a:xfrm>
            <a:off x="7571303" y="6399490"/>
            <a:ext cx="6347103" cy="976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Potential extensions include Bayesian estimation techniques and application to commodity options pricing with enhanced numerical methods.</a:t>
            </a:r>
            <a:endParaRPr lang="en-US" sz="1600"/>
          </a:p>
        </p:txBody>
      </p:sp>
      <p:pic>
        <p:nvPicPr>
          <p:cNvPr id="16" name="Picture 15" descr="A red square with white text&#10;&#10;Description automatically generated">
            <a:extLst>
              <a:ext uri="{FF2B5EF4-FFF2-40B4-BE49-F238E27FC236}">
                <a16:creationId xmlns:a16="http://schemas.microsoft.com/office/drawing/2014/main" id="{D9118BEA-DD5F-FD6C-BD89-0EF2F351E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2207" y="7249506"/>
            <a:ext cx="2458193" cy="9765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8862" y="535662"/>
            <a:ext cx="1091457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Futures Pricing and Option Valuation under the Two-Factor Model</a:t>
            </a:r>
            <a:endParaRPr lang="en-US" sz="220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62" y="1702472"/>
            <a:ext cx="6750368" cy="524824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20599" y="2013004"/>
            <a:ext cx="964645" cy="161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280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Futures Pricing</a:t>
            </a:r>
            <a:endParaRPr lang="en-US" sz="2800"/>
          </a:p>
        </p:txBody>
      </p:sp>
      <p:sp>
        <p:nvSpPr>
          <p:cNvPr id="5" name="Text 2"/>
          <p:cNvSpPr/>
          <p:nvPr/>
        </p:nvSpPr>
        <p:spPr>
          <a:xfrm>
            <a:off x="8320598" y="2373361"/>
            <a:ext cx="5342849" cy="351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Under the risk-neutral measure, futures prices equal the discounted expected spot price at maturity. The log-spot price splits into short-term (mean-reverting) and long-term (drifted Brownian motion) components.</a:t>
            </a:r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8320597" y="3616207"/>
            <a:ext cx="5342849" cy="351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futures price has a closed-form expression involving the mean and variance of these components, capturing realistic price dynamics.</a:t>
            </a:r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8320600" y="4724680"/>
            <a:ext cx="964645" cy="161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240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Option Valuation</a:t>
            </a:r>
            <a:endParaRPr lang="en-US" sz="2400"/>
          </a:p>
        </p:txBody>
      </p:sp>
      <p:sp>
        <p:nvSpPr>
          <p:cNvPr id="8" name="Text 5"/>
          <p:cNvSpPr/>
          <p:nvPr/>
        </p:nvSpPr>
        <p:spPr>
          <a:xfrm>
            <a:off x="8320599" y="5042867"/>
            <a:ext cx="5342847" cy="351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6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European options on futures are priced using Black's formula, with volatility derived from the variance of the log-futures price. This variance accounts for both factors and their correlation.</a:t>
            </a:r>
            <a:endParaRPr lang="en-US" sz="1600"/>
          </a:p>
        </p:txBody>
      </p:sp>
      <p:sp>
        <p:nvSpPr>
          <p:cNvPr id="9" name="Text 6"/>
          <p:cNvSpPr/>
          <p:nvPr/>
        </p:nvSpPr>
        <p:spPr>
          <a:xfrm>
            <a:off x="8320597" y="6207749"/>
            <a:ext cx="5342846" cy="742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16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model yields explicit formulas for option prices,</a:t>
            </a:r>
          </a:p>
          <a:p>
            <a:pPr marL="0" indent="0" algn="l">
              <a:buNone/>
            </a:pPr>
            <a:r>
              <a:rPr lang="en-US" sz="16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enabling efficient valuation consistent with observed</a:t>
            </a:r>
          </a:p>
          <a:p>
            <a:pPr marL="0" indent="0" algn="l">
              <a:buNone/>
            </a:pPr>
            <a:r>
              <a:rPr lang="en-US" sz="16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market behavior</a:t>
            </a:r>
            <a:endParaRPr lang="en-US" sz="1600"/>
          </a:p>
        </p:txBody>
      </p:sp>
      <p:pic>
        <p:nvPicPr>
          <p:cNvPr id="10" name="Picture 9" descr="A red square with white text&#10;&#10;Description automatically generated">
            <a:extLst>
              <a:ext uri="{FF2B5EF4-FFF2-40B4-BE49-F238E27FC236}">
                <a16:creationId xmlns:a16="http://schemas.microsoft.com/office/drawing/2014/main" id="{5CAC8CDB-B491-291E-ECD0-F205AF878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2207" y="6984114"/>
            <a:ext cx="2458193" cy="12419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6400" y="1020723"/>
            <a:ext cx="7691199" cy="1831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0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Economic Interpretation and Dynamics of Model Factors</a:t>
            </a:r>
            <a:endParaRPr lang="en-US" sz="3800"/>
          </a:p>
        </p:txBody>
      </p:sp>
      <p:sp>
        <p:nvSpPr>
          <p:cNvPr id="4" name="Shape 1"/>
          <p:cNvSpPr/>
          <p:nvPr/>
        </p:nvSpPr>
        <p:spPr>
          <a:xfrm>
            <a:off x="726400" y="3163253"/>
            <a:ext cx="466963" cy="466963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400889" y="3234571"/>
            <a:ext cx="3041452" cy="610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Short-Term Component (ω_t)</a:t>
            </a:r>
            <a:endParaRPr lang="en-US" sz="1900"/>
          </a:p>
        </p:txBody>
      </p:sp>
      <p:sp>
        <p:nvSpPr>
          <p:cNvPr id="6" name="Text 3"/>
          <p:cNvSpPr/>
          <p:nvPr/>
        </p:nvSpPr>
        <p:spPr>
          <a:xfrm>
            <a:off x="1400889" y="3969306"/>
            <a:ext cx="3041452" cy="1659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Represents transient deviations and inventory effects, modeled as a mean-reverting Ornstein–Uhlenbeck process with speed of reversion κ.</a:t>
            </a:r>
            <a:endParaRPr lang="en-US" sz="1600"/>
          </a:p>
        </p:txBody>
      </p:sp>
      <p:sp>
        <p:nvSpPr>
          <p:cNvPr id="7" name="Shape 4"/>
          <p:cNvSpPr/>
          <p:nvPr/>
        </p:nvSpPr>
        <p:spPr>
          <a:xfrm>
            <a:off x="4701778" y="3163253"/>
            <a:ext cx="466963" cy="466963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376267" y="3234571"/>
            <a:ext cx="3041452" cy="610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Long-Term Component (ε_t)</a:t>
            </a:r>
            <a:endParaRPr lang="en-US" sz="1900"/>
          </a:p>
        </p:txBody>
      </p:sp>
      <p:sp>
        <p:nvSpPr>
          <p:cNvPr id="9" name="Text 6"/>
          <p:cNvSpPr/>
          <p:nvPr/>
        </p:nvSpPr>
        <p:spPr>
          <a:xfrm>
            <a:off x="5376267" y="3969306"/>
            <a:ext cx="3041452" cy="1659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Captures the persistent equilibrium log-price level, following a Brownian motion with drift under the risk-neutral measure.</a:t>
            </a:r>
            <a:endParaRPr lang="en-US" sz="1600"/>
          </a:p>
        </p:txBody>
      </p:sp>
      <p:sp>
        <p:nvSpPr>
          <p:cNvPr id="10" name="Shape 7"/>
          <p:cNvSpPr/>
          <p:nvPr/>
        </p:nvSpPr>
        <p:spPr>
          <a:xfrm>
            <a:off x="726400" y="6044089"/>
            <a:ext cx="466963" cy="466963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400889" y="6115407"/>
            <a:ext cx="3800118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Correlation and Dynamics</a:t>
            </a:r>
            <a:endParaRPr lang="en-US" sz="1900"/>
          </a:p>
        </p:txBody>
      </p:sp>
      <p:sp>
        <p:nvSpPr>
          <p:cNvPr id="12" name="Text 9"/>
          <p:cNvSpPr/>
          <p:nvPr/>
        </p:nvSpPr>
        <p:spPr>
          <a:xfrm>
            <a:off x="1400889" y="6544985"/>
            <a:ext cx="7016710" cy="663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two factors are correlated, with ω_t describing temporary shocks that decay exponentially, while ε_t accumulates permanent price shifts.</a:t>
            </a:r>
            <a:endParaRPr lang="en-US" sz="1600"/>
          </a:p>
        </p:txBody>
      </p:sp>
      <p:pic>
        <p:nvPicPr>
          <p:cNvPr id="13" name="Picture 12" descr="A red square with white text&#10;&#10;Description automatically generated">
            <a:extLst>
              <a:ext uri="{FF2B5EF4-FFF2-40B4-BE49-F238E27FC236}">
                <a16:creationId xmlns:a16="http://schemas.microsoft.com/office/drawing/2014/main" id="{DAE56DD4-155F-D086-D546-57B6423B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207" y="6984114"/>
            <a:ext cx="2458193" cy="12419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55" y="2914650"/>
            <a:ext cx="4982289" cy="240018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92083" y="1011198"/>
            <a:ext cx="7732633" cy="1186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Monte Carlo Simulation for Futures and Option Pricing</a:t>
            </a:r>
            <a:endParaRPr lang="en-US" sz="370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2083" y="2499717"/>
            <a:ext cx="1008102" cy="146542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502604" y="2701290"/>
            <a:ext cx="2413754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Simulation Setup</a:t>
            </a:r>
            <a:endParaRPr lang="en-US" sz="1850"/>
          </a:p>
        </p:txBody>
      </p:sp>
      <p:sp>
        <p:nvSpPr>
          <p:cNvPr id="7" name="Text 2"/>
          <p:cNvSpPr/>
          <p:nvPr/>
        </p:nvSpPr>
        <p:spPr>
          <a:xfrm>
            <a:off x="7502604" y="3118723"/>
            <a:ext cx="6422112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Simulate M independent paths of the short- and long-term factors using Euler–Maruyama discretization on a time grid with N steps.</a:t>
            </a:r>
            <a:endParaRPr lang="en-US" sz="155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083" y="3965138"/>
            <a:ext cx="1008102" cy="178784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502604" y="4166711"/>
            <a:ext cx="2668072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Price Computation</a:t>
            </a:r>
            <a:endParaRPr lang="en-US" sz="1850"/>
          </a:p>
        </p:txBody>
      </p:sp>
      <p:sp>
        <p:nvSpPr>
          <p:cNvPr id="10" name="Text 4"/>
          <p:cNvSpPr/>
          <p:nvPr/>
        </p:nvSpPr>
        <p:spPr>
          <a:xfrm>
            <a:off x="7502604" y="4584144"/>
            <a:ext cx="6422112" cy="967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At each step, compute spot and futures prices from simulated factors. At maturity, estimate option prices as discounted averages of payoffs across paths.</a:t>
            </a:r>
            <a:endParaRPr lang="en-US" sz="155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2083" y="5752981"/>
            <a:ext cx="1008102" cy="1465421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502604" y="5954554"/>
            <a:ext cx="2371963" cy="296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Validation</a:t>
            </a:r>
            <a:endParaRPr lang="en-US" sz="1850"/>
          </a:p>
        </p:txBody>
      </p:sp>
      <p:sp>
        <p:nvSpPr>
          <p:cNvPr id="13" name="Text 6"/>
          <p:cNvSpPr/>
          <p:nvPr/>
        </p:nvSpPr>
        <p:spPr>
          <a:xfrm>
            <a:off x="7502604" y="6371987"/>
            <a:ext cx="6422112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Monte Carlo estimates converge to analytical prices from Black's formula as the number of paths increases, confirming numerical accuracy.</a:t>
            </a:r>
            <a:endParaRPr lang="en-US" sz="1550"/>
          </a:p>
        </p:txBody>
      </p:sp>
      <p:pic>
        <p:nvPicPr>
          <p:cNvPr id="14" name="Picture 13" descr="A red square with white text&#10;&#10;Description automatically generated">
            <a:extLst>
              <a:ext uri="{FF2B5EF4-FFF2-40B4-BE49-F238E27FC236}">
                <a16:creationId xmlns:a16="http://schemas.microsoft.com/office/drawing/2014/main" id="{6E00443D-36D2-534C-BE6F-FBD61BE740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72207" y="6984114"/>
            <a:ext cx="2458193" cy="12419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5891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289" y="182084"/>
            <a:ext cx="5281551" cy="320394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2478" y="3524250"/>
            <a:ext cx="13085445" cy="1298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Convergence Study of Monte Carlo Estimates</a:t>
            </a:r>
            <a:endParaRPr lang="en-US" sz="4050"/>
          </a:p>
        </p:txBody>
      </p:sp>
      <p:sp>
        <p:nvSpPr>
          <p:cNvPr id="5" name="Shape 1"/>
          <p:cNvSpPr/>
          <p:nvPr/>
        </p:nvSpPr>
        <p:spPr>
          <a:xfrm>
            <a:off x="772478" y="5153501"/>
            <a:ext cx="4214693" cy="2310765"/>
          </a:xfrm>
          <a:prstGeom prst="roundRect">
            <a:avLst>
              <a:gd name="adj" fmla="val 1433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993100" y="5374124"/>
            <a:ext cx="3512820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Convergence Behavior</a:t>
            </a:r>
            <a:endParaRPr lang="en-US" sz="2000"/>
          </a:p>
        </p:txBody>
      </p:sp>
      <p:sp>
        <p:nvSpPr>
          <p:cNvPr id="7" name="Text 3"/>
          <p:cNvSpPr/>
          <p:nvPr/>
        </p:nvSpPr>
        <p:spPr>
          <a:xfrm>
            <a:off x="993100" y="5831086"/>
            <a:ext cx="3773448" cy="14125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Absolute pricing error between Monte Carlo and analytical prices decreases steadily as simulation paths increase, demonstrating statistical convergence.</a:t>
            </a:r>
            <a:endParaRPr lang="en-US" sz="1700"/>
          </a:p>
        </p:txBody>
      </p:sp>
      <p:sp>
        <p:nvSpPr>
          <p:cNvPr id="8" name="Shape 4"/>
          <p:cNvSpPr/>
          <p:nvPr/>
        </p:nvSpPr>
        <p:spPr>
          <a:xfrm>
            <a:off x="5207794" y="5153501"/>
            <a:ext cx="4214693" cy="2310765"/>
          </a:xfrm>
          <a:prstGeom prst="roundRect">
            <a:avLst>
              <a:gd name="adj" fmla="val 1433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5428417" y="5374124"/>
            <a:ext cx="2939296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Numerical Stability</a:t>
            </a:r>
            <a:endParaRPr lang="en-US" sz="2000"/>
          </a:p>
        </p:txBody>
      </p:sp>
      <p:sp>
        <p:nvSpPr>
          <p:cNvPr id="10" name="Text 6"/>
          <p:cNvSpPr/>
          <p:nvPr/>
        </p:nvSpPr>
        <p:spPr>
          <a:xfrm>
            <a:off x="5428417" y="5831086"/>
            <a:ext cx="3773448" cy="1059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Errors approach zero for large path counts, validating the robustness and efficiency of the simulation engine.</a:t>
            </a:r>
            <a:endParaRPr lang="en-US" sz="1700"/>
          </a:p>
        </p:txBody>
      </p:sp>
      <p:sp>
        <p:nvSpPr>
          <p:cNvPr id="11" name="Shape 7"/>
          <p:cNvSpPr/>
          <p:nvPr/>
        </p:nvSpPr>
        <p:spPr>
          <a:xfrm>
            <a:off x="9643110" y="5153501"/>
            <a:ext cx="4214693" cy="2310765"/>
          </a:xfrm>
          <a:prstGeom prst="roundRect">
            <a:avLst>
              <a:gd name="adj" fmla="val 1433"/>
            </a:avLst>
          </a:prstGeom>
          <a:solidFill>
            <a:srgbClr val="30475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9863733" y="5374124"/>
            <a:ext cx="3179326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Practical Implication</a:t>
            </a:r>
            <a:endParaRPr lang="en-US" sz="2000"/>
          </a:p>
        </p:txBody>
      </p:sp>
      <p:sp>
        <p:nvSpPr>
          <p:cNvPr id="13" name="Text 9"/>
          <p:cNvSpPr/>
          <p:nvPr/>
        </p:nvSpPr>
        <p:spPr>
          <a:xfrm>
            <a:off x="9863733" y="5831086"/>
            <a:ext cx="3773448" cy="1059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Reliable option pricing can be achieved with sufficiently many paths, balancing computational cost and accuracy.</a:t>
            </a:r>
            <a:endParaRPr lang="en-US" sz="1700"/>
          </a:p>
        </p:txBody>
      </p:sp>
      <p:pic>
        <p:nvPicPr>
          <p:cNvPr id="14" name="Picture 13" descr="A red square with white text&#10;&#10;Description automatically generated">
            <a:extLst>
              <a:ext uri="{FF2B5EF4-FFF2-40B4-BE49-F238E27FC236}">
                <a16:creationId xmlns:a16="http://schemas.microsoft.com/office/drawing/2014/main" id="{294D9BFF-0C28-D66B-6DFF-3F4FC0125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2207" y="6984114"/>
            <a:ext cx="2458193" cy="12419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9982" y="636389"/>
            <a:ext cx="13010436" cy="1361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Direct Pricing Comparison: Monte Carlo vs Analytical</a:t>
            </a:r>
            <a:endParaRPr lang="en-US" sz="425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82" y="2988636"/>
            <a:ext cx="5469969" cy="338066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399070" y="2749905"/>
            <a:ext cx="272295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Pricing Table</a:t>
            </a:r>
            <a:endParaRPr lang="en-US" sz="2100"/>
          </a:p>
        </p:txBody>
      </p:sp>
      <p:sp>
        <p:nvSpPr>
          <p:cNvPr id="5" name="Text 2"/>
          <p:cNvSpPr/>
          <p:nvPr/>
        </p:nvSpPr>
        <p:spPr>
          <a:xfrm>
            <a:off x="7399070" y="3229013"/>
            <a:ext cx="6360557" cy="7405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Monte Carlo price: 1.6368 | Analytical Black price: 1.6338 | Absolute error: ~0.0029</a:t>
            </a:r>
            <a:endParaRPr lang="en-US" sz="1800"/>
          </a:p>
        </p:txBody>
      </p:sp>
      <p:sp>
        <p:nvSpPr>
          <p:cNvPr id="7" name="Text 3"/>
          <p:cNvSpPr/>
          <p:nvPr/>
        </p:nvSpPr>
        <p:spPr>
          <a:xfrm>
            <a:off x="7399070" y="4641998"/>
            <a:ext cx="306800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Visual Comparison</a:t>
            </a:r>
            <a:endParaRPr lang="en-US" sz="2100"/>
          </a:p>
        </p:txBody>
      </p:sp>
      <p:sp>
        <p:nvSpPr>
          <p:cNvPr id="8" name="Text 4"/>
          <p:cNvSpPr/>
          <p:nvPr/>
        </p:nvSpPr>
        <p:spPr>
          <a:xfrm>
            <a:off x="7399070" y="5121106"/>
            <a:ext cx="6360676" cy="1110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bar chart confirms close alignment between simulation and analytical methods, highlighting the precision of the Monte Carlo implementation.</a:t>
            </a: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0030D8-70AA-0EE8-B514-98F2A9CC5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562" y="2646962"/>
            <a:ext cx="4115768" cy="340280"/>
          </a:xfrm>
          <a:prstGeom prst="rect">
            <a:avLst/>
          </a:prstGeom>
        </p:spPr>
      </p:pic>
      <p:pic>
        <p:nvPicPr>
          <p:cNvPr id="13" name="Picture 12" descr="A red square with white text&#10;&#10;Description automatically generated">
            <a:extLst>
              <a:ext uri="{FF2B5EF4-FFF2-40B4-BE49-F238E27FC236}">
                <a16:creationId xmlns:a16="http://schemas.microsoft.com/office/drawing/2014/main" id="{317D0703-24D5-F2F0-3445-EFE84FB13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2207" y="6984114"/>
            <a:ext cx="2458193" cy="12419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40139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Fourier-Based Option Pricing and Model Calibration</a:t>
            </a:r>
            <a:endParaRPr lang="en-US" sz="4400"/>
          </a:p>
        </p:txBody>
      </p:sp>
      <p:sp>
        <p:nvSpPr>
          <p:cNvPr id="3" name="Text 1"/>
          <p:cNvSpPr/>
          <p:nvPr/>
        </p:nvSpPr>
        <p:spPr>
          <a:xfrm>
            <a:off x="7944090" y="1874839"/>
            <a:ext cx="573857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Characteristic Function Approach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44090" y="2466103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European call option prices are computed using the characteristic function of the log-spot price and Gauss–Legendre quadrature integration.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944090" y="3706232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method yields fast, accurate pricing consistent with the two-factor model's Gaussian structure.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2595177"/>
            <a:ext cx="297930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Calibration</a:t>
            </a:r>
            <a:endParaRPr lang="en-US" sz="2200"/>
          </a:p>
        </p:txBody>
      </p:sp>
      <p:sp>
        <p:nvSpPr>
          <p:cNvPr id="7" name="Text 5"/>
          <p:cNvSpPr/>
          <p:nvPr/>
        </p:nvSpPr>
        <p:spPr>
          <a:xfrm>
            <a:off x="837724" y="3186441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Parameters estimated via Kalman filter on crude oil futures data include mean reversion speed, volatilities, correlation, and risk-neutral drift.</a:t>
            </a:r>
            <a:endParaRPr lang="en-US" sz="1850"/>
          </a:p>
        </p:txBody>
      </p:sp>
      <p:sp>
        <p:nvSpPr>
          <p:cNvPr id="8" name="Text 6"/>
          <p:cNvSpPr/>
          <p:nvPr/>
        </p:nvSpPr>
        <p:spPr>
          <a:xfrm>
            <a:off x="837724" y="455089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full two-factor model outperforms nested models in log-likelihood, validating its superior fit to market data.</a:t>
            </a:r>
          </a:p>
          <a:p>
            <a:pPr marL="0" indent="0" algn="l">
              <a:lnSpc>
                <a:spcPts val="3000"/>
              </a:lnSpc>
              <a:buNone/>
            </a:pPr>
            <a:endParaRPr lang="en-US" sz="185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CAD6DE"/>
                </a:solidFill>
                <a:latin typeface="Cabin" pitchFamily="34" charset="0"/>
              </a:rPr>
              <a:t>Integration bounds and node counts are chosen to balance speed and precision, with maximum pricing deviation below ¬0.001.</a:t>
            </a:r>
          </a:p>
        </p:txBody>
      </p:sp>
      <p:pic>
        <p:nvPicPr>
          <p:cNvPr id="9" name="Picture 8" descr="A red square with white text&#10;&#10;Description automatically generated">
            <a:extLst>
              <a:ext uri="{FF2B5EF4-FFF2-40B4-BE49-F238E27FC236}">
                <a16:creationId xmlns:a16="http://schemas.microsoft.com/office/drawing/2014/main" id="{48FCD214-2B2B-3F05-32ED-D18D4707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207" y="6984114"/>
            <a:ext cx="2458193" cy="1241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28E61E-F7AB-A737-2EFC-7BFC8924C573}"/>
              </a:ext>
            </a:extLst>
          </p:cNvPr>
          <p:cNvSpPr txBox="1"/>
          <p:nvPr/>
        </p:nvSpPr>
        <p:spPr>
          <a:xfrm>
            <a:off x="7944090" y="4925258"/>
            <a:ext cx="5848586" cy="23748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indent="0">
              <a:lnSpc>
                <a:spcPts val="3000"/>
              </a:lnSpc>
              <a:buNone/>
              <a:defRPr sz="185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defRPr>
            </a:lvl1pPr>
          </a:lstStyle>
          <a:p>
            <a:r>
              <a:rPr lang="en-US" sz="2200" dirty="0">
                <a:solidFill>
                  <a:srgbClr val="FFFFFF"/>
                </a:solidFill>
                <a:latin typeface="Unbounded" pitchFamily="34" charset="0"/>
              </a:rPr>
              <a:t>Pricing via Gauss3 Legendre Integration</a:t>
            </a:r>
          </a:p>
          <a:p>
            <a:r>
              <a:rPr lang="en-US" dirty="0"/>
              <a:t>European call option prices are computed using </a:t>
            </a:r>
            <a:r>
              <a:rPr lang="en-US" dirty="0" err="1"/>
              <a:t>Bakshi</a:t>
            </a:r>
            <a:r>
              <a:rPr lang="en-US" dirty="0"/>
              <a:t> and Madan's Fourier pricing framework, evaluating integrals with Gauss–Legendre quadrature for accuracy and efficiency.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80354-2CAE-BE33-4410-B70E22E2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3DA2B0B-AA1E-17BB-7CDF-4139EE066ACC}"/>
              </a:ext>
            </a:extLst>
          </p:cNvPr>
          <p:cNvSpPr/>
          <p:nvPr/>
        </p:nvSpPr>
        <p:spPr>
          <a:xfrm>
            <a:off x="837724" y="1420819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</a:rPr>
              <a:t>Kalman Filter Implementation</a:t>
            </a:r>
            <a:endParaRPr lang="en-US" sz="44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4C696BFE-A0F6-0EA9-80F8-04CF128B6448}"/>
              </a:ext>
            </a:extLst>
          </p:cNvPr>
          <p:cNvSpPr/>
          <p:nvPr/>
        </p:nvSpPr>
        <p:spPr>
          <a:xfrm>
            <a:off x="1350680" y="3264250"/>
            <a:ext cx="297930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State-Space Model</a:t>
            </a:r>
            <a:endParaRPr lang="en-US" sz="22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C3DA2FF2-CF05-AB78-CBA7-95148E73B29C}"/>
              </a:ext>
            </a:extLst>
          </p:cNvPr>
          <p:cNvSpPr/>
          <p:nvPr/>
        </p:nvSpPr>
        <p:spPr>
          <a:xfrm>
            <a:off x="1350680" y="3705869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R="5080">
              <a:lnSpc>
                <a:spcPts val="3000"/>
              </a:lnSpc>
              <a:spcBef>
                <a:spcPts val="865"/>
              </a:spcBef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</a:rPr>
              <a:t>The two-factor model is expressed in state-space form with transition and observation equations. The transition matrix captures mean reversion and drift, while measurement equations relate states to observed futures prices.</a:t>
            </a:r>
          </a:p>
        </p:txBody>
      </p:sp>
      <p:pic>
        <p:nvPicPr>
          <p:cNvPr id="9" name="Picture 8" descr="A red square with white text&#10;&#10;Description automatically generated">
            <a:extLst>
              <a:ext uri="{FF2B5EF4-FFF2-40B4-BE49-F238E27FC236}">
                <a16:creationId xmlns:a16="http://schemas.microsoft.com/office/drawing/2014/main" id="{F83B1D14-4162-DE94-F13C-A6BCF78DB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207" y="6984114"/>
            <a:ext cx="2458193" cy="1241944"/>
          </a:xfrm>
          <a:prstGeom prst="rect">
            <a:avLst/>
          </a:prstGeom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id="{D80BA965-C53C-978C-FDD2-21A51BFD7701}"/>
              </a:ext>
            </a:extLst>
          </p:cNvPr>
          <p:cNvSpPr/>
          <p:nvPr/>
        </p:nvSpPr>
        <p:spPr>
          <a:xfrm>
            <a:off x="7961971" y="3267454"/>
            <a:ext cx="297930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Filter Steps </a:t>
            </a:r>
            <a:endParaRPr lang="en-US" sz="2200" dirty="0"/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BAE63E5C-B9F7-85E0-CB36-CB3DEC38A82F}"/>
              </a:ext>
            </a:extLst>
          </p:cNvPr>
          <p:cNvSpPr/>
          <p:nvPr/>
        </p:nvSpPr>
        <p:spPr>
          <a:xfrm>
            <a:off x="7961971" y="3709073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R="5080">
              <a:lnSpc>
                <a:spcPts val="3000"/>
              </a:lnSpc>
              <a:spcBef>
                <a:spcPts val="865"/>
              </a:spcBef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</a:rPr>
              <a:t>Prediction and update steps compute state estimates and covariances. Kalman gain adjusts estimates based on measurement errors, maximizing likelihood of observed data.</a:t>
            </a:r>
          </a:p>
          <a:p>
            <a:pPr marR="5080">
              <a:lnSpc>
                <a:spcPts val="3000"/>
              </a:lnSpc>
              <a:spcBef>
                <a:spcPts val="865"/>
              </a:spcBef>
            </a:pPr>
            <a:endParaRPr lang="en-US" sz="1850" dirty="0">
              <a:solidFill>
                <a:srgbClr val="CAD6DE"/>
              </a:solidFill>
              <a:latin typeface="Cab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62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7151" y="0"/>
            <a:ext cx="10036098" cy="8229600"/>
          </a:xfrm>
          <a:custGeom>
            <a:avLst/>
            <a:gdLst/>
            <a:ahLst/>
            <a:cxnLst/>
            <a:rect l="l" t="t" r="r" b="b"/>
            <a:pathLst>
              <a:path w="11430000" h="9372600">
                <a:moveTo>
                  <a:pt x="11430000" y="0"/>
                </a:moveTo>
                <a:lnTo>
                  <a:pt x="0" y="0"/>
                </a:lnTo>
                <a:lnTo>
                  <a:pt x="0" y="9372600"/>
                </a:lnTo>
                <a:lnTo>
                  <a:pt x="11430000" y="93726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52323"/>
          </a:solidFill>
        </p:spPr>
        <p:txBody>
          <a:bodyPr wrap="square" lIns="0" tIns="0" rIns="0" bIns="0" rtlCol="0"/>
          <a:lstStyle/>
          <a:p>
            <a:endParaRPr sz="1580"/>
          </a:p>
        </p:txBody>
      </p:sp>
      <p:grpSp>
        <p:nvGrpSpPr>
          <p:cNvPr id="3" name="object 3"/>
          <p:cNvGrpSpPr/>
          <p:nvPr/>
        </p:nvGrpSpPr>
        <p:grpSpPr>
          <a:xfrm>
            <a:off x="8569712" y="-1"/>
            <a:ext cx="3763537" cy="8229600"/>
            <a:chOff x="7143750" y="-1"/>
            <a:chExt cx="4286250" cy="93726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750" y="-1"/>
              <a:ext cx="4286250" cy="9372599"/>
            </a:xfrm>
            <a:prstGeom prst="rect">
              <a:avLst/>
            </a:prstGeom>
          </p:spPr>
        </p:pic>
        <p:pic>
          <p:nvPicPr>
            <p:cNvPr id="5" name="object 5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2150" y="8858248"/>
              <a:ext cx="1752600" cy="4190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82150" y="8610599"/>
              <a:ext cx="1847850" cy="76199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813452" y="368603"/>
            <a:ext cx="4583709" cy="914006"/>
          </a:xfrm>
          <a:prstGeom prst="rect">
            <a:avLst/>
          </a:prstGeom>
        </p:spPr>
        <p:txBody>
          <a:bodyPr vert="horz" wrap="square" lIns="0" tIns="6133" rIns="0" bIns="0" rtlCol="0">
            <a:spAutoFit/>
          </a:bodyPr>
          <a:lstStyle/>
          <a:p>
            <a:pPr marL="11151" marR="4460">
              <a:lnSpc>
                <a:spcPts val="3688"/>
              </a:lnSpc>
              <a:spcBef>
                <a:spcPts val="48"/>
              </a:spcBef>
            </a:pPr>
            <a:r>
              <a:rPr sz="2941" b="1" spc="-140" dirty="0">
                <a:solidFill>
                  <a:srgbClr val="FFFFFF"/>
                </a:solidFill>
                <a:latin typeface="Tahoma"/>
                <a:cs typeface="Tahoma"/>
              </a:rPr>
              <a:t>Estimated</a:t>
            </a:r>
            <a:r>
              <a:rPr sz="2941" b="1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41" b="1" spc="-136" dirty="0">
                <a:solidFill>
                  <a:srgbClr val="FFFFFF"/>
                </a:solidFill>
                <a:latin typeface="Tahoma"/>
                <a:cs typeface="Tahoma"/>
              </a:rPr>
              <a:t>Parameters</a:t>
            </a:r>
            <a:r>
              <a:rPr sz="2941" b="1" spc="-36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41" b="1" spc="-22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2941" b="1" spc="-66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2941" b="1" spc="-36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41" b="1" spc="-9" dirty="0">
                <a:solidFill>
                  <a:srgbClr val="FFFFFF"/>
                </a:solidFill>
                <a:latin typeface="Tahoma"/>
                <a:cs typeface="Tahoma"/>
              </a:rPr>
              <a:t>Comparison</a:t>
            </a:r>
            <a:endParaRPr sz="2941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53404" y="1577061"/>
            <a:ext cx="1593509" cy="608533"/>
          </a:xfrm>
          <a:prstGeom prst="rect">
            <a:avLst/>
          </a:prstGeom>
        </p:spPr>
        <p:txBody>
          <a:bodyPr vert="horz" wrap="square" lIns="0" tIns="13939" rIns="0" bIns="0" rtlCol="0">
            <a:spAutoFit/>
          </a:bodyPr>
          <a:lstStyle/>
          <a:p>
            <a:pPr marL="11151">
              <a:spcBef>
                <a:spcPts val="110"/>
              </a:spcBef>
            </a:pPr>
            <a:r>
              <a:rPr sz="3863" spc="-189" dirty="0">
                <a:solidFill>
                  <a:srgbClr val="E4DFDF"/>
                </a:solidFill>
              </a:rPr>
              <a:t>1.3784</a:t>
            </a:r>
            <a:endParaRPr sz="3863"/>
          </a:p>
        </p:txBody>
      </p:sp>
      <p:sp>
        <p:nvSpPr>
          <p:cNvPr id="9" name="object 9"/>
          <p:cNvSpPr txBox="1"/>
          <p:nvPr/>
        </p:nvSpPr>
        <p:spPr>
          <a:xfrm>
            <a:off x="4325557" y="2330102"/>
            <a:ext cx="2229129" cy="4588988"/>
          </a:xfrm>
          <a:prstGeom prst="rect">
            <a:avLst/>
          </a:prstGeom>
        </p:spPr>
        <p:txBody>
          <a:bodyPr vert="horz" wrap="square" lIns="0" tIns="11151" rIns="0" bIns="0" rtlCol="0">
            <a:spAutoFit/>
          </a:bodyPr>
          <a:lstStyle/>
          <a:p>
            <a:pPr marL="1673" algn="ctr">
              <a:spcBef>
                <a:spcPts val="88"/>
              </a:spcBef>
            </a:pPr>
            <a:r>
              <a:rPr sz="1449" b="1" spc="-18" dirty="0">
                <a:solidFill>
                  <a:srgbClr val="E4DFDF"/>
                </a:solidFill>
                <a:latin typeface="Tahoma"/>
                <a:cs typeface="Tahoma"/>
              </a:rPr>
              <a:t>Mean</a:t>
            </a:r>
            <a:r>
              <a:rPr sz="1449" b="1" spc="-83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449" b="1" spc="-61" dirty="0">
                <a:solidFill>
                  <a:srgbClr val="E4DFDF"/>
                </a:solidFill>
                <a:latin typeface="Tahoma"/>
                <a:cs typeface="Tahoma"/>
              </a:rPr>
              <a:t>Reversion</a:t>
            </a:r>
            <a:r>
              <a:rPr sz="1449" b="1" spc="-140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449" b="1" spc="-66" dirty="0">
                <a:solidFill>
                  <a:srgbClr val="E4DFDF"/>
                </a:solidFill>
                <a:latin typeface="Tahoma"/>
                <a:cs typeface="Tahoma"/>
              </a:rPr>
              <a:t>Rate</a:t>
            </a:r>
            <a:r>
              <a:rPr sz="1449" b="1" spc="-21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449" b="1" spc="-22" dirty="0">
                <a:solidFill>
                  <a:srgbClr val="E4DFDF"/>
                </a:solidFill>
                <a:latin typeface="Tahoma"/>
                <a:cs typeface="Tahoma"/>
              </a:rPr>
              <a:t>(»)</a:t>
            </a:r>
            <a:endParaRPr sz="1449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49" dirty="0">
              <a:latin typeface="Tahoma"/>
              <a:cs typeface="Tahoma"/>
            </a:endParaRPr>
          </a:p>
          <a:p>
            <a:pPr>
              <a:spcBef>
                <a:spcPts val="193"/>
              </a:spcBef>
            </a:pPr>
            <a:endParaRPr sz="1449" dirty="0">
              <a:latin typeface="Tahoma"/>
              <a:cs typeface="Tahoma"/>
            </a:endParaRPr>
          </a:p>
          <a:p>
            <a:pPr marL="179525">
              <a:spcBef>
                <a:spcPts val="4"/>
              </a:spcBef>
            </a:pPr>
            <a:r>
              <a:rPr sz="3863" b="1" spc="-9" dirty="0">
                <a:solidFill>
                  <a:srgbClr val="E4DFDF"/>
                </a:solidFill>
                <a:latin typeface="Tahoma"/>
                <a:cs typeface="Tahoma"/>
              </a:rPr>
              <a:t>28.94%</a:t>
            </a:r>
            <a:endParaRPr sz="3863" dirty="0">
              <a:latin typeface="Tahoma"/>
              <a:cs typeface="Tahoma"/>
            </a:endParaRPr>
          </a:p>
          <a:p>
            <a:pPr algn="ctr">
              <a:spcBef>
                <a:spcPts val="1203"/>
              </a:spcBef>
            </a:pPr>
            <a:r>
              <a:rPr sz="1449" b="1" spc="-79" dirty="0">
                <a:solidFill>
                  <a:srgbClr val="E4DFDF"/>
                </a:solidFill>
                <a:latin typeface="Tahoma"/>
                <a:cs typeface="Tahoma"/>
              </a:rPr>
              <a:t>Short-</a:t>
            </a:r>
            <a:r>
              <a:rPr sz="1449" b="1" spc="-44" dirty="0">
                <a:solidFill>
                  <a:srgbClr val="E4DFDF"/>
                </a:solidFill>
                <a:latin typeface="Tahoma"/>
                <a:cs typeface="Tahoma"/>
              </a:rPr>
              <a:t>Term</a:t>
            </a:r>
            <a:r>
              <a:rPr sz="1449" b="1" spc="-127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449" b="1" spc="-66" dirty="0">
                <a:solidFill>
                  <a:srgbClr val="E4DFDF"/>
                </a:solidFill>
                <a:latin typeface="Tahoma"/>
                <a:cs typeface="Tahoma"/>
              </a:rPr>
              <a:t>Volatility</a:t>
            </a:r>
            <a:r>
              <a:rPr sz="1449" b="1" spc="-127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449" b="1" spc="-18" dirty="0">
                <a:solidFill>
                  <a:srgbClr val="E4DFDF"/>
                </a:solidFill>
                <a:latin typeface="Tahoma"/>
                <a:cs typeface="Tahoma"/>
              </a:rPr>
              <a:t>(ÃÇ)</a:t>
            </a:r>
            <a:endParaRPr sz="1449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49" dirty="0">
              <a:latin typeface="Tahoma"/>
              <a:cs typeface="Tahoma"/>
            </a:endParaRPr>
          </a:p>
          <a:p>
            <a:pPr>
              <a:spcBef>
                <a:spcPts val="193"/>
              </a:spcBef>
            </a:pPr>
            <a:endParaRPr sz="1449" dirty="0">
              <a:latin typeface="Tahoma"/>
              <a:cs typeface="Tahoma"/>
            </a:endParaRPr>
          </a:p>
          <a:p>
            <a:pPr marL="256464"/>
            <a:r>
              <a:rPr sz="3863" b="1" spc="-338" dirty="0">
                <a:solidFill>
                  <a:srgbClr val="E4DFDF"/>
                </a:solidFill>
                <a:latin typeface="Tahoma"/>
                <a:cs typeface="Tahoma"/>
              </a:rPr>
              <a:t>14.76%</a:t>
            </a:r>
            <a:endParaRPr sz="3863" dirty="0">
              <a:latin typeface="Tahoma"/>
              <a:cs typeface="Tahoma"/>
            </a:endParaRPr>
          </a:p>
          <a:p>
            <a:pPr marL="2788" algn="ctr">
              <a:spcBef>
                <a:spcPts val="1273"/>
              </a:spcBef>
            </a:pPr>
            <a:r>
              <a:rPr sz="1449" b="1" spc="-70" dirty="0">
                <a:solidFill>
                  <a:srgbClr val="E4DFDF"/>
                </a:solidFill>
                <a:latin typeface="Tahoma"/>
                <a:cs typeface="Tahoma"/>
              </a:rPr>
              <a:t>Long-</a:t>
            </a:r>
            <a:r>
              <a:rPr sz="1449" b="1" spc="-48" dirty="0">
                <a:solidFill>
                  <a:srgbClr val="E4DFDF"/>
                </a:solidFill>
                <a:latin typeface="Tahoma"/>
                <a:cs typeface="Tahoma"/>
              </a:rPr>
              <a:t>Term</a:t>
            </a:r>
            <a:r>
              <a:rPr sz="1449" b="1" spc="-119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449" b="1" spc="-66" dirty="0">
                <a:solidFill>
                  <a:srgbClr val="E4DFDF"/>
                </a:solidFill>
                <a:latin typeface="Tahoma"/>
                <a:cs typeface="Tahoma"/>
              </a:rPr>
              <a:t>Volatility</a:t>
            </a:r>
            <a:r>
              <a:rPr sz="1449" b="1" spc="-136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449" b="1" spc="-18" dirty="0">
                <a:solidFill>
                  <a:srgbClr val="E4DFDF"/>
                </a:solidFill>
                <a:latin typeface="Tahoma"/>
                <a:cs typeface="Tahoma"/>
              </a:rPr>
              <a:t>(Ã¿)</a:t>
            </a:r>
            <a:endParaRPr sz="1449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49" dirty="0">
              <a:latin typeface="Tahoma"/>
              <a:cs typeface="Tahoma"/>
            </a:endParaRPr>
          </a:p>
          <a:p>
            <a:pPr>
              <a:spcBef>
                <a:spcPts val="193"/>
              </a:spcBef>
            </a:pPr>
            <a:endParaRPr sz="1449" dirty="0">
              <a:latin typeface="Tahoma"/>
              <a:cs typeface="Tahoma"/>
            </a:endParaRPr>
          </a:p>
          <a:p>
            <a:pPr marL="253676"/>
            <a:r>
              <a:rPr sz="3863" b="1" spc="-9" dirty="0">
                <a:solidFill>
                  <a:srgbClr val="E4DFDF"/>
                </a:solidFill>
                <a:latin typeface="Tahoma"/>
                <a:cs typeface="Tahoma"/>
              </a:rPr>
              <a:t>0.3000</a:t>
            </a:r>
            <a:endParaRPr sz="3863" dirty="0">
              <a:latin typeface="Tahoma"/>
              <a:cs typeface="Tahoma"/>
            </a:endParaRPr>
          </a:p>
          <a:p>
            <a:pPr algn="ctr">
              <a:spcBef>
                <a:spcPts val="1273"/>
              </a:spcBef>
            </a:pPr>
            <a:r>
              <a:rPr sz="1449" b="1" spc="-61" dirty="0">
                <a:solidFill>
                  <a:srgbClr val="E4DFDF"/>
                </a:solidFill>
                <a:latin typeface="Tahoma"/>
                <a:cs typeface="Tahoma"/>
              </a:rPr>
              <a:t>Correlation</a:t>
            </a:r>
            <a:r>
              <a:rPr sz="1449" b="1" spc="-7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449" b="1" spc="-22" dirty="0">
                <a:solidFill>
                  <a:srgbClr val="E4DFDF"/>
                </a:solidFill>
                <a:latin typeface="Tahoma"/>
                <a:cs typeface="Tahoma"/>
              </a:rPr>
              <a:t>(Ã)</a:t>
            </a:r>
            <a:endParaRPr sz="1449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3452" y="7009991"/>
            <a:ext cx="5034776" cy="708339"/>
          </a:xfrm>
          <a:prstGeom prst="rect">
            <a:avLst/>
          </a:prstGeom>
        </p:spPr>
        <p:txBody>
          <a:bodyPr vert="horz" wrap="square" lIns="0" tIns="15054" rIns="0" bIns="0" rtlCol="0">
            <a:spAutoFit/>
          </a:bodyPr>
          <a:lstStyle/>
          <a:p>
            <a:pPr marL="11151" marR="4460">
              <a:lnSpc>
                <a:spcPct val="132100"/>
              </a:lnSpc>
              <a:spcBef>
                <a:spcPts val="119"/>
              </a:spcBef>
            </a:pP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The</a:t>
            </a:r>
            <a:r>
              <a:rPr sz="1185" spc="22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full</a:t>
            </a:r>
            <a:r>
              <a:rPr sz="1185" spc="48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spc="-9" dirty="0">
                <a:solidFill>
                  <a:srgbClr val="E4DFDF"/>
                </a:solidFill>
                <a:latin typeface="Tahoma"/>
                <a:cs typeface="Tahoma"/>
              </a:rPr>
              <a:t>two-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factor</a:t>
            </a:r>
            <a:r>
              <a:rPr sz="1185" spc="83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model</a:t>
            </a:r>
            <a:r>
              <a:rPr sz="1185" spc="31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outperforms</a:t>
            </a:r>
            <a:r>
              <a:rPr sz="1185" spc="66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nested</a:t>
            </a:r>
            <a:r>
              <a:rPr sz="1185" spc="61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models</a:t>
            </a:r>
            <a:r>
              <a:rPr sz="1185" spc="35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in</a:t>
            </a:r>
            <a:r>
              <a:rPr sz="1185" spc="66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spc="-9" dirty="0">
                <a:solidFill>
                  <a:srgbClr val="E4DFDF"/>
                </a:solidFill>
                <a:latin typeface="Tahoma"/>
                <a:cs typeface="Tahoma"/>
              </a:rPr>
              <a:t>log-likelihood, 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demonstrating</a:t>
            </a:r>
            <a:r>
              <a:rPr sz="1185" spc="-13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superior</a:t>
            </a:r>
            <a:r>
              <a:rPr sz="1185" spc="4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fit</a:t>
            </a:r>
            <a:r>
              <a:rPr sz="1185" spc="-9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1185" spc="4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crude oil</a:t>
            </a:r>
            <a:r>
              <a:rPr sz="1185" spc="9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futures</a:t>
            </a:r>
            <a:r>
              <a:rPr sz="1185" spc="-31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data</a:t>
            </a:r>
            <a:r>
              <a:rPr sz="1185" spc="-22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compared</a:t>
            </a:r>
            <a:r>
              <a:rPr sz="1185" spc="-4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to</a:t>
            </a:r>
            <a:r>
              <a:rPr sz="1185" spc="9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spc="75" dirty="0">
                <a:solidFill>
                  <a:srgbClr val="E4DFDF"/>
                </a:solidFill>
                <a:latin typeface="Tahoma"/>
                <a:cs typeface="Tahoma"/>
              </a:rPr>
              <a:t>GBM-</a:t>
            </a:r>
            <a:r>
              <a:rPr sz="1185" spc="-18" dirty="0">
                <a:solidFill>
                  <a:srgbClr val="E4DFDF"/>
                </a:solidFill>
                <a:latin typeface="Tahoma"/>
                <a:cs typeface="Tahoma"/>
              </a:rPr>
              <a:t>only 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or</a:t>
            </a:r>
            <a:r>
              <a:rPr sz="1185" spc="-26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spc="61" dirty="0">
                <a:solidFill>
                  <a:srgbClr val="E4DFDF"/>
                </a:solidFill>
                <a:latin typeface="Tahoma"/>
                <a:cs typeface="Tahoma"/>
              </a:rPr>
              <a:t>OU-</a:t>
            </a:r>
            <a:r>
              <a:rPr sz="1185" dirty="0">
                <a:solidFill>
                  <a:srgbClr val="E4DFDF"/>
                </a:solidFill>
                <a:latin typeface="Tahoma"/>
                <a:cs typeface="Tahoma"/>
              </a:rPr>
              <a:t>only</a:t>
            </a:r>
            <a:r>
              <a:rPr sz="1185" spc="-13" dirty="0">
                <a:solidFill>
                  <a:srgbClr val="E4DFDF"/>
                </a:solidFill>
                <a:latin typeface="Tahoma"/>
                <a:cs typeface="Tahoma"/>
              </a:rPr>
              <a:t> </a:t>
            </a:r>
            <a:r>
              <a:rPr sz="1185" spc="-9" dirty="0">
                <a:solidFill>
                  <a:srgbClr val="E4DFDF"/>
                </a:solidFill>
                <a:latin typeface="Tahoma"/>
                <a:cs typeface="Tahoma"/>
              </a:rPr>
              <a:t>specifications.</a:t>
            </a:r>
            <a:endParaRPr sz="1185">
              <a:latin typeface="Tahoma"/>
              <a:cs typeface="Tahom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D55FFF80EF25498156D095F25C91D7" ma:contentTypeVersion="9" ma:contentTypeDescription="Crée un document." ma:contentTypeScope="" ma:versionID="84a1977a2a8753e444aed4f2e7c5fe4b">
  <xsd:schema xmlns:xsd="http://www.w3.org/2001/XMLSchema" xmlns:xs="http://www.w3.org/2001/XMLSchema" xmlns:p="http://schemas.microsoft.com/office/2006/metadata/properties" xmlns:ns3="8d30ee26-b2b0-4365-be97-755a4728041e" targetNamespace="http://schemas.microsoft.com/office/2006/metadata/properties" ma:root="true" ma:fieldsID="c062006e3041c52295b6463620bf51d2" ns3:_="">
    <xsd:import namespace="8d30ee26-b2b0-4365-be97-755a4728041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30ee26-b2b0-4365-be97-755a4728041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d30ee26-b2b0-4365-be97-755a4728041e" xsi:nil="true"/>
  </documentManagement>
</p:properties>
</file>

<file path=customXml/itemProps1.xml><?xml version="1.0" encoding="utf-8"?>
<ds:datastoreItem xmlns:ds="http://schemas.openxmlformats.org/officeDocument/2006/customXml" ds:itemID="{F2A00C6C-10AA-438B-99CE-20435A4566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EB94FB-4C9B-4086-BB56-57595E00803C}">
  <ds:schemaRefs>
    <ds:schemaRef ds:uri="8d30ee26-b2b0-4365-be97-755a472804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24FE99A-B010-4916-9584-CEBA27E90B41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8d30ee26-b2b0-4365-be97-755a4728041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1008</Words>
  <Application>Microsoft Office PowerPoint</Application>
  <PresentationFormat>Custom</PresentationFormat>
  <Paragraphs>130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Cabin</vt:lpstr>
      <vt:lpstr>Unbounded</vt:lpstr>
      <vt:lpstr>Tahoma</vt:lpstr>
      <vt:lpstr>Arial</vt:lpstr>
      <vt:lpstr>Cabin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1.3784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VACHEV Preslav</cp:lastModifiedBy>
  <cp:revision>2</cp:revision>
  <dcterms:created xsi:type="dcterms:W3CDTF">2025-05-11T19:25:56Z</dcterms:created>
  <dcterms:modified xsi:type="dcterms:W3CDTF">2025-05-11T22:24:26Z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0x01010037D55FFF80EF25498156D095F25C91D7</vt:lpwstr>
  </property>
</Properties>
</file>