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91" r:id="rId2"/>
    <p:sldId id="292" r:id="rId3"/>
    <p:sldId id="293" r:id="rId4"/>
    <p:sldId id="294" r:id="rId5"/>
    <p:sldId id="298" r:id="rId6"/>
    <p:sldId id="297" r:id="rId7"/>
    <p:sldId id="300" r:id="rId8"/>
    <p:sldId id="299" r:id="rId9"/>
    <p:sldId id="295" r:id="rId10"/>
    <p:sldId id="296" r:id="rId11"/>
    <p:sldId id="256" r:id="rId12"/>
    <p:sldId id="288" r:id="rId13"/>
    <p:sldId id="289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118afb66f70bf1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4E71-0EAE-F041-85C0-A766EE944A80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E421-BA16-414B-90BC-CB8B6169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DCB4-340E-F74C-97AC-E3604370F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77" y="3164937"/>
            <a:ext cx="9144000" cy="134515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86263-104F-FF41-93D3-E798F96E0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77" y="4602170"/>
            <a:ext cx="9144000" cy="11685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B3F275A1-7C6A-AA46-B148-F0EAB7B3C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F51002-82FE-1845-AF2E-0869637B4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5E62E-3F16-A64A-A862-543B6985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E8E6-BC2F-F94F-B453-861DAE46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7F30-76E7-D143-987C-6E80A11A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215E-5595-4D4C-B0DA-E9D3168B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6D9438-6351-AE4A-A1A7-A23B8DA378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5AFDE-8610-CB49-84FB-CDD8B489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7AACC-8E85-3244-9035-44A878DF6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549E-EDDD-1D47-8C05-3F8A6B28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129C-4E60-934F-8BEF-B7A9C19E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6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4CE86-E079-D34D-8794-FF383C2F1D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EEBB8-D885-0D42-9EAB-6F7E1F97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A857-9357-294B-BB4B-42966225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B0A8-88A6-A448-B083-0C79408C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D9D78-C4E5-884E-8B66-7841CADA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EB854-4E2A-0D40-9D3A-2CD4C231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1713-7FB3-344B-AFF6-6E99D5DE7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18FD-8888-134D-93FE-FC0412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7060-9030-6947-87E7-1E8A9BDD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6748"/>
            <a:ext cx="10515600" cy="1225699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54686-DFF9-3345-A812-EC859B71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69437"/>
            <a:ext cx="10515600" cy="108199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17701BEA-0244-DA4B-BEA3-BBEB4AF7C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113BE-18D3-4FD0-853E-5FC909C1841F}"/>
              </a:ext>
            </a:extLst>
          </p:cNvPr>
          <p:cNvSpPr/>
          <p:nvPr userDrawn="1"/>
        </p:nvSpPr>
        <p:spPr>
          <a:xfrm>
            <a:off x="0" y="0"/>
            <a:ext cx="12192000" cy="1204546"/>
          </a:xfrm>
          <a:prstGeom prst="rect">
            <a:avLst/>
          </a:prstGeom>
          <a:solidFill>
            <a:srgbClr val="0076BE"/>
          </a:solidFill>
          <a:ln>
            <a:solidFill>
              <a:srgbClr val="00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12680-1F2B-8F43-9068-91B4F3C0C6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24075-83D4-4147-9A66-2855031A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96" y="0"/>
            <a:ext cx="11878408" cy="12045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870E-97C3-724B-92D6-B8EEFCFF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85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A77E-B742-B94C-8F6D-97B56E3B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5646" y="6356350"/>
            <a:ext cx="13481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4F5176-DF25-354C-80BC-23306B00C1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4075-83D4-4147-9A66-2855031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870E-97C3-724B-92D6-B8EEFCFF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A77E-B742-B94C-8F6D-97B56E3B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4F5176-DF25-354C-80BC-23306B00C1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FC750-B666-5444-BBC8-706575554B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9257" y="150358"/>
            <a:ext cx="1061357" cy="10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0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4075-83D4-4147-9A66-2855031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870E-97C3-724B-92D6-B8EEFCFF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A77E-B742-B94C-8F6D-97B56E3B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4F5176-DF25-354C-80BC-23306B00C1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55604-FFE9-5D48-AEB3-655B8E122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27E61-98AB-6A44-8C38-95FA566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FA82-5E70-0D4F-A57F-477D6694F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C531-5042-E74B-9EDD-2D7C7289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EB698-D86F-5042-A56F-45F3E686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F35390-80D9-3B4A-8A40-F05078A833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EE6E03-DB5C-5C40-96B2-B15C0A11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7D73-F460-E145-B63D-B22A3567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B1CF7-181C-2F4B-9DDF-9C8A0406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93D8B-8DAB-674B-BEBC-682BF02EC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AC6E9-EB95-5740-905C-C42A4CBA0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F5178-2E35-3B4A-8BF9-CF6E5D65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8D92E5-D2AF-954D-88D8-72C969CC97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12A8F-F396-104D-8B49-686A0D44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1AFCF-12E6-8448-A0F6-4CEE046B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69C0F6-4A2B-3D40-A3C3-CB72FD0580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1023"/>
            <a:ext cx="12192000" cy="5869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F6E91-5E77-9F42-AB36-25D21847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394D4-2476-4248-AEA0-17EC35DA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22EB8-6077-B249-8ECB-360F3C5F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9E00-65BF-E74C-A5F2-339D384F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F4F5176-DF25-354C-80BC-23306B00C1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47C-52B8-6E85-F914-98E382D6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LP30 solution NMR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581D4-EEC1-ECD7-66A2-A74D52BEE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09-05-2024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EDDA6-9612-FED4-1068-AFD257D37E85}"/>
              </a:ext>
            </a:extLst>
          </p:cNvPr>
          <p:cNvSpPr txBox="1"/>
          <p:nvPr/>
        </p:nvSpPr>
        <p:spPr>
          <a:xfrm>
            <a:off x="2634916" y="5451431"/>
            <a:ext cx="83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LP30 in a plastic tube inserted into a J-young NMR tube with DMSO for locking.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697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EE77-901B-188C-C69F-C0A8C5B3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95-EEF5-256F-9EBC-C19C96E3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aseline="30000" dirty="0"/>
              <a:t>1</a:t>
            </a:r>
            <a:r>
              <a:rPr lang="en-IL" dirty="0"/>
              <a:t>H LP30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B0F9-4D6E-7363-1B65-44E0899A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graph of a chemical reaction&#10;&#10;Description automatically generated">
            <a:extLst>
              <a:ext uri="{FF2B5EF4-FFF2-40B4-BE49-F238E27FC236}">
                <a16:creationId xmlns:a16="http://schemas.microsoft.com/office/drawing/2014/main" id="{47ED19A9-B797-4887-BE10-89294198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2" y="1624263"/>
            <a:ext cx="3299504" cy="2549616"/>
          </a:xfrm>
          <a:prstGeom prst="rect">
            <a:avLst/>
          </a:prstGeom>
        </p:spPr>
      </p:pic>
      <p:pic>
        <p:nvPicPr>
          <p:cNvPr id="8" name="Picture 7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57786BF8-65BA-D68C-BCEE-A01F3A48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04" y="1379727"/>
            <a:ext cx="5304000" cy="40985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27FAD9-53DF-E324-A820-72D7A7C59855}"/>
              </a:ext>
            </a:extLst>
          </p:cNvPr>
          <p:cNvCxnSpPr/>
          <p:nvPr/>
        </p:nvCxnSpPr>
        <p:spPr>
          <a:xfrm>
            <a:off x="3463140" y="1624261"/>
            <a:ext cx="0" cy="426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6BF7B4-4820-7639-303D-37450B883FAF}"/>
              </a:ext>
            </a:extLst>
          </p:cNvPr>
          <p:cNvSpPr txBox="1"/>
          <p:nvPr/>
        </p:nvSpPr>
        <p:spPr>
          <a:xfrm>
            <a:off x="2397026" y="1204546"/>
            <a:ext cx="22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1p= 3.884 ppm </a:t>
            </a:r>
          </a:p>
        </p:txBody>
      </p:sp>
    </p:spTree>
    <p:extLst>
      <p:ext uri="{BB962C8B-B14F-4D97-AF65-F5344CB8AC3E}">
        <p14:creationId xmlns:p14="http://schemas.microsoft.com/office/powerpoint/2010/main" val="218702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CE5D-D15B-0C4B-AD24-974A19928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NMR </a:t>
            </a:r>
            <a:br>
              <a:rPr lang="en-US" dirty="0"/>
            </a:br>
            <a:r>
              <a:rPr lang="en-US" dirty="0"/>
              <a:t>HF, Li/Na/K salts (Cam)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E2028-9398-A444-BC2D-0FD8C8B17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262550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12B3-F237-4BE6-FF5A-A578DEA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30000" dirty="0">
                <a:effectLst/>
              </a:rPr>
              <a:t>19</a:t>
            </a:r>
            <a:r>
              <a:rPr lang="en-US" sz="3600" b="0" i="0" u="none" strike="noStrike" dirty="0">
                <a:effectLst/>
              </a:rPr>
              <a:t>F Solution NMR: Effects of HF Acid Addition on H2O and LP30</a:t>
            </a:r>
            <a:endParaRPr lang="en-IL" sz="3600" dirty="0"/>
          </a:p>
        </p:txBody>
      </p:sp>
      <p:pic>
        <p:nvPicPr>
          <p:cNvPr id="8" name="Content Placeholder 7" descr="A graph of a chemical reaction&#10;&#10;Description automatically generated with medium confidence">
            <a:extLst>
              <a:ext uri="{FF2B5EF4-FFF2-40B4-BE49-F238E27FC236}">
                <a16:creationId xmlns:a16="http://schemas.microsoft.com/office/drawing/2014/main" id="{B00310A5-6431-0176-3F8E-96521F574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52" y="1204546"/>
            <a:ext cx="6581024" cy="5085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3D4CD-96A3-B736-1629-3F8BC44F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34DD8-D0D0-D727-75F5-95333F5525D1}"/>
              </a:ext>
            </a:extLst>
          </p:cNvPr>
          <p:cNvSpPr txBox="1"/>
          <p:nvPr/>
        </p:nvSpPr>
        <p:spPr>
          <a:xfrm>
            <a:off x="6872361" y="1564456"/>
            <a:ext cx="516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L" dirty="0"/>
              <a:t>Addition of approximatly 0.5 mM of HF acid to H</a:t>
            </a:r>
            <a:r>
              <a:rPr lang="en-IL" baseline="-25000" dirty="0"/>
              <a:t>2</a:t>
            </a:r>
            <a:r>
              <a:rPr lang="en-IL" dirty="0"/>
              <a:t>O and LP30 (±5 </a:t>
            </a:r>
            <a:r>
              <a:rPr lang="en-IL" dirty="0">
                <a:latin typeface="Symbol" pitchFamily="2" charset="2"/>
              </a:rPr>
              <a:t>m</a:t>
            </a:r>
            <a:r>
              <a:rPr lang="en-IL" dirty="0"/>
              <a:t>L)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sample was transferred to a plastic capillary and placed within a j-Young’s capillary along with DMSO-d</a:t>
            </a:r>
            <a:r>
              <a:rPr lang="en-US" b="0" i="0" u="none" strike="noStrike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locking purposes.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9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4DAE-D5C6-07C1-5F4E-4DBC26D1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Addition of 0.3 mg glass fiber separator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DC37C-12C9-7C0B-3EB6-C9716DCB8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6418" y="1325909"/>
            <a:ext cx="6148786" cy="47513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B34C-2CED-0C82-68A9-D9323DE4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16A7E-4BC4-152D-C128-632A90D6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325909"/>
            <a:ext cx="6344526" cy="4902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CD95D7-53D4-5353-34E2-18E74C937C63}"/>
              </a:ext>
            </a:extLst>
          </p:cNvPr>
          <p:cNvSpPr/>
          <p:nvPr/>
        </p:nvSpPr>
        <p:spPr>
          <a:xfrm>
            <a:off x="3826412" y="1842867"/>
            <a:ext cx="492370" cy="2841674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002BE-241C-FFE3-F585-602AC7A78DFA}"/>
              </a:ext>
            </a:extLst>
          </p:cNvPr>
          <p:cNvSpPr txBox="1"/>
          <p:nvPr/>
        </p:nvSpPr>
        <p:spPr>
          <a:xfrm>
            <a:off x="4318782" y="2053883"/>
            <a:ext cx="1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HF </a:t>
            </a:r>
          </a:p>
          <a:p>
            <a:pPr algn="ctr"/>
            <a:r>
              <a:rPr lang="en-IL" sz="2400" dirty="0"/>
              <a:t>-158 ppm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E247E-6496-B88F-AA5D-157C7A155165}"/>
              </a:ext>
            </a:extLst>
          </p:cNvPr>
          <p:cNvSpPr txBox="1"/>
          <p:nvPr/>
        </p:nvSpPr>
        <p:spPr>
          <a:xfrm>
            <a:off x="342314" y="4262511"/>
            <a:ext cx="1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LiBF</a:t>
            </a:r>
            <a:r>
              <a:rPr lang="en-IL" sz="2400" baseline="-25000" dirty="0"/>
              <a:t>4</a:t>
            </a:r>
            <a:r>
              <a:rPr lang="en-IL" sz="2400" dirty="0"/>
              <a:t> </a:t>
            </a:r>
          </a:p>
          <a:p>
            <a:pPr algn="ctr"/>
            <a:r>
              <a:rPr lang="en-IL" sz="2400" dirty="0"/>
              <a:t>-150 ppm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151E5-F927-3C96-0A55-9022A54E12A0}"/>
              </a:ext>
            </a:extLst>
          </p:cNvPr>
          <p:cNvSpPr txBox="1"/>
          <p:nvPr/>
        </p:nvSpPr>
        <p:spPr>
          <a:xfrm>
            <a:off x="7549961" y="3881679"/>
            <a:ext cx="1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LiBF</a:t>
            </a:r>
            <a:r>
              <a:rPr lang="en-IL" sz="2400" baseline="-25000" dirty="0"/>
              <a:t>4</a:t>
            </a:r>
            <a:r>
              <a:rPr lang="en-IL" sz="2400" dirty="0"/>
              <a:t> </a:t>
            </a:r>
          </a:p>
          <a:p>
            <a:pPr algn="ctr"/>
            <a:r>
              <a:rPr lang="en-IL" sz="2400" dirty="0"/>
              <a:t>-156 ppm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B9E25-AB44-EA41-116E-D0169D932A69}"/>
              </a:ext>
            </a:extLst>
          </p:cNvPr>
          <p:cNvSpPr/>
          <p:nvPr/>
        </p:nvSpPr>
        <p:spPr>
          <a:xfrm>
            <a:off x="1819422" y="3094892"/>
            <a:ext cx="492370" cy="2335238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EC0EE-C9D5-FF51-BD7A-13FB9E768D85}"/>
              </a:ext>
            </a:extLst>
          </p:cNvPr>
          <p:cNvSpPr/>
          <p:nvPr/>
        </p:nvSpPr>
        <p:spPr>
          <a:xfrm>
            <a:off x="10116706" y="1735516"/>
            <a:ext cx="492370" cy="3525802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B719F-CFA5-257A-DDFF-71355F3D093D}"/>
              </a:ext>
            </a:extLst>
          </p:cNvPr>
          <p:cNvSpPr txBox="1"/>
          <p:nvPr/>
        </p:nvSpPr>
        <p:spPr>
          <a:xfrm>
            <a:off x="10753838" y="2432707"/>
            <a:ext cx="1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HF </a:t>
            </a:r>
          </a:p>
          <a:p>
            <a:pPr algn="ctr"/>
            <a:r>
              <a:rPr lang="en-IL" sz="2400" dirty="0"/>
              <a:t>-190 ppm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D552B-5E0D-7C8D-BDC7-24CAB1DAFBAE}"/>
              </a:ext>
            </a:extLst>
          </p:cNvPr>
          <p:cNvSpPr/>
          <p:nvPr/>
        </p:nvSpPr>
        <p:spPr>
          <a:xfrm>
            <a:off x="7083081" y="4162863"/>
            <a:ext cx="492370" cy="109962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88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3E1C-93EA-9929-F8D5-942A4EB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HF solution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FA58-53E5-C78B-6F5A-AD6BD70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 descr="A graph of a chemical reaction&#10;&#10;Description automatically generated">
            <a:extLst>
              <a:ext uri="{FF2B5EF4-FFF2-40B4-BE49-F238E27FC236}">
                <a16:creationId xmlns:a16="http://schemas.microsoft.com/office/drawing/2014/main" id="{ADB46F2C-0976-6A52-E001-DABAD0AA2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22" y="1204546"/>
            <a:ext cx="6468483" cy="49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1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7153-A568-4000-88BE-0C5E0EB1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Cam’s samples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941C-E9FC-4742-C3E7-D3955748D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0295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2898-C853-6569-EB83-1E796B5C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Li/Na/K salts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E009-7FF0-9B4C-FBCE-AB93E046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55AFD-E092-2E9C-90E9-60D9FFED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graph of a chemical reaction&#10;&#10;Description automatically generated">
            <a:extLst>
              <a:ext uri="{FF2B5EF4-FFF2-40B4-BE49-F238E27FC236}">
                <a16:creationId xmlns:a16="http://schemas.microsoft.com/office/drawing/2014/main" id="{88847558-E683-5254-96D1-1C7E19DE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4" y="1322422"/>
            <a:ext cx="5940996" cy="4590770"/>
          </a:xfrm>
          <a:prstGeom prst="rect">
            <a:avLst/>
          </a:prstGeom>
        </p:spPr>
      </p:pic>
      <p:pic>
        <p:nvPicPr>
          <p:cNvPr id="6" name="Picture 5" descr="A graph of a graph of a red and blue graph&#10;&#10;Description automatically generated">
            <a:extLst>
              <a:ext uri="{FF2B5EF4-FFF2-40B4-BE49-F238E27FC236}">
                <a16:creationId xmlns:a16="http://schemas.microsoft.com/office/drawing/2014/main" id="{4BF8DA86-CD91-0FA4-F0F2-04C2EDA7D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10" y="1442138"/>
            <a:ext cx="5940996" cy="45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1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FAD-6BD5-FD5B-BA5A-BD6CAA7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55C1-9F73-AD92-E423-977ED54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AEF69-39B6-F41D-9446-47637831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CD68F988-1613-8DF8-3939-274141C2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87" y="1357218"/>
            <a:ext cx="5912908" cy="4569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16AE6-FCFB-1613-E58B-B67DD3F4B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1714526"/>
            <a:ext cx="5575495" cy="43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319F-6EB9-D4A0-B773-76F3DC0D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631BB-9378-BD86-6A75-8D6EDFB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82BB837-9D40-D19F-F1B8-AC972054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4905"/>
            <a:ext cx="5785677" cy="4470751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D26AC561-C12E-BB1C-114C-64D81CDB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3" y="1655294"/>
            <a:ext cx="5500468" cy="42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198-9F92-9106-DB50-A7F6F7F6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434C-9697-4ADF-0C0E-33907060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13CDC-787B-071D-634C-9C200D3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9EBC28F8-C286-A92C-1122-01558016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4" y="1348866"/>
            <a:ext cx="6293504" cy="48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8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A71-EBEA-E058-7E23-A9DDBC9A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aseline="30000" dirty="0"/>
              <a:t>1</a:t>
            </a:r>
            <a:r>
              <a:rPr lang="en-IL" dirty="0"/>
              <a:t>H LP30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7714-E921-EC4C-D122-0986F054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graph of a chemical reaction&#10;&#10;Description automatically generated">
            <a:extLst>
              <a:ext uri="{FF2B5EF4-FFF2-40B4-BE49-F238E27FC236}">
                <a16:creationId xmlns:a16="http://schemas.microsoft.com/office/drawing/2014/main" id="{1A04A15B-BA9F-14F8-A292-CA01AE14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2" y="1624262"/>
            <a:ext cx="5304000" cy="4098545"/>
          </a:xfrm>
          <a:prstGeom prst="rect">
            <a:avLst/>
          </a:prstGeom>
        </p:spPr>
      </p:pic>
      <p:pic>
        <p:nvPicPr>
          <p:cNvPr id="8" name="Picture 7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3E6BBF5E-6C09-72F6-4F51-10BB64BD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17" y="1624261"/>
            <a:ext cx="5304000" cy="40985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07AC5-269F-7AD3-F305-66E565D6016C}"/>
              </a:ext>
            </a:extLst>
          </p:cNvPr>
          <p:cNvCxnSpPr/>
          <p:nvPr/>
        </p:nvCxnSpPr>
        <p:spPr>
          <a:xfrm>
            <a:off x="3463140" y="1624261"/>
            <a:ext cx="0" cy="426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0985FA-3235-2384-7A5C-CAA0C25C4EF4}"/>
              </a:ext>
            </a:extLst>
          </p:cNvPr>
          <p:cNvSpPr txBox="1"/>
          <p:nvPr/>
        </p:nvSpPr>
        <p:spPr>
          <a:xfrm>
            <a:off x="2397026" y="1204546"/>
            <a:ext cx="22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1p= 3.884 ppm </a:t>
            </a:r>
          </a:p>
        </p:txBody>
      </p:sp>
    </p:spTree>
    <p:extLst>
      <p:ext uri="{BB962C8B-B14F-4D97-AF65-F5344CB8AC3E}">
        <p14:creationId xmlns:p14="http://schemas.microsoft.com/office/powerpoint/2010/main" val="368539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A02-3BC6-D9BD-244B-CD474A5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</a:t>
            </a:r>
            <a:r>
              <a:rPr lang="en-IL" baseline="-25000" dirty="0"/>
              <a:t>1</a:t>
            </a:r>
            <a:r>
              <a:rPr lang="en-IL" dirty="0"/>
              <a:t> relaxation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487833-0CCB-E507-9B30-257C752793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831201"/>
                  </p:ext>
                </p:extLst>
              </p:nvPr>
            </p:nvGraphicFramePr>
            <p:xfrm>
              <a:off x="2892083" y="1945640"/>
              <a:ext cx="78867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531591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7169330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070629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Salt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HF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376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2.3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0.4;</a:t>
                          </a:r>
                          <a:r>
                            <a:rPr lang="en-IL" baseline="0" dirty="0"/>
                            <a:t> </a:t>
                          </a:r>
                          <a:r>
                            <a:rPr lang="en-IL" dirty="0"/>
                            <a:t>0.02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257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2.2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1.27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0.7 ; 0.04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42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2.6</a:t>
                          </a:r>
                          <a14:m>
                            <m:oMath xmlns:m="http://schemas.openxmlformats.org/officeDocument/2006/math">
                              <m:r>
                                <a:rPr lang="en-I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L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No HF signal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363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487833-0CCB-E507-9B30-257C752793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831201"/>
                  </p:ext>
                </p:extLst>
              </p:nvPr>
            </p:nvGraphicFramePr>
            <p:xfrm>
              <a:off x="2892083" y="1945640"/>
              <a:ext cx="78867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531591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97169330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070629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Salt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HF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376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103333" r="-10096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03333" r="-144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57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210345" r="-10096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210345" r="-1449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42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310345" r="-10096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No HF signal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3638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5B483-4659-A784-3782-C4C03DA0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4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D664-D8AE-44F9-48C9-D917F89D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09DF-1277-41D8-B6EA-DE504DC3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F23B-54A5-151C-5301-7E52309E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9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2186-A3B2-1355-78E4-1E016C4E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aseline="30000" dirty="0"/>
              <a:t>31</a:t>
            </a:r>
            <a:r>
              <a:rPr lang="en-IL" dirty="0"/>
              <a:t>P LP30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6C1B52B6-E253-1141-5254-0DE6900F2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33" y="1374004"/>
            <a:ext cx="5457318" cy="42170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54838-A810-74AE-F129-13EFEF74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AFF28737-4CF0-AD8C-3A1E-64BB4D3B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74" y="1374004"/>
            <a:ext cx="5595826" cy="4324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644AC-4670-C0B3-BEB3-9D201F723971}"/>
              </a:ext>
            </a:extLst>
          </p:cNvPr>
          <p:cNvSpPr txBox="1"/>
          <p:nvPr/>
        </p:nvSpPr>
        <p:spPr>
          <a:xfrm>
            <a:off x="2397026" y="1204546"/>
            <a:ext cx="22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1p= -144 ppm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E6C68-7187-2743-76B8-CA89AAEC4A29}"/>
              </a:ext>
            </a:extLst>
          </p:cNvPr>
          <p:cNvCxnSpPr/>
          <p:nvPr/>
        </p:nvCxnSpPr>
        <p:spPr>
          <a:xfrm>
            <a:off x="3342825" y="1558670"/>
            <a:ext cx="0" cy="426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3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66BA-61AC-375F-F6A4-23D9A11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aseline="30000" dirty="0"/>
              <a:t>19</a:t>
            </a:r>
            <a:r>
              <a:rPr lang="en-IL" dirty="0"/>
              <a:t>F LP30</a:t>
            </a:r>
          </a:p>
        </p:txBody>
      </p:sp>
      <p:pic>
        <p:nvPicPr>
          <p:cNvPr id="6" name="Content Placeholder 5" descr="A graph with a red line&#10;&#10;Description automatically generated">
            <a:extLst>
              <a:ext uri="{FF2B5EF4-FFF2-40B4-BE49-F238E27FC236}">
                <a16:creationId xmlns:a16="http://schemas.microsoft.com/office/drawing/2014/main" id="{46EB34E4-D5E4-548A-9986-7CAB242C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469" y="1668326"/>
            <a:ext cx="5286935" cy="40853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4C21C-B918-A03F-D11A-AAD41F57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0C30783D-5330-EAF6-C386-A33648CB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7" y="1318100"/>
            <a:ext cx="5463506" cy="4221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D1A942-F637-A748-CB80-0A9D7B092C48}"/>
              </a:ext>
            </a:extLst>
          </p:cNvPr>
          <p:cNvSpPr txBox="1"/>
          <p:nvPr/>
        </p:nvSpPr>
        <p:spPr>
          <a:xfrm>
            <a:off x="2315202" y="1483660"/>
            <a:ext cx="22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1p= -74.74 ppm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83C4B-C01B-44CC-2736-F9C0E3F06227}"/>
              </a:ext>
            </a:extLst>
          </p:cNvPr>
          <p:cNvCxnSpPr/>
          <p:nvPr/>
        </p:nvCxnSpPr>
        <p:spPr>
          <a:xfrm>
            <a:off x="3246572" y="1558670"/>
            <a:ext cx="0" cy="426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0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39C6D-A1FA-F3E2-6010-B8683DDD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6EA-0994-6FB6-CDC2-BED718BF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PF6 in EC:PC +H2O solution NMR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EFAD-F123-A4E9-A272-6BE8E0787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09-05-2024</a:t>
            </a:r>
          </a:p>
          <a:p>
            <a:r>
              <a:rPr lang="en-IL" dirty="0"/>
              <a:t>By Pablo- for manuscript reviewer comments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2BE6-F6BA-5B06-FD17-4772475F96CA}"/>
              </a:ext>
            </a:extLst>
          </p:cNvPr>
          <p:cNvSpPr txBox="1"/>
          <p:nvPr/>
        </p:nvSpPr>
        <p:spPr>
          <a:xfrm>
            <a:off x="2634916" y="5451431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plastic tube inserted into a J-young NMR tube with DMSO for locking.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089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C49-A7D4-07A9-3A28-F963F29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19F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4735B-0CF9-772E-46E7-52B3B303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611ADE5F-3912-EC3F-7914-7C6AB6901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57" y="1409075"/>
            <a:ext cx="5884407" cy="4547042"/>
          </a:xfrm>
        </p:spPr>
      </p:pic>
      <p:pic>
        <p:nvPicPr>
          <p:cNvPr id="5" name="Content Placeholder 5" descr="A graph with a red line&#10;&#10;Description automatically generated">
            <a:extLst>
              <a:ext uri="{FF2B5EF4-FFF2-40B4-BE49-F238E27FC236}">
                <a16:creationId xmlns:a16="http://schemas.microsoft.com/office/drawing/2014/main" id="{BDEF631D-E7E6-C1B4-69F4-F429EEAC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94" y="1613605"/>
            <a:ext cx="5884406" cy="4547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0DDB67-8AF5-7CDD-24C6-CD391DFC6BE3}"/>
              </a:ext>
            </a:extLst>
          </p:cNvPr>
          <p:cNvSpPr txBox="1"/>
          <p:nvPr/>
        </p:nvSpPr>
        <p:spPr>
          <a:xfrm>
            <a:off x="8934536" y="1854340"/>
            <a:ext cx="9144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L" dirty="0"/>
              <a:t>LP30</a:t>
            </a:r>
          </a:p>
        </p:txBody>
      </p:sp>
    </p:spTree>
    <p:extLst>
      <p:ext uri="{BB962C8B-B14F-4D97-AF65-F5344CB8AC3E}">
        <p14:creationId xmlns:p14="http://schemas.microsoft.com/office/powerpoint/2010/main" val="407260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3C2-786D-5A2B-9DCE-71748028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2600-7C23-6AF2-A2A6-9517B0DA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B1CA678-CB45-B3ED-E40B-2EB55222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546"/>
            <a:ext cx="6463178" cy="4994274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2FA1F04A-6125-23D1-59EA-540A7D4A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3827"/>
            <a:ext cx="6037050" cy="466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FFD6-E21C-C5A6-5811-1E7C5D9BBB0A}"/>
              </a:ext>
            </a:extLst>
          </p:cNvPr>
          <p:cNvSpPr txBox="1"/>
          <p:nvPr/>
        </p:nvSpPr>
        <p:spPr>
          <a:xfrm>
            <a:off x="8840914" y="1574528"/>
            <a:ext cx="9144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L" dirty="0"/>
              <a:t>LP30</a:t>
            </a:r>
          </a:p>
        </p:txBody>
      </p:sp>
    </p:spTree>
    <p:extLst>
      <p:ext uri="{BB962C8B-B14F-4D97-AF65-F5344CB8AC3E}">
        <p14:creationId xmlns:p14="http://schemas.microsoft.com/office/powerpoint/2010/main" val="112227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0CB-BC5A-8E77-B7E4-8F2C39F0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aseline="30000" dirty="0"/>
              <a:t>31</a:t>
            </a:r>
            <a:r>
              <a:rPr lang="en-IL" dirty="0"/>
              <a:t>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47456C-6E6B-68DD-E24C-8D1A37E3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4546"/>
            <a:ext cx="6463178" cy="4994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0743-A131-BAC6-079D-E430C03D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5176-DF25-354C-80BC-23306B00C12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C37D1-F7A7-1CF7-47A7-CC0E3D16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99" y="1204546"/>
            <a:ext cx="6151559" cy="4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8FD6D-EAA4-2CA3-3362-19FF3C43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9815-232D-C712-529C-D218D30B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LP30 solution NMR benchtop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3881E-5287-5329-CFEC-C781906A3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10-04-2024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AFC8-9D4D-A98D-9FD4-0FE7B6E24F8A}"/>
              </a:ext>
            </a:extLst>
          </p:cNvPr>
          <p:cNvSpPr txBox="1"/>
          <p:nvPr/>
        </p:nvSpPr>
        <p:spPr>
          <a:xfrm>
            <a:off x="2634916" y="5451431"/>
            <a:ext cx="788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LP30 in a plastic tube inserted into a J-young NMR tube with DMSO for locking.- same sample that was used for high resolution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2189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15313</TotalTime>
  <Words>249</Words>
  <Application>Microsoft Macintosh PowerPoint</Application>
  <PresentationFormat>Widescreen</PresentationFormat>
  <Paragraphs>67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Office Theme</vt:lpstr>
      <vt:lpstr>LP30 solution NMR </vt:lpstr>
      <vt:lpstr>1H LP30</vt:lpstr>
      <vt:lpstr>31P LP30</vt:lpstr>
      <vt:lpstr>19F LP30</vt:lpstr>
      <vt:lpstr>PF6 in EC:PC +H2O solution NMR </vt:lpstr>
      <vt:lpstr>19F </vt:lpstr>
      <vt:lpstr>PowerPoint Presentation</vt:lpstr>
      <vt:lpstr>31P </vt:lpstr>
      <vt:lpstr>LP30 solution NMR benchtop </vt:lpstr>
      <vt:lpstr>1H LP30</vt:lpstr>
      <vt:lpstr>Solution NMR  HF, Li/Na/K salts (Cam)</vt:lpstr>
      <vt:lpstr>19F Solution NMR: Effects of HF Acid Addition on H2O and LP30</vt:lpstr>
      <vt:lpstr>Addition of 0.3 mg glass fiber separator </vt:lpstr>
      <vt:lpstr>HF solution </vt:lpstr>
      <vt:lpstr>Cam’s samples </vt:lpstr>
      <vt:lpstr>Li/Na/K salts </vt:lpstr>
      <vt:lpstr>PowerPoint Presentation</vt:lpstr>
      <vt:lpstr>PowerPoint Presentation</vt:lpstr>
      <vt:lpstr>PowerPoint Presentation</vt:lpstr>
      <vt:lpstr>T1 relaxation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P. Fitts</dc:creator>
  <cp:lastModifiedBy>Asya Svirinovsky Arbeli</cp:lastModifiedBy>
  <cp:revision>49</cp:revision>
  <dcterms:created xsi:type="dcterms:W3CDTF">2020-09-04T03:46:08Z</dcterms:created>
  <dcterms:modified xsi:type="dcterms:W3CDTF">2024-10-18T13:07:46Z</dcterms:modified>
</cp:coreProperties>
</file>