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803E80-C0B6-4606-ADBB-57400F467931}">
  <a:tblStyle styleId="{C7803E80-C0B6-4606-ADBB-57400F4679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0a2fec60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0a2fec60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0a2fec60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0a2fec60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0a2fec60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0a2fec60f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0a2fec60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0a2fec60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0a2fec60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0a2fec60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0a2fec60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0a2fec60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0a2fec60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0a2fec60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0a2fec60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0a2fec60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0a2fec60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0a2fec60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0a2fec60f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0a2fec60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0a2fec60f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0a2fec60f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0a2fec60f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0a2fec60f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0a2fec60f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0a2fec60f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0a2fec60f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0a2fec60f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0a2fec60f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0a2fec60f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0a2fec6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0a2fec6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0a2fec6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0a2fec6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0a2fec60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0a2fec6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0a2fec60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0a2fec60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0a2fec60f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0a2fec60f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0a2fec60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0a2fec60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lrcdhzr2qnk" TargetMode="External"/><Relationship Id="rId4" Type="http://schemas.openxmlformats.org/officeDocument/2006/relationships/image" Target="../media/image4.jpg"/><Relationship Id="rId5" Type="http://schemas.openxmlformats.org/officeDocument/2006/relationships/hyperlink" Target="http://www.youtube.com/watch?v=7jpV8ThQCSU" TargetMode="External"/><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3088"/>
              <a:t>Knowledge Series :</a:t>
            </a:r>
            <a:r>
              <a:rPr lang="en-GB"/>
              <a:t> </a:t>
            </a:r>
            <a:endParaRPr/>
          </a:p>
          <a:p>
            <a:pPr indent="0" lvl="0" marL="0" rtl="0" algn="l">
              <a:spcBef>
                <a:spcPts val="0"/>
              </a:spcBef>
              <a:spcAft>
                <a:spcPts val="0"/>
              </a:spcAft>
              <a:buNone/>
            </a:pPr>
            <a:r>
              <a:rPr lang="en-GB"/>
              <a:t>GNU/Linux &amp; FOSS-Free Open Source Software </a:t>
            </a:r>
            <a:endParaRPr/>
          </a:p>
        </p:txBody>
      </p:sp>
      <p:sp>
        <p:nvSpPr>
          <p:cNvPr id="68" name="Google Shape;68;p13"/>
          <p:cNvSpPr txBox="1"/>
          <p:nvPr>
            <p:ph idx="1" type="subTitle"/>
          </p:nvPr>
        </p:nvSpPr>
        <p:spPr>
          <a:xfrm>
            <a:off x="390525" y="2789111"/>
            <a:ext cx="8222100" cy="1554300"/>
          </a:xfrm>
          <a:prstGeom prst="rect">
            <a:avLst/>
          </a:prstGeom>
        </p:spPr>
        <p:txBody>
          <a:bodyPr anchorCtr="0" anchor="t" bIns="91425" lIns="91425" spcFirstLastPara="1" rIns="91425" wrap="square" tIns="91425">
            <a:normAutofit lnSpcReduction="20000"/>
          </a:bodyPr>
          <a:lstStyle/>
          <a:p>
            <a:pPr indent="0" lvl="0" marL="5029200" rtl="0" algn="l">
              <a:spcBef>
                <a:spcPts val="0"/>
              </a:spcBef>
              <a:spcAft>
                <a:spcPts val="0"/>
              </a:spcAft>
              <a:buNone/>
            </a:pPr>
            <a:r>
              <a:rPr lang="en-GB"/>
              <a:t>Presented by : </a:t>
            </a:r>
            <a:endParaRPr/>
          </a:p>
          <a:p>
            <a:pPr indent="0" lvl="0" marL="5029200" rtl="0" algn="l">
              <a:spcBef>
                <a:spcPts val="0"/>
              </a:spcBef>
              <a:spcAft>
                <a:spcPts val="0"/>
              </a:spcAft>
              <a:buNone/>
            </a:pPr>
            <a:r>
              <a:t/>
            </a:r>
            <a:endParaRPr/>
          </a:p>
          <a:p>
            <a:pPr indent="0" lvl="0" marL="5029200" rtl="0" algn="l">
              <a:spcBef>
                <a:spcPts val="0"/>
              </a:spcBef>
              <a:spcAft>
                <a:spcPts val="0"/>
              </a:spcAft>
              <a:buNone/>
            </a:pPr>
            <a:r>
              <a:rPr lang="en-GB"/>
              <a:t>Pavan</a:t>
            </a:r>
            <a:r>
              <a:rPr lang="en-GB"/>
              <a:t> More , </a:t>
            </a:r>
            <a:endParaRPr/>
          </a:p>
          <a:p>
            <a:pPr indent="0" lvl="0" marL="5029200" rtl="0" algn="l">
              <a:spcBef>
                <a:spcPts val="0"/>
              </a:spcBef>
              <a:spcAft>
                <a:spcPts val="0"/>
              </a:spcAft>
              <a:buNone/>
            </a:pPr>
            <a:r>
              <a:rPr lang="en-GB"/>
              <a:t>Pionium Consultants Pvt Ltd </a:t>
            </a:r>
            <a:endParaRPr/>
          </a:p>
          <a:p>
            <a:pPr indent="0" lvl="0" marL="5029200" rtl="0" algn="l">
              <a:spcBef>
                <a:spcPts val="0"/>
              </a:spcBef>
              <a:spcAft>
                <a:spcPts val="0"/>
              </a:spcAft>
              <a:buNone/>
            </a:pPr>
            <a:r>
              <a:rPr lang="en-GB"/>
              <a:t>ERP Solutions, </a:t>
            </a:r>
            <a:endParaRPr/>
          </a:p>
          <a:p>
            <a:pPr indent="0" lvl="0" marL="5029200" rtl="0" algn="l">
              <a:spcBef>
                <a:spcPts val="0"/>
              </a:spcBef>
              <a:spcAft>
                <a:spcPts val="0"/>
              </a:spcAft>
              <a:buNone/>
            </a:pPr>
            <a:r>
              <a:rPr lang="en-GB"/>
              <a:t>BNI Achievers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22"/>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657350"/>
                <a:gridCol w="3108400"/>
                <a:gridCol w="4311575"/>
              </a:tblGrid>
              <a:tr h="190500">
                <a:tc>
                  <a:txBody>
                    <a:bodyPr/>
                    <a:lstStyle/>
                    <a:p>
                      <a:pPr indent="0" lvl="0" marL="0" rtl="0" algn="l">
                        <a:lnSpc>
                          <a:spcPct val="115000"/>
                        </a:lnSpc>
                        <a:spcBef>
                          <a:spcPts val="0"/>
                        </a:spcBef>
                        <a:spcAft>
                          <a:spcPts val="0"/>
                        </a:spcAft>
                        <a:buNone/>
                      </a:pPr>
                      <a:r>
                        <a:rPr b="1" lang="en-GB" sz="1100"/>
                        <a:t>Category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Name</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Description</a:t>
                      </a:r>
                      <a:endParaRPr b="1" sz="1100"/>
                    </a:p>
                  </a:txBody>
                  <a:tcPr marT="91425" marB="91425" marR="91425" marL="91425"/>
                </a:tc>
              </a:tr>
              <a:tr h="361950">
                <a:tc>
                  <a:txBody>
                    <a:bodyPr/>
                    <a:lstStyle/>
                    <a:p>
                      <a:pPr indent="0" lvl="0" marL="0" rtl="0" algn="l">
                        <a:spcBef>
                          <a:spcPts val="0"/>
                        </a:spcBef>
                        <a:spcAft>
                          <a:spcPts val="0"/>
                        </a:spcAft>
                        <a:buNone/>
                      </a:pPr>
                      <a:r>
                        <a:rPr b="1" lang="en-GB" sz="1100"/>
                        <a:t>Package Managers</a:t>
                      </a:r>
                      <a:endParaRPr b="1" sz="1100"/>
                    </a:p>
                  </a:txBody>
                  <a:tcPr marT="91425" marB="91425" marR="91425" marL="91425"/>
                </a:tc>
                <a:tc>
                  <a:txBody>
                    <a:bodyPr/>
                    <a:lstStyle/>
                    <a:p>
                      <a:pPr indent="0" lvl="0" marL="0" rtl="0" algn="l">
                        <a:spcBef>
                          <a:spcPts val="0"/>
                        </a:spcBef>
                        <a:spcAft>
                          <a:spcPts val="0"/>
                        </a:spcAft>
                        <a:buNone/>
                      </a:pPr>
                      <a:r>
                        <a:rPr b="1" lang="en-GB" sz="1100"/>
                        <a:t>apt (Debian/Ubuntu), yum/dnf (RHEL/Fedora), pacman (Arch)</a:t>
                      </a:r>
                      <a:endParaRPr b="1" sz="1100"/>
                    </a:p>
                  </a:txBody>
                  <a:tcPr marT="91425" marB="91425" marR="91425" marL="91425"/>
                </a:tc>
                <a:tc>
                  <a:txBody>
                    <a:bodyPr/>
                    <a:lstStyle/>
                    <a:p>
                      <a:pPr indent="0" lvl="0" marL="0" rtl="0" algn="l">
                        <a:spcBef>
                          <a:spcPts val="0"/>
                        </a:spcBef>
                        <a:spcAft>
                          <a:spcPts val="0"/>
                        </a:spcAft>
                        <a:buNone/>
                      </a:pPr>
                      <a:r>
                        <a:rPr lang="en-GB"/>
                        <a:t>Software installation and management tools.</a:t>
                      </a:r>
                      <a:endParaRPr/>
                    </a:p>
                  </a:txBody>
                  <a:tcPr marT="91425" marB="91425" marR="91425" marL="91425"/>
                </a:tc>
              </a:tr>
              <a:tr h="190500">
                <a:tc>
                  <a:txBody>
                    <a:bodyPr/>
                    <a:lstStyle/>
                    <a:p>
                      <a:pPr indent="0" lvl="0" marL="0" rtl="0" algn="l">
                        <a:spcBef>
                          <a:spcPts val="0"/>
                        </a:spcBef>
                        <a:spcAft>
                          <a:spcPts val="0"/>
                        </a:spcAft>
                        <a:buNone/>
                      </a:pPr>
                      <a:r>
                        <a:rPr b="1" lang="en-GB" sz="1100"/>
                        <a:t>Cloud Tools</a:t>
                      </a:r>
                      <a:endParaRPr b="1" sz="1100"/>
                    </a:p>
                  </a:txBody>
                  <a:tcPr marT="91425" marB="91425" marR="91425" marL="91425"/>
                </a:tc>
                <a:tc>
                  <a:txBody>
                    <a:bodyPr/>
                    <a:lstStyle/>
                    <a:p>
                      <a:pPr indent="0" lvl="0" marL="0" rtl="0" algn="l">
                        <a:spcBef>
                          <a:spcPts val="0"/>
                        </a:spcBef>
                        <a:spcAft>
                          <a:spcPts val="0"/>
                        </a:spcAft>
                        <a:buNone/>
                      </a:pPr>
                      <a:r>
                        <a:rPr b="1" lang="en-GB" sz="1100"/>
                        <a:t>Kubernetes, Ansible, Terraform</a:t>
                      </a:r>
                      <a:endParaRPr b="1" sz="1100"/>
                    </a:p>
                  </a:txBody>
                  <a:tcPr marT="91425" marB="91425" marR="91425" marL="91425"/>
                </a:tc>
                <a:tc>
                  <a:txBody>
                    <a:bodyPr/>
                    <a:lstStyle/>
                    <a:p>
                      <a:pPr indent="0" lvl="0" marL="0" rtl="0" algn="l">
                        <a:spcBef>
                          <a:spcPts val="0"/>
                        </a:spcBef>
                        <a:spcAft>
                          <a:spcPts val="0"/>
                        </a:spcAft>
                        <a:buNone/>
                      </a:pPr>
                      <a:r>
                        <a:rPr lang="en-GB"/>
                        <a:t>Open source tools for cloud orchestration and automation.</a:t>
                      </a:r>
                      <a:endParaRPr/>
                    </a:p>
                  </a:txBody>
                  <a:tcPr marT="91425" marB="91425" marR="91425" marL="91425"/>
                </a:tc>
              </a:tr>
              <a:tr h="190500">
                <a:tc>
                  <a:txBody>
                    <a:bodyPr/>
                    <a:lstStyle/>
                    <a:p>
                      <a:pPr indent="0" lvl="0" marL="0" rtl="0" algn="l">
                        <a:spcBef>
                          <a:spcPts val="0"/>
                        </a:spcBef>
                        <a:spcAft>
                          <a:spcPts val="0"/>
                        </a:spcAft>
                        <a:buNone/>
                      </a:pPr>
                      <a:r>
                        <a:rPr b="1" lang="en-GB" sz="1100"/>
                        <a:t>File Systems</a:t>
                      </a:r>
                      <a:endParaRPr b="1" sz="1100"/>
                    </a:p>
                  </a:txBody>
                  <a:tcPr marT="91425" marB="91425" marR="91425" marL="91425"/>
                </a:tc>
                <a:tc>
                  <a:txBody>
                    <a:bodyPr/>
                    <a:lstStyle/>
                    <a:p>
                      <a:pPr indent="0" lvl="0" marL="0" rtl="0" algn="l">
                        <a:spcBef>
                          <a:spcPts val="0"/>
                        </a:spcBef>
                        <a:spcAft>
                          <a:spcPts val="0"/>
                        </a:spcAft>
                        <a:buNone/>
                      </a:pPr>
                      <a:r>
                        <a:rPr b="1" lang="en-GB" sz="1100"/>
                        <a:t>ext4, Btrfs, XFS, ZFS</a:t>
                      </a:r>
                      <a:endParaRPr b="1" sz="1100"/>
                    </a:p>
                  </a:txBody>
                  <a:tcPr marT="91425" marB="91425" marR="91425" marL="91425"/>
                </a:tc>
                <a:tc>
                  <a:txBody>
                    <a:bodyPr/>
                    <a:lstStyle/>
                    <a:p>
                      <a:pPr indent="0" lvl="0" marL="0" rtl="0" algn="l">
                        <a:spcBef>
                          <a:spcPts val="0"/>
                        </a:spcBef>
                        <a:spcAft>
                          <a:spcPts val="0"/>
                        </a:spcAft>
                        <a:buNone/>
                      </a:pPr>
                      <a:r>
                        <a:rPr lang="en-GB"/>
                        <a:t>How data is organized and stored in Linux.</a:t>
                      </a:r>
                      <a:endParaRPr/>
                    </a:p>
                  </a:txBody>
                  <a:tcPr marT="91425" marB="91425" marR="91425" marL="91425"/>
                </a:tc>
              </a:tr>
              <a:tr h="190500">
                <a:tc>
                  <a:txBody>
                    <a:bodyPr/>
                    <a:lstStyle/>
                    <a:p>
                      <a:pPr indent="0" lvl="0" marL="0" rtl="0" algn="l">
                        <a:spcBef>
                          <a:spcPts val="0"/>
                        </a:spcBef>
                        <a:spcAft>
                          <a:spcPts val="0"/>
                        </a:spcAft>
                        <a:buNone/>
                      </a:pPr>
                      <a:r>
                        <a:rPr b="1" lang="en-GB" sz="1100"/>
                        <a:t>Office/Productivity</a:t>
                      </a:r>
                      <a:endParaRPr b="1" sz="1100"/>
                    </a:p>
                  </a:txBody>
                  <a:tcPr marT="91425" marB="91425" marR="91425" marL="91425"/>
                </a:tc>
                <a:tc>
                  <a:txBody>
                    <a:bodyPr/>
                    <a:lstStyle/>
                    <a:p>
                      <a:pPr indent="0" lvl="0" marL="0" rtl="0" algn="l">
                        <a:spcBef>
                          <a:spcPts val="0"/>
                        </a:spcBef>
                        <a:spcAft>
                          <a:spcPts val="0"/>
                        </a:spcAft>
                        <a:buNone/>
                      </a:pPr>
                      <a:r>
                        <a:rPr b="1" lang="en-GB" sz="1100"/>
                        <a:t>LibreOffice, OnlyOffice</a:t>
                      </a:r>
                      <a:endParaRPr b="1" sz="1100"/>
                    </a:p>
                  </a:txBody>
                  <a:tcPr marT="91425" marB="91425" marR="91425" marL="91425"/>
                </a:tc>
                <a:tc>
                  <a:txBody>
                    <a:bodyPr/>
                    <a:lstStyle/>
                    <a:p>
                      <a:pPr indent="0" lvl="0" marL="0" rtl="0" algn="l">
                        <a:spcBef>
                          <a:spcPts val="0"/>
                        </a:spcBef>
                        <a:spcAft>
                          <a:spcPts val="0"/>
                        </a:spcAft>
                        <a:buNone/>
                      </a:pPr>
                      <a:r>
                        <a:rPr lang="en-GB"/>
                        <a:t>Open-source replacements for MS Office.</a:t>
                      </a:r>
                      <a:endParaRPr/>
                    </a:p>
                  </a:txBody>
                  <a:tcPr marT="91425" marB="91425" marR="91425" marL="91425"/>
                </a:tc>
              </a:tr>
              <a:tr h="190500">
                <a:tc>
                  <a:txBody>
                    <a:bodyPr/>
                    <a:lstStyle/>
                    <a:p>
                      <a:pPr indent="0" lvl="0" marL="0" rtl="0" algn="l">
                        <a:spcBef>
                          <a:spcPts val="0"/>
                        </a:spcBef>
                        <a:spcAft>
                          <a:spcPts val="0"/>
                        </a:spcAft>
                        <a:buNone/>
                      </a:pPr>
                      <a:r>
                        <a:rPr b="1" lang="en-GB" sz="1100"/>
                        <a:t>Graphics and Design</a:t>
                      </a:r>
                      <a:endParaRPr b="1" sz="1100"/>
                    </a:p>
                  </a:txBody>
                  <a:tcPr marT="91425" marB="91425" marR="91425" marL="91425"/>
                </a:tc>
                <a:tc>
                  <a:txBody>
                    <a:bodyPr/>
                    <a:lstStyle/>
                    <a:p>
                      <a:pPr indent="0" lvl="0" marL="0" rtl="0" algn="l">
                        <a:spcBef>
                          <a:spcPts val="0"/>
                        </a:spcBef>
                        <a:spcAft>
                          <a:spcPts val="0"/>
                        </a:spcAft>
                        <a:buNone/>
                      </a:pPr>
                      <a:r>
                        <a:rPr b="1" lang="en-GB" sz="1100"/>
                        <a:t>GIMP, Inkscape, Blender</a:t>
                      </a:r>
                      <a:endParaRPr b="1" sz="1100"/>
                    </a:p>
                  </a:txBody>
                  <a:tcPr marT="91425" marB="91425" marR="91425" marL="91425"/>
                </a:tc>
                <a:tc>
                  <a:txBody>
                    <a:bodyPr/>
                    <a:lstStyle/>
                    <a:p>
                      <a:pPr indent="0" lvl="0" marL="0" rtl="0" algn="l">
                        <a:spcBef>
                          <a:spcPts val="0"/>
                        </a:spcBef>
                        <a:spcAft>
                          <a:spcPts val="0"/>
                        </a:spcAft>
                        <a:buNone/>
                      </a:pPr>
                      <a:r>
                        <a:rPr lang="en-GB"/>
                        <a:t>Open-source Photoshop/Illustrator/3D animation alternatives.</a:t>
                      </a:r>
                      <a:endParaRPr/>
                    </a:p>
                  </a:txBody>
                  <a:tcPr marT="91425" marB="91425" marR="91425" marL="91425"/>
                </a:tc>
              </a:tr>
              <a:tr h="190500">
                <a:tc>
                  <a:txBody>
                    <a:bodyPr/>
                    <a:lstStyle/>
                    <a:p>
                      <a:pPr indent="0" lvl="0" marL="0" rtl="0" algn="l">
                        <a:spcBef>
                          <a:spcPts val="0"/>
                        </a:spcBef>
                        <a:spcAft>
                          <a:spcPts val="0"/>
                        </a:spcAft>
                        <a:buNone/>
                      </a:pPr>
                      <a:r>
                        <a:rPr b="1" lang="en-GB" sz="1100"/>
                        <a:t>Multimedia</a:t>
                      </a:r>
                      <a:endParaRPr b="1" sz="1100"/>
                    </a:p>
                  </a:txBody>
                  <a:tcPr marT="91425" marB="91425" marR="91425" marL="91425"/>
                </a:tc>
                <a:tc>
                  <a:txBody>
                    <a:bodyPr/>
                    <a:lstStyle/>
                    <a:p>
                      <a:pPr indent="0" lvl="0" marL="0" rtl="0" algn="l">
                        <a:spcBef>
                          <a:spcPts val="0"/>
                        </a:spcBef>
                        <a:spcAft>
                          <a:spcPts val="0"/>
                        </a:spcAft>
                        <a:buNone/>
                      </a:pPr>
                      <a:r>
                        <a:rPr b="1" lang="en-GB" sz="1100"/>
                        <a:t>VLC, FFmpeg, Audacity</a:t>
                      </a:r>
                      <a:endParaRPr b="1" sz="1100"/>
                    </a:p>
                  </a:txBody>
                  <a:tcPr marT="91425" marB="91425" marR="91425" marL="91425"/>
                </a:tc>
                <a:tc>
                  <a:txBody>
                    <a:bodyPr/>
                    <a:lstStyle/>
                    <a:p>
                      <a:pPr indent="0" lvl="0" marL="0" rtl="0" algn="l">
                        <a:spcBef>
                          <a:spcPts val="0"/>
                        </a:spcBef>
                        <a:spcAft>
                          <a:spcPts val="0"/>
                        </a:spcAft>
                        <a:buNone/>
                      </a:pPr>
                      <a:r>
                        <a:rPr lang="en-GB"/>
                        <a:t>Media players and editors.</a:t>
                      </a:r>
                      <a:endParaRPr/>
                    </a:p>
                  </a:txBody>
                  <a:tcPr marT="91425" marB="91425" marR="91425" marL="91425"/>
                </a:tc>
              </a:tr>
              <a:tr h="190500">
                <a:tc>
                  <a:txBody>
                    <a:bodyPr/>
                    <a:lstStyle/>
                    <a:p>
                      <a:pPr indent="0" lvl="0" marL="0" rtl="0" algn="l">
                        <a:spcBef>
                          <a:spcPts val="0"/>
                        </a:spcBef>
                        <a:spcAft>
                          <a:spcPts val="0"/>
                        </a:spcAft>
                        <a:buNone/>
                      </a:pPr>
                      <a:r>
                        <a:rPr b="1" lang="en-GB" sz="1100"/>
                        <a:t>Libraries</a:t>
                      </a:r>
                      <a:endParaRPr b="1" sz="1100"/>
                    </a:p>
                  </a:txBody>
                  <a:tcPr marT="91425" marB="91425" marR="91425" marL="91425"/>
                </a:tc>
                <a:tc>
                  <a:txBody>
                    <a:bodyPr/>
                    <a:lstStyle/>
                    <a:p>
                      <a:pPr indent="0" lvl="0" marL="0" rtl="0" algn="l">
                        <a:spcBef>
                          <a:spcPts val="0"/>
                        </a:spcBef>
                        <a:spcAft>
                          <a:spcPts val="0"/>
                        </a:spcAft>
                        <a:buNone/>
                      </a:pPr>
                      <a:r>
                        <a:rPr b="1" lang="en-GB" sz="1100"/>
                        <a:t>glibc (GNU C Library), OpenSSL, GTK, Qt</a:t>
                      </a:r>
                      <a:endParaRPr b="1" sz="1100"/>
                    </a:p>
                  </a:txBody>
                  <a:tcPr marT="91425" marB="91425" marR="91425" marL="91425"/>
                </a:tc>
                <a:tc>
                  <a:txBody>
                    <a:bodyPr/>
                    <a:lstStyle/>
                    <a:p>
                      <a:pPr indent="0" lvl="0" marL="0" rtl="0" algn="l">
                        <a:spcBef>
                          <a:spcPts val="0"/>
                        </a:spcBef>
                        <a:spcAft>
                          <a:spcPts val="0"/>
                        </a:spcAft>
                        <a:buNone/>
                      </a:pPr>
                      <a:r>
                        <a:rPr lang="en-GB"/>
                        <a:t>Core libraries powering Linux apps and security.</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It’s not just software there’s FOSS Hardware as well</a:t>
            </a:r>
            <a:endParaRPr/>
          </a:p>
        </p:txBody>
      </p:sp>
      <p:sp>
        <p:nvSpPr>
          <p:cNvPr id="129" name="Google Shape;129;p2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W</a:t>
            </a:r>
            <a:r>
              <a:rPr lang="en-GB"/>
              <a:t>ell-known open-source hardware projects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4"/>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533525"/>
                <a:gridCol w="3390900"/>
                <a:gridCol w="4152900"/>
              </a:tblGrid>
              <a:tr h="190500">
                <a:tc>
                  <a:txBody>
                    <a:bodyPr/>
                    <a:lstStyle/>
                    <a:p>
                      <a:pPr indent="0" lvl="0" marL="0" rtl="0" algn="l">
                        <a:lnSpc>
                          <a:spcPct val="115000"/>
                        </a:lnSpc>
                        <a:spcBef>
                          <a:spcPts val="0"/>
                        </a:spcBef>
                        <a:spcAft>
                          <a:spcPts val="0"/>
                        </a:spcAft>
                        <a:buNone/>
                      </a:pPr>
                      <a:r>
                        <a:rPr b="1" lang="en-GB" sz="1100"/>
                        <a:t>Project</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Description</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Impact</a:t>
                      </a:r>
                      <a:endParaRPr b="1" sz="1100"/>
                    </a:p>
                  </a:txBody>
                  <a:tcPr marT="91425" marB="91425" marR="91425" marL="91425"/>
                </a:tc>
              </a:tr>
              <a:tr h="361950">
                <a:tc>
                  <a:txBody>
                    <a:bodyPr/>
                    <a:lstStyle/>
                    <a:p>
                      <a:pPr indent="0" lvl="0" marL="0" rtl="0" algn="l">
                        <a:spcBef>
                          <a:spcPts val="0"/>
                        </a:spcBef>
                        <a:spcAft>
                          <a:spcPts val="0"/>
                        </a:spcAft>
                        <a:buNone/>
                      </a:pPr>
                      <a:r>
                        <a:rPr b="1" lang="en-GB" sz="1100"/>
                        <a:t>Arduino</a:t>
                      </a:r>
                      <a:endParaRPr b="1" sz="1100"/>
                    </a:p>
                  </a:txBody>
                  <a:tcPr marT="91425" marB="91425" marR="91425" marL="91425"/>
                </a:tc>
                <a:tc>
                  <a:txBody>
                    <a:bodyPr/>
                    <a:lstStyle/>
                    <a:p>
                      <a:pPr indent="0" lvl="0" marL="0" rtl="0" algn="l">
                        <a:spcBef>
                          <a:spcPts val="0"/>
                        </a:spcBef>
                        <a:spcAft>
                          <a:spcPts val="0"/>
                        </a:spcAft>
                        <a:buNone/>
                      </a:pPr>
                      <a:r>
                        <a:rPr lang="en-GB"/>
                        <a:t>Open-source microcontroller boards and software (for DIY electronics, robotics, IoT).</a:t>
                      </a:r>
                      <a:endParaRPr/>
                    </a:p>
                  </a:txBody>
                  <a:tcPr marT="91425" marB="91425" marR="91425" marL="91425"/>
                </a:tc>
                <a:tc>
                  <a:txBody>
                    <a:bodyPr/>
                    <a:lstStyle/>
                    <a:p>
                      <a:pPr indent="0" lvl="0" marL="0" rtl="0" algn="l">
                        <a:spcBef>
                          <a:spcPts val="0"/>
                        </a:spcBef>
                        <a:spcAft>
                          <a:spcPts val="0"/>
                        </a:spcAft>
                        <a:buNone/>
                      </a:pPr>
                      <a:r>
                        <a:rPr lang="en-GB" sz="1100"/>
                        <a:t>Sparked the </a:t>
                      </a:r>
                      <a:r>
                        <a:rPr b="1" lang="en-GB" sz="1100"/>
                        <a:t>DIY/Maker revolution</a:t>
                      </a:r>
                      <a:r>
                        <a:rPr lang="en-GB" sz="1100"/>
                        <a:t>. Arduino SA became a global company.</a:t>
                      </a:r>
                      <a:endParaRPr sz="1100"/>
                    </a:p>
                  </a:txBody>
                  <a:tcPr marT="91425" marB="91425" marR="91425" marL="91425"/>
                </a:tc>
              </a:tr>
              <a:tr h="361950">
                <a:tc>
                  <a:txBody>
                    <a:bodyPr/>
                    <a:lstStyle/>
                    <a:p>
                      <a:pPr indent="0" lvl="0" marL="0" rtl="0" algn="l">
                        <a:spcBef>
                          <a:spcPts val="0"/>
                        </a:spcBef>
                        <a:spcAft>
                          <a:spcPts val="0"/>
                        </a:spcAft>
                        <a:buNone/>
                      </a:pPr>
                      <a:r>
                        <a:rPr b="1" lang="en-GB" sz="1100"/>
                        <a:t>Raspberry Pi</a:t>
                      </a:r>
                      <a:endParaRPr b="1" sz="1100"/>
                    </a:p>
                  </a:txBody>
                  <a:tcPr marT="91425" marB="91425" marR="91425" marL="91425"/>
                </a:tc>
                <a:tc>
                  <a:txBody>
                    <a:bodyPr/>
                    <a:lstStyle/>
                    <a:p>
                      <a:pPr indent="0" lvl="0" marL="0" rtl="0" algn="l">
                        <a:spcBef>
                          <a:spcPts val="0"/>
                        </a:spcBef>
                        <a:spcAft>
                          <a:spcPts val="0"/>
                        </a:spcAft>
                        <a:buNone/>
                      </a:pPr>
                      <a:r>
                        <a:rPr lang="en-GB"/>
                        <a:t>Low-cost, credit-card-sized computer for education and prototyping.</a:t>
                      </a:r>
                      <a:endParaRPr/>
                    </a:p>
                  </a:txBody>
                  <a:tcPr marT="91425" marB="91425" marR="91425" marL="91425"/>
                </a:tc>
                <a:tc>
                  <a:txBody>
                    <a:bodyPr/>
                    <a:lstStyle/>
                    <a:p>
                      <a:pPr indent="0" lvl="0" marL="0" rtl="0" algn="l">
                        <a:spcBef>
                          <a:spcPts val="0"/>
                        </a:spcBef>
                        <a:spcAft>
                          <a:spcPts val="0"/>
                        </a:spcAft>
                        <a:buNone/>
                      </a:pPr>
                      <a:r>
                        <a:rPr lang="en-GB" sz="1100"/>
                        <a:t>Raspberry Pi Foundation's products sold </a:t>
                      </a:r>
                      <a:r>
                        <a:rPr b="1" lang="en-GB" sz="1100"/>
                        <a:t>60M+ units</a:t>
                      </a:r>
                      <a:r>
                        <a:rPr lang="en-GB" sz="1100"/>
                        <a:t>.</a:t>
                      </a:r>
                      <a:endParaRPr sz="1100"/>
                    </a:p>
                  </a:txBody>
                  <a:tcPr marT="91425" marB="91425" marR="91425" marL="91425"/>
                </a:tc>
              </a:tr>
              <a:tr h="361950">
                <a:tc>
                  <a:txBody>
                    <a:bodyPr/>
                    <a:lstStyle/>
                    <a:p>
                      <a:pPr indent="0" lvl="0" marL="0" rtl="0" algn="l">
                        <a:spcBef>
                          <a:spcPts val="0"/>
                        </a:spcBef>
                        <a:spcAft>
                          <a:spcPts val="0"/>
                        </a:spcAft>
                        <a:buNone/>
                      </a:pPr>
                      <a:r>
                        <a:rPr b="1" lang="en-GB" sz="1100"/>
                        <a:t>Prusa 3D Printers</a:t>
                      </a:r>
                      <a:endParaRPr b="1" sz="1100"/>
                    </a:p>
                  </a:txBody>
                  <a:tcPr marT="91425" marB="91425" marR="91425" marL="91425"/>
                </a:tc>
                <a:tc>
                  <a:txBody>
                    <a:bodyPr/>
                    <a:lstStyle/>
                    <a:p>
                      <a:pPr indent="0" lvl="0" marL="0" rtl="0" algn="l">
                        <a:spcBef>
                          <a:spcPts val="0"/>
                        </a:spcBef>
                        <a:spcAft>
                          <a:spcPts val="0"/>
                        </a:spcAft>
                        <a:buNone/>
                      </a:pPr>
                      <a:r>
                        <a:rPr lang="en-GB"/>
                        <a:t>Open-source 3D printers based on RepRap project.</a:t>
                      </a:r>
                      <a:endParaRPr/>
                    </a:p>
                  </a:txBody>
                  <a:tcPr marT="91425" marB="91425" marR="91425" marL="91425"/>
                </a:tc>
                <a:tc>
                  <a:txBody>
                    <a:bodyPr/>
                    <a:lstStyle/>
                    <a:p>
                      <a:pPr indent="0" lvl="0" marL="0" rtl="0" algn="l">
                        <a:spcBef>
                          <a:spcPts val="0"/>
                        </a:spcBef>
                        <a:spcAft>
                          <a:spcPts val="0"/>
                        </a:spcAft>
                        <a:buNone/>
                      </a:pPr>
                      <a:r>
                        <a:rPr lang="en-GB" sz="1100"/>
                        <a:t>Josef Prusa's company (Prusa Research) is a </a:t>
                      </a:r>
                      <a:r>
                        <a:rPr b="1" lang="en-GB" sz="1100"/>
                        <a:t>multi-million dollar 3D printing leader</a:t>
                      </a:r>
                      <a:r>
                        <a:rPr lang="en-GB" sz="1100"/>
                        <a:t>.</a:t>
                      </a:r>
                      <a:endParaRPr sz="1100"/>
                    </a:p>
                  </a:txBody>
                  <a:tcPr marT="91425" marB="91425" marR="91425" marL="91425"/>
                </a:tc>
              </a:tr>
              <a:tr h="190500">
                <a:tc>
                  <a:txBody>
                    <a:bodyPr/>
                    <a:lstStyle/>
                    <a:p>
                      <a:pPr indent="0" lvl="0" marL="0" rtl="0" algn="l">
                        <a:spcBef>
                          <a:spcPts val="0"/>
                        </a:spcBef>
                        <a:spcAft>
                          <a:spcPts val="0"/>
                        </a:spcAft>
                        <a:buNone/>
                      </a:pPr>
                      <a:r>
                        <a:rPr b="1" lang="en-GB" sz="1100"/>
                        <a:t>FarmBot</a:t>
                      </a:r>
                      <a:endParaRPr b="1" sz="1100"/>
                    </a:p>
                  </a:txBody>
                  <a:tcPr marT="91425" marB="91425" marR="91425" marL="91425"/>
                </a:tc>
                <a:tc>
                  <a:txBody>
                    <a:bodyPr/>
                    <a:lstStyle/>
                    <a:p>
                      <a:pPr indent="0" lvl="0" marL="0" rtl="0" algn="l">
                        <a:spcBef>
                          <a:spcPts val="0"/>
                        </a:spcBef>
                        <a:spcAft>
                          <a:spcPts val="0"/>
                        </a:spcAft>
                        <a:buNone/>
                      </a:pPr>
                      <a:r>
                        <a:rPr lang="en-GB"/>
                        <a:t>Open-source CNC farming machines.</a:t>
                      </a:r>
                      <a:endParaRPr/>
                    </a:p>
                  </a:txBody>
                  <a:tcPr marT="91425" marB="91425" marR="91425" marL="91425"/>
                </a:tc>
                <a:tc>
                  <a:txBody>
                    <a:bodyPr/>
                    <a:lstStyle/>
                    <a:p>
                      <a:pPr indent="0" lvl="0" marL="0" rtl="0" algn="l">
                        <a:spcBef>
                          <a:spcPts val="0"/>
                        </a:spcBef>
                        <a:spcAft>
                          <a:spcPts val="0"/>
                        </a:spcAft>
                        <a:buNone/>
                      </a:pPr>
                      <a:r>
                        <a:rPr lang="en-GB"/>
                        <a:t>Farming automation and education innovation.</a:t>
                      </a:r>
                      <a:endParaRPr/>
                    </a:p>
                  </a:txBody>
                  <a:tcPr marT="91425" marB="91425" marR="91425" marL="91425"/>
                </a:tc>
              </a:tr>
              <a:tr h="361950">
                <a:tc>
                  <a:txBody>
                    <a:bodyPr/>
                    <a:lstStyle/>
                    <a:p>
                      <a:pPr indent="0" lvl="0" marL="0" rtl="0" algn="l">
                        <a:spcBef>
                          <a:spcPts val="0"/>
                        </a:spcBef>
                        <a:spcAft>
                          <a:spcPts val="0"/>
                        </a:spcAft>
                        <a:buNone/>
                      </a:pPr>
                      <a:r>
                        <a:rPr b="1" lang="en-GB" sz="1100"/>
                        <a:t>OpenROV / OpenExplorer</a:t>
                      </a:r>
                      <a:endParaRPr b="1" sz="1100"/>
                    </a:p>
                  </a:txBody>
                  <a:tcPr marT="91425" marB="91425" marR="91425" marL="91425"/>
                </a:tc>
                <a:tc>
                  <a:txBody>
                    <a:bodyPr/>
                    <a:lstStyle/>
                    <a:p>
                      <a:pPr indent="0" lvl="0" marL="0" rtl="0" algn="l">
                        <a:spcBef>
                          <a:spcPts val="0"/>
                        </a:spcBef>
                        <a:spcAft>
                          <a:spcPts val="0"/>
                        </a:spcAft>
                        <a:buNone/>
                      </a:pPr>
                      <a:r>
                        <a:rPr lang="en-GB"/>
                        <a:t>Underwater open-source robots for exploration.</a:t>
                      </a:r>
                      <a:endParaRPr/>
                    </a:p>
                  </a:txBody>
                  <a:tcPr marT="91425" marB="91425" marR="91425" marL="91425"/>
                </a:tc>
                <a:tc>
                  <a:txBody>
                    <a:bodyPr/>
                    <a:lstStyle/>
                    <a:p>
                      <a:pPr indent="0" lvl="0" marL="0" rtl="0" algn="l">
                        <a:spcBef>
                          <a:spcPts val="0"/>
                        </a:spcBef>
                        <a:spcAft>
                          <a:spcPts val="0"/>
                        </a:spcAft>
                        <a:buNone/>
                      </a:pPr>
                      <a:r>
                        <a:rPr lang="en-GB"/>
                        <a:t>Led to National Geographic’s support and new tech ventures.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200"/>
              <a:t>GNU/Linux Usage Statistics </a:t>
            </a:r>
            <a:endParaRPr/>
          </a:p>
        </p:txBody>
      </p:sp>
      <p:graphicFrame>
        <p:nvGraphicFramePr>
          <p:cNvPr id="140" name="Google Shape;140;p25"/>
          <p:cNvGraphicFramePr/>
          <p:nvPr/>
        </p:nvGraphicFramePr>
        <p:xfrm>
          <a:off x="66675" y="1692250"/>
          <a:ext cx="3000000" cy="3000000"/>
        </p:xfrm>
        <a:graphic>
          <a:graphicData uri="http://schemas.openxmlformats.org/drawingml/2006/table">
            <a:tbl>
              <a:tblPr>
                <a:noFill/>
                <a:tableStyleId>{C7803E80-C0B6-4606-ADBB-57400F467931}</a:tableStyleId>
              </a:tblPr>
              <a:tblGrid>
                <a:gridCol w="1407025"/>
                <a:gridCol w="4555625"/>
                <a:gridCol w="3114675"/>
              </a:tblGrid>
              <a:tr h="190500">
                <a:tc>
                  <a:txBody>
                    <a:bodyPr/>
                    <a:lstStyle/>
                    <a:p>
                      <a:pPr indent="0" lvl="0" marL="0" rtl="0" algn="l">
                        <a:lnSpc>
                          <a:spcPct val="115000"/>
                        </a:lnSpc>
                        <a:spcBef>
                          <a:spcPts val="0"/>
                        </a:spcBef>
                        <a:spcAft>
                          <a:spcPts val="0"/>
                        </a:spcAft>
                        <a:buNone/>
                      </a:pPr>
                      <a:r>
                        <a:rPr b="1" lang="en-GB" sz="1300"/>
                        <a:t>Area</a:t>
                      </a:r>
                      <a:endParaRPr b="1" sz="1300"/>
                    </a:p>
                  </a:txBody>
                  <a:tcPr marT="91425" marB="91425" marR="91425" marL="91425"/>
                </a:tc>
                <a:tc>
                  <a:txBody>
                    <a:bodyPr/>
                    <a:lstStyle/>
                    <a:p>
                      <a:pPr indent="0" lvl="0" marL="0" rtl="0" algn="l">
                        <a:lnSpc>
                          <a:spcPct val="115000"/>
                        </a:lnSpc>
                        <a:spcBef>
                          <a:spcPts val="0"/>
                        </a:spcBef>
                        <a:spcAft>
                          <a:spcPts val="0"/>
                        </a:spcAft>
                        <a:buNone/>
                      </a:pPr>
                      <a:r>
                        <a:rPr b="1" lang="en-GB" sz="1300"/>
                        <a:t>Statistic</a:t>
                      </a:r>
                      <a:endParaRPr b="1" sz="1300"/>
                    </a:p>
                  </a:txBody>
                  <a:tcPr marT="91425" marB="91425" marR="91425" marL="91425"/>
                </a:tc>
                <a:tc>
                  <a:txBody>
                    <a:bodyPr/>
                    <a:lstStyle/>
                    <a:p>
                      <a:pPr indent="0" lvl="0" marL="0" rtl="0" algn="l">
                        <a:lnSpc>
                          <a:spcPct val="115000"/>
                        </a:lnSpc>
                        <a:spcBef>
                          <a:spcPts val="0"/>
                        </a:spcBef>
                        <a:spcAft>
                          <a:spcPts val="0"/>
                        </a:spcAft>
                        <a:buNone/>
                      </a:pPr>
                      <a:r>
                        <a:rPr b="1" lang="en-GB" sz="1300"/>
                        <a:t>Notes</a:t>
                      </a:r>
                      <a:endParaRPr b="1" sz="1300"/>
                    </a:p>
                  </a:txBody>
                  <a:tcPr marT="91425" marB="91425" marR="91425" marL="91425"/>
                </a:tc>
              </a:tr>
              <a:tr h="219075">
                <a:tc>
                  <a:txBody>
                    <a:bodyPr/>
                    <a:lstStyle/>
                    <a:p>
                      <a:pPr indent="0" lvl="0" marL="0" rtl="0" algn="l">
                        <a:spcBef>
                          <a:spcPts val="0"/>
                        </a:spcBef>
                        <a:spcAft>
                          <a:spcPts val="0"/>
                        </a:spcAft>
                        <a:buNone/>
                      </a:pPr>
                      <a:r>
                        <a:rPr b="1" lang="en-GB" sz="1300"/>
                        <a:t>Web Servers</a:t>
                      </a:r>
                      <a:endParaRPr b="1" sz="1300"/>
                    </a:p>
                  </a:txBody>
                  <a:tcPr marT="91425" marB="91425" marR="91425" marL="91425"/>
                </a:tc>
                <a:tc>
                  <a:txBody>
                    <a:bodyPr/>
                    <a:lstStyle/>
                    <a:p>
                      <a:pPr indent="0" lvl="0" marL="0" rtl="0" algn="l">
                        <a:spcBef>
                          <a:spcPts val="0"/>
                        </a:spcBef>
                        <a:spcAft>
                          <a:spcPts val="0"/>
                        </a:spcAft>
                        <a:buNone/>
                      </a:pPr>
                      <a:r>
                        <a:rPr lang="en-GB" sz="1300"/>
                        <a:t>🌐 </a:t>
                      </a:r>
                      <a:r>
                        <a:rPr b="1" lang="en-GB" sz="1300"/>
                        <a:t>Over 96%</a:t>
                      </a:r>
                      <a:r>
                        <a:rPr lang="en-GB" sz="1300"/>
                        <a:t> of the top 1 million web servers run Linux</a:t>
                      </a:r>
                      <a:endParaRPr sz="1300"/>
                    </a:p>
                  </a:txBody>
                  <a:tcPr marT="91425" marB="91425" marR="91425" marL="91425"/>
                </a:tc>
                <a:tc>
                  <a:txBody>
                    <a:bodyPr/>
                    <a:lstStyle/>
                    <a:p>
                      <a:pPr indent="0" lvl="0" marL="0" rtl="0" algn="l">
                        <a:spcBef>
                          <a:spcPts val="0"/>
                        </a:spcBef>
                        <a:spcAft>
                          <a:spcPts val="0"/>
                        </a:spcAft>
                        <a:buNone/>
                      </a:pPr>
                      <a:r>
                        <a:rPr lang="en-GB" sz="1600"/>
                        <a:t>(Source: W3Techs, Netcraft)</a:t>
                      </a:r>
                      <a:endParaRPr sz="1600"/>
                    </a:p>
                  </a:txBody>
                  <a:tcPr marT="91425" marB="91425" marR="91425" marL="91425"/>
                </a:tc>
              </a:tr>
              <a:tr h="361950">
                <a:tc>
                  <a:txBody>
                    <a:bodyPr/>
                    <a:lstStyle/>
                    <a:p>
                      <a:pPr indent="0" lvl="0" marL="0" rtl="0" algn="l">
                        <a:spcBef>
                          <a:spcPts val="0"/>
                        </a:spcBef>
                        <a:spcAft>
                          <a:spcPts val="0"/>
                        </a:spcAft>
                        <a:buNone/>
                      </a:pPr>
                      <a:r>
                        <a:rPr b="1" lang="en-GB" sz="1300"/>
                        <a:t>Cloud Platforms</a:t>
                      </a:r>
                      <a:endParaRPr b="1" sz="1300"/>
                    </a:p>
                  </a:txBody>
                  <a:tcPr marT="91425" marB="91425" marR="91425" marL="91425"/>
                </a:tc>
                <a:tc>
                  <a:txBody>
                    <a:bodyPr/>
                    <a:lstStyle/>
                    <a:p>
                      <a:pPr indent="0" lvl="0" marL="0" rtl="0" algn="l">
                        <a:spcBef>
                          <a:spcPts val="0"/>
                        </a:spcBef>
                        <a:spcAft>
                          <a:spcPts val="0"/>
                        </a:spcAft>
                        <a:buNone/>
                      </a:pPr>
                      <a:r>
                        <a:rPr lang="en-GB" sz="1300"/>
                        <a:t>☁️ </a:t>
                      </a:r>
                      <a:r>
                        <a:rPr b="1" lang="en-GB" sz="1300"/>
                        <a:t>90%+</a:t>
                      </a:r>
                      <a:r>
                        <a:rPr lang="en-GB" sz="1300"/>
                        <a:t> of public cloud workloads run on Linux</a:t>
                      </a:r>
                      <a:endParaRPr sz="1300"/>
                    </a:p>
                  </a:txBody>
                  <a:tcPr marT="91425" marB="91425" marR="91425" marL="91425"/>
                </a:tc>
                <a:tc>
                  <a:txBody>
                    <a:bodyPr/>
                    <a:lstStyle/>
                    <a:p>
                      <a:pPr indent="0" lvl="0" marL="0" rtl="0" algn="l">
                        <a:spcBef>
                          <a:spcPts val="0"/>
                        </a:spcBef>
                        <a:spcAft>
                          <a:spcPts val="0"/>
                        </a:spcAft>
                        <a:buNone/>
                      </a:pPr>
                      <a:r>
                        <a:rPr lang="en-GB" sz="1600"/>
                        <a:t>(AWS, Google Cloud, Azure all use Linux heavily)</a:t>
                      </a:r>
                      <a:endParaRPr sz="1600"/>
                    </a:p>
                  </a:txBody>
                  <a:tcPr marT="91425" marB="91425" marR="91425" marL="91425"/>
                </a:tc>
              </a:tr>
              <a:tr h="219075">
                <a:tc>
                  <a:txBody>
                    <a:bodyPr/>
                    <a:lstStyle/>
                    <a:p>
                      <a:pPr indent="0" lvl="0" marL="0" rtl="0" algn="l">
                        <a:spcBef>
                          <a:spcPts val="0"/>
                        </a:spcBef>
                        <a:spcAft>
                          <a:spcPts val="0"/>
                        </a:spcAft>
                        <a:buNone/>
                      </a:pPr>
                      <a:r>
                        <a:rPr b="1" lang="en-GB" sz="1300"/>
                        <a:t>Mobile</a:t>
                      </a:r>
                      <a:endParaRPr b="1" sz="1300"/>
                    </a:p>
                  </a:txBody>
                  <a:tcPr marT="91425" marB="91425" marR="91425" marL="91425"/>
                </a:tc>
                <a:tc>
                  <a:txBody>
                    <a:bodyPr/>
                    <a:lstStyle/>
                    <a:p>
                      <a:pPr indent="0" lvl="0" marL="0" rtl="0" algn="l">
                        <a:spcBef>
                          <a:spcPts val="0"/>
                        </a:spcBef>
                        <a:spcAft>
                          <a:spcPts val="0"/>
                        </a:spcAft>
                        <a:buNone/>
                      </a:pPr>
                      <a:r>
                        <a:rPr lang="en-GB" sz="1300"/>
                        <a:t>📱 </a:t>
                      </a:r>
                      <a:r>
                        <a:rPr b="1" lang="en-GB" sz="1300"/>
                        <a:t>85% of smartphones</a:t>
                      </a:r>
                      <a:r>
                        <a:rPr lang="en-GB" sz="1300"/>
                        <a:t> run Linux (via Android)</a:t>
                      </a:r>
                      <a:endParaRPr sz="1300"/>
                    </a:p>
                  </a:txBody>
                  <a:tcPr marT="91425" marB="91425" marR="91425" marL="91425"/>
                </a:tc>
                <a:tc>
                  <a:txBody>
                    <a:bodyPr/>
                    <a:lstStyle/>
                    <a:p>
                      <a:pPr indent="0" lvl="0" marL="0" rtl="0" algn="l">
                        <a:spcBef>
                          <a:spcPts val="0"/>
                        </a:spcBef>
                        <a:spcAft>
                          <a:spcPts val="0"/>
                        </a:spcAft>
                        <a:buNone/>
                      </a:pPr>
                      <a:r>
                        <a:rPr lang="en-GB" sz="1600"/>
                        <a:t>Android is Linux-based!</a:t>
                      </a:r>
                      <a:endParaRPr sz="1600"/>
                    </a:p>
                  </a:txBody>
                  <a:tcPr marT="91425" marB="91425" marR="91425" marL="91425"/>
                </a:tc>
              </a:tr>
              <a:tr h="219075">
                <a:tc>
                  <a:txBody>
                    <a:bodyPr/>
                    <a:lstStyle/>
                    <a:p>
                      <a:pPr indent="0" lvl="0" marL="0" rtl="0" algn="l">
                        <a:spcBef>
                          <a:spcPts val="0"/>
                        </a:spcBef>
                        <a:spcAft>
                          <a:spcPts val="0"/>
                        </a:spcAft>
                        <a:buNone/>
                      </a:pPr>
                      <a:r>
                        <a:rPr b="1" lang="en-GB" sz="1300"/>
                        <a:t>Supercomputers</a:t>
                      </a:r>
                      <a:endParaRPr b="1" sz="1300"/>
                    </a:p>
                  </a:txBody>
                  <a:tcPr marT="91425" marB="91425" marR="91425" marL="91425"/>
                </a:tc>
                <a:tc>
                  <a:txBody>
                    <a:bodyPr/>
                    <a:lstStyle/>
                    <a:p>
                      <a:pPr indent="0" lvl="0" marL="0" rtl="0" algn="l">
                        <a:spcBef>
                          <a:spcPts val="0"/>
                        </a:spcBef>
                        <a:spcAft>
                          <a:spcPts val="0"/>
                        </a:spcAft>
                        <a:buNone/>
                      </a:pPr>
                      <a:r>
                        <a:rPr lang="en-GB" sz="1300"/>
                        <a:t>💻 </a:t>
                      </a:r>
                      <a:r>
                        <a:rPr b="1" lang="en-GB" sz="1300"/>
                        <a:t>100%</a:t>
                      </a:r>
                      <a:r>
                        <a:rPr lang="en-GB" sz="1300"/>
                        <a:t> of the world's top 500 supercomputers run Linux</a:t>
                      </a:r>
                      <a:endParaRPr sz="1300"/>
                    </a:p>
                  </a:txBody>
                  <a:tcPr marT="91425" marB="91425" marR="91425" marL="91425"/>
                </a:tc>
                <a:tc>
                  <a:txBody>
                    <a:bodyPr/>
                    <a:lstStyle/>
                    <a:p>
                      <a:pPr indent="0" lvl="0" marL="0" rtl="0" algn="l">
                        <a:spcBef>
                          <a:spcPts val="0"/>
                        </a:spcBef>
                        <a:spcAft>
                          <a:spcPts val="0"/>
                        </a:spcAft>
                        <a:buNone/>
                      </a:pPr>
                      <a:r>
                        <a:rPr lang="en-GB" sz="1600"/>
                        <a:t>(TOP500 list - 2024)</a:t>
                      </a:r>
                      <a:endParaRPr sz="1600"/>
                    </a:p>
                  </a:txBody>
                  <a:tcPr marT="91425" marB="91425" marR="91425" marL="91425"/>
                </a:tc>
              </a:tr>
              <a:tr h="361950">
                <a:tc>
                  <a:txBody>
                    <a:bodyPr/>
                    <a:lstStyle/>
                    <a:p>
                      <a:pPr indent="0" lvl="0" marL="0" rtl="0" algn="l">
                        <a:spcBef>
                          <a:spcPts val="0"/>
                        </a:spcBef>
                        <a:spcAft>
                          <a:spcPts val="0"/>
                        </a:spcAft>
                        <a:buNone/>
                      </a:pPr>
                      <a:r>
                        <a:rPr b="1" lang="en-GB" sz="1300"/>
                        <a:t>Desktop PCs</a:t>
                      </a:r>
                      <a:endParaRPr b="1" sz="1300"/>
                    </a:p>
                  </a:txBody>
                  <a:tcPr marT="91425" marB="91425" marR="91425" marL="91425"/>
                </a:tc>
                <a:tc>
                  <a:txBody>
                    <a:bodyPr/>
                    <a:lstStyle/>
                    <a:p>
                      <a:pPr indent="0" lvl="0" marL="0" rtl="0" algn="l">
                        <a:spcBef>
                          <a:spcPts val="0"/>
                        </a:spcBef>
                        <a:spcAft>
                          <a:spcPts val="0"/>
                        </a:spcAft>
                        <a:buNone/>
                      </a:pPr>
                      <a:r>
                        <a:rPr lang="en-GB" sz="1300"/>
                        <a:t>🖥️ About </a:t>
                      </a:r>
                      <a:r>
                        <a:rPr b="1" lang="en-GB" sz="1300"/>
                        <a:t>3%-4%</a:t>
                      </a:r>
                      <a:r>
                        <a:rPr lang="en-GB" sz="1300"/>
                        <a:t> of desktops/laptops run Linux</a:t>
                      </a:r>
                      <a:endParaRPr sz="1300"/>
                    </a:p>
                  </a:txBody>
                  <a:tcPr marT="91425" marB="91425" marR="91425" marL="91425"/>
                </a:tc>
                <a:tc>
                  <a:txBody>
                    <a:bodyPr/>
                    <a:lstStyle/>
                    <a:p>
                      <a:pPr indent="0" lvl="0" marL="0" rtl="0" algn="l">
                        <a:spcBef>
                          <a:spcPts val="0"/>
                        </a:spcBef>
                        <a:spcAft>
                          <a:spcPts val="0"/>
                        </a:spcAft>
                        <a:buNone/>
                      </a:pPr>
                      <a:r>
                        <a:rPr lang="en-GB" sz="1600"/>
                        <a:t>But steadily increasing with gaming (Steam Deck, Proton).</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08500" y="366275"/>
            <a:ext cx="7258049" cy="4838700"/>
          </a:xfrm>
          <a:prstGeom prst="rect">
            <a:avLst/>
          </a:prstGeom>
          <a:noFill/>
          <a:ln>
            <a:noFill/>
          </a:ln>
        </p:spPr>
      </p:pic>
      <p:sp>
        <p:nvSpPr>
          <p:cNvPr id="146" name="Google Shape;146;p26"/>
          <p:cNvSpPr txBox="1"/>
          <p:nvPr>
            <p:ph type="ctrTitle"/>
          </p:nvPr>
        </p:nvSpPr>
        <p:spPr>
          <a:xfrm>
            <a:off x="397225" y="1524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Well known brands/ logos/ mascots</a:t>
            </a:r>
            <a:endParaRPr/>
          </a:p>
          <a:p>
            <a:pPr indent="0" lvl="0" marL="0" rtl="0" algn="l">
              <a:spcBef>
                <a:spcPts val="0"/>
              </a:spcBef>
              <a:spcAft>
                <a:spcPts val="0"/>
              </a:spcAft>
              <a:buNone/>
            </a:pPr>
            <a:r>
              <a:t/>
            </a:r>
            <a:endParaRPr/>
          </a:p>
        </p:txBody>
      </p:sp>
      <p:pic>
        <p:nvPicPr>
          <p:cNvPr id="147" name="Google Shape;147;p26"/>
          <p:cNvPicPr preferRelativeResize="0"/>
          <p:nvPr/>
        </p:nvPicPr>
        <p:blipFill>
          <a:blip r:embed="rId4">
            <a:alphaModFix/>
          </a:blip>
          <a:stretch>
            <a:fillRect/>
          </a:stretch>
        </p:blipFill>
        <p:spPr>
          <a:xfrm>
            <a:off x="6877925" y="152400"/>
            <a:ext cx="2116175" cy="1185050"/>
          </a:xfrm>
          <a:prstGeom prst="rect">
            <a:avLst/>
          </a:prstGeom>
          <a:noFill/>
          <a:ln>
            <a:noFill/>
          </a:ln>
        </p:spPr>
      </p:pic>
      <p:pic>
        <p:nvPicPr>
          <p:cNvPr id="148" name="Google Shape;148;p26"/>
          <p:cNvPicPr preferRelativeResize="0"/>
          <p:nvPr/>
        </p:nvPicPr>
        <p:blipFill>
          <a:blip r:embed="rId5">
            <a:alphaModFix/>
          </a:blip>
          <a:stretch>
            <a:fillRect/>
          </a:stretch>
        </p:blipFill>
        <p:spPr>
          <a:xfrm>
            <a:off x="7366544" y="1631825"/>
            <a:ext cx="1372850" cy="102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Ways to Earn Money from Free and Open Source Software (FOSS)</a:t>
            </a:r>
            <a:endParaRPr/>
          </a:p>
        </p:txBody>
      </p:sp>
      <p:sp>
        <p:nvSpPr>
          <p:cNvPr id="154" name="Google Shape;154;p27"/>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8"/>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814725"/>
                <a:gridCol w="3569525"/>
                <a:gridCol w="2773450"/>
              </a:tblGrid>
              <a:tr h="308400">
                <a:tc>
                  <a:txBody>
                    <a:bodyPr/>
                    <a:lstStyle/>
                    <a:p>
                      <a:pPr indent="0" lvl="0" marL="0" rtl="0" algn="l">
                        <a:lnSpc>
                          <a:spcPct val="115000"/>
                        </a:lnSpc>
                        <a:spcBef>
                          <a:spcPts val="0"/>
                        </a:spcBef>
                        <a:spcAft>
                          <a:spcPts val="0"/>
                        </a:spcAft>
                        <a:buNone/>
                      </a:pPr>
                      <a:r>
                        <a:rPr b="1" lang="en-GB" sz="1100"/>
                        <a:t>Strategy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How It Works</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Example</a:t>
                      </a:r>
                      <a:endParaRPr b="1" sz="1100"/>
                    </a:p>
                  </a:txBody>
                  <a:tcPr marT="91425" marB="91425" marR="91425" marL="91425"/>
                </a:tc>
              </a:tr>
              <a:tr h="497225">
                <a:tc>
                  <a:txBody>
                    <a:bodyPr/>
                    <a:lstStyle/>
                    <a:p>
                      <a:pPr indent="0" lvl="0" marL="0" rtl="0" algn="l">
                        <a:spcBef>
                          <a:spcPts val="0"/>
                        </a:spcBef>
                        <a:spcAft>
                          <a:spcPts val="0"/>
                        </a:spcAft>
                        <a:buNone/>
                      </a:pPr>
                      <a:r>
                        <a:rPr b="1" lang="en-GB" sz="1100"/>
                        <a:t>Paid Support &amp; Services</a:t>
                      </a:r>
                      <a:endParaRPr b="1" sz="1100"/>
                    </a:p>
                  </a:txBody>
                  <a:tcPr marT="91425" marB="91425" marR="91425" marL="91425"/>
                </a:tc>
                <a:tc>
                  <a:txBody>
                    <a:bodyPr/>
                    <a:lstStyle/>
                    <a:p>
                      <a:pPr indent="0" lvl="0" marL="0" rtl="0" algn="l">
                        <a:spcBef>
                          <a:spcPts val="0"/>
                        </a:spcBef>
                        <a:spcAft>
                          <a:spcPts val="0"/>
                        </a:spcAft>
                        <a:buNone/>
                      </a:pPr>
                      <a:r>
                        <a:rPr lang="en-GB"/>
                        <a:t>Offer installation, customization, troubleshooting, training.</a:t>
                      </a:r>
                      <a:endParaRPr/>
                    </a:p>
                  </a:txBody>
                  <a:tcPr marT="91425" marB="91425" marR="91425" marL="91425"/>
                </a:tc>
                <a:tc>
                  <a:txBody>
                    <a:bodyPr/>
                    <a:lstStyle/>
                    <a:p>
                      <a:pPr indent="0" lvl="0" marL="0" rtl="0" algn="l">
                        <a:spcBef>
                          <a:spcPts val="0"/>
                        </a:spcBef>
                        <a:spcAft>
                          <a:spcPts val="0"/>
                        </a:spcAft>
                        <a:buNone/>
                      </a:pPr>
                      <a:r>
                        <a:rPr lang="en-GB"/>
                        <a:t>Red Hat charges for Linux support.</a:t>
                      </a:r>
                      <a:endParaRPr/>
                    </a:p>
                  </a:txBody>
                  <a:tcPr marT="91425" marB="91425" marR="91425" marL="91425"/>
                </a:tc>
              </a:tr>
              <a:tr h="497225">
                <a:tc>
                  <a:txBody>
                    <a:bodyPr/>
                    <a:lstStyle/>
                    <a:p>
                      <a:pPr indent="0" lvl="0" marL="0" rtl="0" algn="l">
                        <a:spcBef>
                          <a:spcPts val="0"/>
                        </a:spcBef>
                        <a:spcAft>
                          <a:spcPts val="0"/>
                        </a:spcAft>
                        <a:buNone/>
                      </a:pPr>
                      <a:r>
                        <a:rPr b="1" lang="en-GB" sz="1100"/>
                        <a:t>Freemium Model</a:t>
                      </a:r>
                      <a:endParaRPr b="1" sz="1100"/>
                    </a:p>
                  </a:txBody>
                  <a:tcPr marT="91425" marB="91425" marR="91425" marL="91425"/>
                </a:tc>
                <a:tc>
                  <a:txBody>
                    <a:bodyPr/>
                    <a:lstStyle/>
                    <a:p>
                      <a:pPr indent="0" lvl="0" marL="0" rtl="0" algn="l">
                        <a:spcBef>
                          <a:spcPts val="0"/>
                        </a:spcBef>
                        <a:spcAft>
                          <a:spcPts val="0"/>
                        </a:spcAft>
                        <a:buNone/>
                      </a:pPr>
                      <a:r>
                        <a:rPr lang="en-GB"/>
                        <a:t>Basic version free, advanced features paid (dual licensing).</a:t>
                      </a:r>
                      <a:endParaRPr/>
                    </a:p>
                  </a:txBody>
                  <a:tcPr marT="91425" marB="91425" marR="91425" marL="91425"/>
                </a:tc>
                <a:tc>
                  <a:txBody>
                    <a:bodyPr/>
                    <a:lstStyle/>
                    <a:p>
                      <a:pPr indent="0" lvl="0" marL="0" rtl="0" algn="l">
                        <a:spcBef>
                          <a:spcPts val="0"/>
                        </a:spcBef>
                        <a:spcAft>
                          <a:spcPts val="0"/>
                        </a:spcAft>
                        <a:buNone/>
                      </a:pPr>
                      <a:r>
                        <a:rPr lang="en-GB"/>
                        <a:t>GitLab, ElasticSearch (Elastic)</a:t>
                      </a:r>
                      <a:endParaRPr/>
                    </a:p>
                  </a:txBody>
                  <a:tcPr marT="91425" marB="91425" marR="91425" marL="91425"/>
                </a:tc>
              </a:tr>
              <a:tr h="497225">
                <a:tc>
                  <a:txBody>
                    <a:bodyPr/>
                    <a:lstStyle/>
                    <a:p>
                      <a:pPr indent="0" lvl="0" marL="0" rtl="0" algn="l">
                        <a:spcBef>
                          <a:spcPts val="0"/>
                        </a:spcBef>
                        <a:spcAft>
                          <a:spcPts val="0"/>
                        </a:spcAft>
                        <a:buNone/>
                      </a:pPr>
                      <a:r>
                        <a:rPr b="1" lang="en-GB" sz="1100"/>
                        <a:t>Consulting &amp; Custom Development</a:t>
                      </a:r>
                      <a:endParaRPr b="1" sz="1100"/>
                    </a:p>
                  </a:txBody>
                  <a:tcPr marT="91425" marB="91425" marR="91425" marL="91425"/>
                </a:tc>
                <a:tc>
                  <a:txBody>
                    <a:bodyPr/>
                    <a:lstStyle/>
                    <a:p>
                      <a:pPr indent="0" lvl="0" marL="0" rtl="0" algn="l">
                        <a:spcBef>
                          <a:spcPts val="0"/>
                        </a:spcBef>
                        <a:spcAft>
                          <a:spcPts val="0"/>
                        </a:spcAft>
                        <a:buNone/>
                      </a:pPr>
                      <a:r>
                        <a:rPr lang="en-GB"/>
                        <a:t>Build custom solutions based on FOSS for companies.</a:t>
                      </a:r>
                      <a:endParaRPr/>
                    </a:p>
                  </a:txBody>
                  <a:tcPr marT="91425" marB="91425" marR="91425" marL="91425"/>
                </a:tc>
                <a:tc>
                  <a:txBody>
                    <a:bodyPr/>
                    <a:lstStyle/>
                    <a:p>
                      <a:pPr indent="0" lvl="0" marL="0" rtl="0" algn="l">
                        <a:spcBef>
                          <a:spcPts val="0"/>
                        </a:spcBef>
                        <a:spcAft>
                          <a:spcPts val="0"/>
                        </a:spcAft>
                        <a:buNone/>
                      </a:pPr>
                      <a:r>
                        <a:rPr lang="en-GB"/>
                        <a:t>Freelancers setting up WordPress, Odoo, or Kubernetes.</a:t>
                      </a:r>
                      <a:endParaRPr/>
                    </a:p>
                  </a:txBody>
                  <a:tcPr marT="91425" marB="91425" marR="91425" marL="91425"/>
                </a:tc>
              </a:tr>
              <a:tr h="497225">
                <a:tc>
                  <a:txBody>
                    <a:bodyPr/>
                    <a:lstStyle/>
                    <a:p>
                      <a:pPr indent="0" lvl="0" marL="0" rtl="0" algn="l">
                        <a:spcBef>
                          <a:spcPts val="0"/>
                        </a:spcBef>
                        <a:spcAft>
                          <a:spcPts val="0"/>
                        </a:spcAft>
                        <a:buNone/>
                      </a:pPr>
                      <a:r>
                        <a:rPr b="1" lang="en-GB" sz="1100"/>
                        <a:t>Hosting and SaaS</a:t>
                      </a:r>
                      <a:endParaRPr b="1" sz="1100"/>
                    </a:p>
                  </a:txBody>
                  <a:tcPr marT="91425" marB="91425" marR="91425" marL="91425"/>
                </a:tc>
                <a:tc>
                  <a:txBody>
                    <a:bodyPr/>
                    <a:lstStyle/>
                    <a:p>
                      <a:pPr indent="0" lvl="0" marL="0" rtl="0" algn="l">
                        <a:spcBef>
                          <a:spcPts val="0"/>
                        </a:spcBef>
                        <a:spcAft>
                          <a:spcPts val="0"/>
                        </a:spcAft>
                        <a:buNone/>
                      </a:pPr>
                      <a:r>
                        <a:rPr lang="en-GB"/>
                        <a:t>Host FOSS software and charge for convenience.</a:t>
                      </a:r>
                      <a:endParaRPr/>
                    </a:p>
                  </a:txBody>
                  <a:tcPr marT="91425" marB="91425" marR="91425" marL="91425"/>
                </a:tc>
                <a:tc>
                  <a:txBody>
                    <a:bodyPr/>
                    <a:lstStyle/>
                    <a:p>
                      <a:pPr indent="0" lvl="0" marL="0" rtl="0" algn="l">
                        <a:spcBef>
                          <a:spcPts val="0"/>
                        </a:spcBef>
                        <a:spcAft>
                          <a:spcPts val="0"/>
                        </a:spcAft>
                        <a:buNone/>
                      </a:pPr>
                      <a:r>
                        <a:rPr lang="en-GB"/>
                        <a:t>WordPress.com hosts free WordPress and sells hosting plans.</a:t>
                      </a:r>
                      <a:endParaRPr/>
                    </a:p>
                  </a:txBody>
                  <a:tcPr marT="91425" marB="91425" marR="91425" marL="91425"/>
                </a:tc>
              </a:tr>
              <a:tr h="497225">
                <a:tc>
                  <a:txBody>
                    <a:bodyPr/>
                    <a:lstStyle/>
                    <a:p>
                      <a:pPr indent="0" lvl="0" marL="0" rtl="0" algn="l">
                        <a:spcBef>
                          <a:spcPts val="0"/>
                        </a:spcBef>
                        <a:spcAft>
                          <a:spcPts val="0"/>
                        </a:spcAft>
                        <a:buNone/>
                      </a:pPr>
                      <a:r>
                        <a:rPr b="1" lang="en-GB" sz="1100"/>
                        <a:t>Certification and Training</a:t>
                      </a:r>
                      <a:endParaRPr b="1" sz="1100"/>
                    </a:p>
                  </a:txBody>
                  <a:tcPr marT="91425" marB="91425" marR="91425" marL="91425"/>
                </a:tc>
                <a:tc>
                  <a:txBody>
                    <a:bodyPr/>
                    <a:lstStyle/>
                    <a:p>
                      <a:pPr indent="0" lvl="0" marL="0" rtl="0" algn="l">
                        <a:spcBef>
                          <a:spcPts val="0"/>
                        </a:spcBef>
                        <a:spcAft>
                          <a:spcPts val="0"/>
                        </a:spcAft>
                        <a:buNone/>
                      </a:pPr>
                      <a:r>
                        <a:rPr lang="en-GB"/>
                        <a:t>Create paid courses, workshops, certifications around FOSS technologies.</a:t>
                      </a:r>
                      <a:endParaRPr/>
                    </a:p>
                  </a:txBody>
                  <a:tcPr marT="91425" marB="91425" marR="91425" marL="91425"/>
                </a:tc>
                <a:tc>
                  <a:txBody>
                    <a:bodyPr/>
                    <a:lstStyle/>
                    <a:p>
                      <a:pPr indent="0" lvl="0" marL="0" rtl="0" algn="l">
                        <a:spcBef>
                          <a:spcPts val="0"/>
                        </a:spcBef>
                        <a:spcAft>
                          <a:spcPts val="0"/>
                        </a:spcAft>
                        <a:buNone/>
                      </a:pPr>
                      <a:r>
                        <a:rPr lang="en-GB"/>
                        <a:t>Linux Foundation certifications.</a:t>
                      </a:r>
                      <a:endParaRPr/>
                    </a:p>
                  </a:txBody>
                  <a:tcPr marT="91425" marB="91425" marR="91425" marL="91425"/>
                </a:tc>
              </a:tr>
              <a:tr h="497225">
                <a:tc>
                  <a:txBody>
                    <a:bodyPr/>
                    <a:lstStyle/>
                    <a:p>
                      <a:pPr indent="0" lvl="0" marL="0" rtl="0" algn="l">
                        <a:spcBef>
                          <a:spcPts val="0"/>
                        </a:spcBef>
                        <a:spcAft>
                          <a:spcPts val="0"/>
                        </a:spcAft>
                        <a:buNone/>
                      </a:pPr>
                      <a:r>
                        <a:rPr b="1" lang="en-GB" sz="1100"/>
                        <a:t>Donation and Crowdfunding</a:t>
                      </a:r>
                      <a:endParaRPr b="1" sz="1100"/>
                    </a:p>
                  </a:txBody>
                  <a:tcPr marT="91425" marB="91425" marR="91425" marL="91425"/>
                </a:tc>
                <a:tc>
                  <a:txBody>
                    <a:bodyPr/>
                    <a:lstStyle/>
                    <a:p>
                      <a:pPr indent="0" lvl="0" marL="0" rtl="0" algn="l">
                        <a:spcBef>
                          <a:spcPts val="0"/>
                        </a:spcBef>
                        <a:spcAft>
                          <a:spcPts val="0"/>
                        </a:spcAft>
                        <a:buNone/>
                      </a:pPr>
                      <a:r>
                        <a:rPr lang="en-GB"/>
                        <a:t>Ask community donations via Patreon, GitHub Sponsors, OpenCollective, etc.</a:t>
                      </a:r>
                      <a:endParaRPr/>
                    </a:p>
                  </a:txBody>
                  <a:tcPr marT="91425" marB="91425" marR="91425" marL="91425"/>
                </a:tc>
                <a:tc>
                  <a:txBody>
                    <a:bodyPr/>
                    <a:lstStyle/>
                    <a:p>
                      <a:pPr indent="0" lvl="0" marL="0" rtl="0" algn="l">
                        <a:spcBef>
                          <a:spcPts val="0"/>
                        </a:spcBef>
                        <a:spcAft>
                          <a:spcPts val="0"/>
                        </a:spcAft>
                        <a:buNone/>
                      </a:pPr>
                      <a:r>
                        <a:rPr lang="en-GB"/>
                        <a:t>Many small FOSS tools survive this way.</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29"/>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814725"/>
                <a:gridCol w="3569525"/>
                <a:gridCol w="2773450"/>
              </a:tblGrid>
              <a:tr h="308400">
                <a:tc>
                  <a:txBody>
                    <a:bodyPr/>
                    <a:lstStyle/>
                    <a:p>
                      <a:pPr indent="0" lvl="0" marL="0" rtl="0" algn="l">
                        <a:lnSpc>
                          <a:spcPct val="115000"/>
                        </a:lnSpc>
                        <a:spcBef>
                          <a:spcPts val="0"/>
                        </a:spcBef>
                        <a:spcAft>
                          <a:spcPts val="0"/>
                        </a:spcAft>
                        <a:buNone/>
                      </a:pPr>
                      <a:r>
                        <a:rPr b="1" lang="en-GB" sz="1100"/>
                        <a:t>Strategy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How It Works</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Example</a:t>
                      </a:r>
                      <a:endParaRPr b="1" sz="1100"/>
                    </a:p>
                  </a:txBody>
                  <a:tcPr marT="91425" marB="91425" marR="91425" marL="91425"/>
                </a:tc>
              </a:tr>
              <a:tr h="497225">
                <a:tc>
                  <a:txBody>
                    <a:bodyPr/>
                    <a:lstStyle/>
                    <a:p>
                      <a:pPr indent="0" lvl="0" marL="0" rtl="0" algn="l">
                        <a:spcBef>
                          <a:spcPts val="0"/>
                        </a:spcBef>
                        <a:spcAft>
                          <a:spcPts val="0"/>
                        </a:spcAft>
                        <a:buNone/>
                      </a:pPr>
                      <a:r>
                        <a:rPr b="1" lang="en-GB" sz="1100"/>
                        <a:t>Dual Licensing</a:t>
                      </a:r>
                      <a:endParaRPr b="1" sz="1100"/>
                    </a:p>
                  </a:txBody>
                  <a:tcPr marT="91425" marB="91425" marR="91425" marL="91425"/>
                </a:tc>
                <a:tc>
                  <a:txBody>
                    <a:bodyPr/>
                    <a:lstStyle/>
                    <a:p>
                      <a:pPr indent="0" lvl="0" marL="0" rtl="0" algn="l">
                        <a:spcBef>
                          <a:spcPts val="0"/>
                        </a:spcBef>
                        <a:spcAft>
                          <a:spcPts val="0"/>
                        </a:spcAft>
                        <a:buNone/>
                      </a:pPr>
                      <a:r>
                        <a:rPr lang="en-GB"/>
                        <a:t>Offer your software under both a free license and a paid commercial license.</a:t>
                      </a:r>
                      <a:endParaRPr/>
                    </a:p>
                  </a:txBody>
                  <a:tcPr marT="91425" marB="91425" marR="91425" marL="91425"/>
                </a:tc>
                <a:tc>
                  <a:txBody>
                    <a:bodyPr/>
                    <a:lstStyle/>
                    <a:p>
                      <a:pPr indent="0" lvl="0" marL="0" rtl="0" algn="l">
                        <a:spcBef>
                          <a:spcPts val="0"/>
                        </a:spcBef>
                        <a:spcAft>
                          <a:spcPts val="0"/>
                        </a:spcAft>
                        <a:buNone/>
                      </a:pPr>
                      <a:r>
                        <a:rPr lang="en-GB"/>
                        <a:t>MySQL did this successfully.</a:t>
                      </a:r>
                      <a:endParaRPr/>
                    </a:p>
                  </a:txBody>
                  <a:tcPr marT="91425" marB="91425" marR="91425" marL="91425"/>
                </a:tc>
              </a:tr>
              <a:tr h="497225">
                <a:tc>
                  <a:txBody>
                    <a:bodyPr/>
                    <a:lstStyle/>
                    <a:p>
                      <a:pPr indent="0" lvl="0" marL="0" rtl="0" algn="l">
                        <a:spcBef>
                          <a:spcPts val="0"/>
                        </a:spcBef>
                        <a:spcAft>
                          <a:spcPts val="0"/>
                        </a:spcAft>
                        <a:buNone/>
                      </a:pPr>
                      <a:r>
                        <a:rPr b="1" lang="en-GB" sz="1100"/>
                        <a:t>Enterprise Editions</a:t>
                      </a:r>
                      <a:endParaRPr b="1" sz="1100"/>
                    </a:p>
                  </a:txBody>
                  <a:tcPr marT="91425" marB="91425" marR="91425" marL="91425"/>
                </a:tc>
                <a:tc>
                  <a:txBody>
                    <a:bodyPr/>
                    <a:lstStyle/>
                    <a:p>
                      <a:pPr indent="0" lvl="0" marL="0" rtl="0" algn="l">
                        <a:spcBef>
                          <a:spcPts val="0"/>
                        </a:spcBef>
                        <a:spcAft>
                          <a:spcPts val="0"/>
                        </a:spcAft>
                        <a:buNone/>
                      </a:pPr>
                      <a:r>
                        <a:rPr lang="en-GB"/>
                        <a:t>Offer a free community edition + paid enterprise edition with premium features.</a:t>
                      </a:r>
                      <a:endParaRPr/>
                    </a:p>
                  </a:txBody>
                  <a:tcPr marT="91425" marB="91425" marR="91425" marL="91425"/>
                </a:tc>
                <a:tc>
                  <a:txBody>
                    <a:bodyPr/>
                    <a:lstStyle/>
                    <a:p>
                      <a:pPr indent="0" lvl="0" marL="0" rtl="0" algn="l">
                        <a:spcBef>
                          <a:spcPts val="0"/>
                        </a:spcBef>
                        <a:spcAft>
                          <a:spcPts val="0"/>
                        </a:spcAft>
                        <a:buNone/>
                      </a:pPr>
                      <a:r>
                        <a:rPr lang="en-GB"/>
                        <a:t>Odoo Community vs Odoo Enterprise.</a:t>
                      </a:r>
                      <a:endParaRPr/>
                    </a:p>
                  </a:txBody>
                  <a:tcPr marT="91425" marB="91425" marR="91425" marL="91425"/>
                </a:tc>
              </a:tr>
              <a:tr h="497225">
                <a:tc>
                  <a:txBody>
                    <a:bodyPr/>
                    <a:lstStyle/>
                    <a:p>
                      <a:pPr indent="0" lvl="0" marL="0" rtl="0" algn="l">
                        <a:spcBef>
                          <a:spcPts val="0"/>
                        </a:spcBef>
                        <a:spcAft>
                          <a:spcPts val="0"/>
                        </a:spcAft>
                        <a:buNone/>
                      </a:pPr>
                      <a:r>
                        <a:rPr b="1" lang="en-GB" sz="1100"/>
                        <a:t>Merchandising</a:t>
                      </a:r>
                      <a:endParaRPr b="1" sz="1100"/>
                    </a:p>
                  </a:txBody>
                  <a:tcPr marT="91425" marB="91425" marR="91425" marL="91425"/>
                </a:tc>
                <a:tc>
                  <a:txBody>
                    <a:bodyPr/>
                    <a:lstStyle/>
                    <a:p>
                      <a:pPr indent="0" lvl="0" marL="0" rtl="0" algn="l">
                        <a:spcBef>
                          <a:spcPts val="0"/>
                        </a:spcBef>
                        <a:spcAft>
                          <a:spcPts val="0"/>
                        </a:spcAft>
                        <a:buNone/>
                      </a:pPr>
                      <a:r>
                        <a:rPr lang="en-GB"/>
                        <a:t>Sell branded T-shirts, mugs, stickers, etc.</a:t>
                      </a:r>
                      <a:endParaRPr/>
                    </a:p>
                  </a:txBody>
                  <a:tcPr marT="91425" marB="91425" marR="91425" marL="91425"/>
                </a:tc>
                <a:tc>
                  <a:txBody>
                    <a:bodyPr/>
                    <a:lstStyle/>
                    <a:p>
                      <a:pPr indent="0" lvl="0" marL="0" rtl="0" algn="l">
                        <a:spcBef>
                          <a:spcPts val="0"/>
                        </a:spcBef>
                        <a:spcAft>
                          <a:spcPts val="0"/>
                        </a:spcAft>
                        <a:buNone/>
                      </a:pPr>
                      <a:r>
                        <a:rPr lang="en-GB"/>
                        <a:t>Mozilla and Blender have merchandise stores.</a:t>
                      </a:r>
                      <a:endParaRPr/>
                    </a:p>
                  </a:txBody>
                  <a:tcPr marT="91425" marB="91425" marR="91425" marL="91425"/>
                </a:tc>
              </a:tr>
              <a:tr h="497225">
                <a:tc>
                  <a:txBody>
                    <a:bodyPr/>
                    <a:lstStyle/>
                    <a:p>
                      <a:pPr indent="0" lvl="0" marL="0" rtl="0" algn="l">
                        <a:spcBef>
                          <a:spcPts val="0"/>
                        </a:spcBef>
                        <a:spcAft>
                          <a:spcPts val="0"/>
                        </a:spcAft>
                        <a:buNone/>
                      </a:pPr>
                      <a:r>
                        <a:rPr b="1" lang="en-GB" sz="1100"/>
                        <a:t>Grants &amp; Sponsorships</a:t>
                      </a:r>
                      <a:endParaRPr b="1" sz="1100"/>
                    </a:p>
                  </a:txBody>
                  <a:tcPr marT="91425" marB="91425" marR="91425" marL="91425"/>
                </a:tc>
                <a:tc>
                  <a:txBody>
                    <a:bodyPr/>
                    <a:lstStyle/>
                    <a:p>
                      <a:pPr indent="0" lvl="0" marL="0" rtl="0" algn="l">
                        <a:spcBef>
                          <a:spcPts val="0"/>
                        </a:spcBef>
                        <a:spcAft>
                          <a:spcPts val="0"/>
                        </a:spcAft>
                        <a:buNone/>
                      </a:pPr>
                      <a:r>
                        <a:rPr lang="en-GB"/>
                        <a:t>Tech foundations, NGOs, and companies fund critical FOSS development.</a:t>
                      </a:r>
                      <a:endParaRPr/>
                    </a:p>
                  </a:txBody>
                  <a:tcPr marT="91425" marB="91425" marR="91425" marL="91425"/>
                </a:tc>
                <a:tc>
                  <a:txBody>
                    <a:bodyPr/>
                    <a:lstStyle/>
                    <a:p>
                      <a:pPr indent="0" lvl="0" marL="0" rtl="0" algn="l">
                        <a:spcBef>
                          <a:spcPts val="0"/>
                        </a:spcBef>
                        <a:spcAft>
                          <a:spcPts val="0"/>
                        </a:spcAft>
                        <a:buNone/>
                      </a:pPr>
                      <a:r>
                        <a:rPr lang="en-GB"/>
                        <a:t>Open Collective, GitHub Sponsors.</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ctrTitle"/>
          </p:nvPr>
        </p:nvSpPr>
        <p:spPr>
          <a:xfrm>
            <a:off x="311708" y="1545450"/>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How FOSS Developers / Contributors Get Paid When the Project Goes Commercial or Proprietary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31"/>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628775"/>
                <a:gridCol w="4876800"/>
                <a:gridCol w="2571750"/>
              </a:tblGrid>
              <a:tr h="190500">
                <a:tc>
                  <a:txBody>
                    <a:bodyPr/>
                    <a:lstStyle/>
                    <a:p>
                      <a:pPr indent="0" lvl="0" marL="0" rtl="0" algn="l">
                        <a:lnSpc>
                          <a:spcPct val="115000"/>
                        </a:lnSpc>
                        <a:spcBef>
                          <a:spcPts val="0"/>
                        </a:spcBef>
                        <a:spcAft>
                          <a:spcPts val="0"/>
                        </a:spcAft>
                        <a:buNone/>
                      </a:pPr>
                      <a:r>
                        <a:rPr b="1" lang="en-GB" sz="1100"/>
                        <a:t>Situation</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How Developers/Contributors Earn Money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Examples</a:t>
                      </a:r>
                      <a:endParaRPr b="1" sz="1100"/>
                    </a:p>
                  </a:txBody>
                  <a:tcPr marT="91425" marB="91425" marR="91425" marL="91425"/>
                </a:tc>
              </a:tr>
              <a:tr h="542925">
                <a:tc>
                  <a:txBody>
                    <a:bodyPr/>
                    <a:lstStyle/>
                    <a:p>
                      <a:pPr indent="0" lvl="0" marL="0" rtl="0" algn="l">
                        <a:spcBef>
                          <a:spcPts val="0"/>
                        </a:spcBef>
                        <a:spcAft>
                          <a:spcPts val="0"/>
                        </a:spcAft>
                        <a:buNone/>
                      </a:pPr>
                      <a:r>
                        <a:rPr b="1" lang="en-GB" sz="1100"/>
                        <a:t>1. Company Sponsorship / Employment</a:t>
                      </a:r>
                      <a:endParaRPr b="1" sz="1100"/>
                    </a:p>
                  </a:txBody>
                  <a:tcPr marT="91425" marB="91425" marR="91425" marL="91425"/>
                </a:tc>
                <a:tc>
                  <a:txBody>
                    <a:bodyPr/>
                    <a:lstStyle/>
                    <a:p>
                      <a:pPr indent="0" lvl="0" marL="0" rtl="0" algn="l">
                        <a:spcBef>
                          <a:spcPts val="0"/>
                        </a:spcBef>
                        <a:spcAft>
                          <a:spcPts val="0"/>
                        </a:spcAft>
                        <a:buNone/>
                      </a:pPr>
                      <a:r>
                        <a:rPr lang="en-GB"/>
                        <a:t>The company that commercializes the FOSS project hires core contributors as employees. They get a salary.</a:t>
                      </a:r>
                      <a:endParaRPr/>
                    </a:p>
                  </a:txBody>
                  <a:tcPr marT="91425" marB="91425" marR="91425" marL="91425"/>
                </a:tc>
                <a:tc>
                  <a:txBody>
                    <a:bodyPr/>
                    <a:lstStyle/>
                    <a:p>
                      <a:pPr indent="0" lvl="0" marL="0" rtl="0" algn="l">
                        <a:spcBef>
                          <a:spcPts val="0"/>
                        </a:spcBef>
                        <a:spcAft>
                          <a:spcPts val="0"/>
                        </a:spcAft>
                        <a:buNone/>
                      </a:pPr>
                      <a:r>
                        <a:rPr lang="en-GB"/>
                        <a:t>Red Hat pays Linux developers. GitLab pays contributors.</a:t>
                      </a:r>
                      <a:endParaRPr/>
                    </a:p>
                  </a:txBody>
                  <a:tcPr marT="91425" marB="91425" marR="91425" marL="91425"/>
                </a:tc>
              </a:tr>
              <a:tr h="361950">
                <a:tc>
                  <a:txBody>
                    <a:bodyPr/>
                    <a:lstStyle/>
                    <a:p>
                      <a:pPr indent="0" lvl="0" marL="0" rtl="0" algn="l">
                        <a:spcBef>
                          <a:spcPts val="0"/>
                        </a:spcBef>
                        <a:spcAft>
                          <a:spcPts val="0"/>
                        </a:spcAft>
                        <a:buNone/>
                      </a:pPr>
                      <a:r>
                        <a:rPr b="1" lang="en-GB" sz="1100"/>
                        <a:t>2. Bounties / Paid Features</a:t>
                      </a:r>
                      <a:endParaRPr b="1" sz="1100"/>
                    </a:p>
                  </a:txBody>
                  <a:tcPr marT="91425" marB="91425" marR="91425" marL="91425"/>
                </a:tc>
                <a:tc>
                  <a:txBody>
                    <a:bodyPr/>
                    <a:lstStyle/>
                    <a:p>
                      <a:pPr indent="0" lvl="0" marL="0" rtl="0" algn="l">
                        <a:spcBef>
                          <a:spcPts val="0"/>
                        </a:spcBef>
                        <a:spcAft>
                          <a:spcPts val="0"/>
                        </a:spcAft>
                        <a:buNone/>
                      </a:pPr>
                      <a:r>
                        <a:rPr lang="en-GB"/>
                        <a:t>Developers get paid per feature, bug fix, or task under bounty programs.</a:t>
                      </a:r>
                      <a:endParaRPr/>
                    </a:p>
                  </a:txBody>
                  <a:tcPr marT="91425" marB="91425" marR="91425" marL="91425"/>
                </a:tc>
                <a:tc>
                  <a:txBody>
                    <a:bodyPr/>
                    <a:lstStyle/>
                    <a:p>
                      <a:pPr indent="0" lvl="0" marL="0" rtl="0" algn="l">
                        <a:spcBef>
                          <a:spcPts val="0"/>
                        </a:spcBef>
                        <a:spcAft>
                          <a:spcPts val="0"/>
                        </a:spcAft>
                        <a:buNone/>
                      </a:pPr>
                      <a:r>
                        <a:rPr lang="en-GB"/>
                        <a:t>Mozilla, Gitcoin, and many others run bounties.</a:t>
                      </a:r>
                      <a:endParaRPr/>
                    </a:p>
                  </a:txBody>
                  <a:tcPr marT="91425" marB="91425" marR="91425" marL="91425"/>
                </a:tc>
              </a:tr>
              <a:tr h="361950">
                <a:tc>
                  <a:txBody>
                    <a:bodyPr/>
                    <a:lstStyle/>
                    <a:p>
                      <a:pPr indent="0" lvl="0" marL="0" rtl="0" algn="l">
                        <a:spcBef>
                          <a:spcPts val="0"/>
                        </a:spcBef>
                        <a:spcAft>
                          <a:spcPts val="0"/>
                        </a:spcAft>
                        <a:buNone/>
                      </a:pPr>
                      <a:r>
                        <a:rPr b="1" lang="en-GB" sz="1100"/>
                        <a:t>3. Revenue Sharing / Profit Sharing</a:t>
                      </a:r>
                      <a:endParaRPr b="1" sz="1100"/>
                    </a:p>
                  </a:txBody>
                  <a:tcPr marT="91425" marB="91425" marR="91425" marL="91425"/>
                </a:tc>
                <a:tc>
                  <a:txBody>
                    <a:bodyPr/>
                    <a:lstStyle/>
                    <a:p>
                      <a:pPr indent="0" lvl="0" marL="0" rtl="0" algn="l">
                        <a:spcBef>
                          <a:spcPts val="0"/>
                        </a:spcBef>
                        <a:spcAft>
                          <a:spcPts val="0"/>
                        </a:spcAft>
                        <a:buNone/>
                      </a:pPr>
                      <a:r>
                        <a:rPr lang="en-GB"/>
                        <a:t>If a company makes revenue (e.g., SaaS), some projects share profits with key contributors.</a:t>
                      </a:r>
                      <a:endParaRPr/>
                    </a:p>
                  </a:txBody>
                  <a:tcPr marT="91425" marB="91425" marR="91425" marL="91425"/>
                </a:tc>
                <a:tc>
                  <a:txBody>
                    <a:bodyPr/>
                    <a:lstStyle/>
                    <a:p>
                      <a:pPr indent="0" lvl="0" marL="0" rtl="0" algn="l">
                        <a:spcBef>
                          <a:spcPts val="0"/>
                        </a:spcBef>
                        <a:spcAft>
                          <a:spcPts val="0"/>
                        </a:spcAft>
                        <a:buNone/>
                      </a:pPr>
                      <a:r>
                        <a:rPr lang="en-GB" sz="1100"/>
                        <a:t>This is </a:t>
                      </a:r>
                      <a:r>
                        <a:rPr b="1" lang="en-GB" sz="1100"/>
                        <a:t>rare</a:t>
                      </a:r>
                      <a:r>
                        <a:rPr lang="en-GB" sz="1100"/>
                        <a:t> but growing with platforms like Open Collective.</a:t>
                      </a:r>
                      <a:endParaRPr sz="1100"/>
                    </a:p>
                  </a:txBody>
                  <a:tcPr marT="91425" marB="91425" marR="91425" marL="91425"/>
                </a:tc>
              </a:tr>
              <a:tr h="542925">
                <a:tc>
                  <a:txBody>
                    <a:bodyPr/>
                    <a:lstStyle/>
                    <a:p>
                      <a:pPr indent="0" lvl="0" marL="0" rtl="0" algn="l">
                        <a:spcBef>
                          <a:spcPts val="0"/>
                        </a:spcBef>
                        <a:spcAft>
                          <a:spcPts val="0"/>
                        </a:spcAft>
                        <a:buNone/>
                      </a:pPr>
                      <a:r>
                        <a:rPr b="1" lang="en-GB" sz="1100"/>
                        <a:t>4. Donations and Crowdfunding</a:t>
                      </a:r>
                      <a:endParaRPr b="1" sz="1100"/>
                    </a:p>
                  </a:txBody>
                  <a:tcPr marT="91425" marB="91425" marR="91425" marL="91425"/>
                </a:tc>
                <a:tc>
                  <a:txBody>
                    <a:bodyPr/>
                    <a:lstStyle/>
                    <a:p>
                      <a:pPr indent="0" lvl="0" marL="0" rtl="0" algn="l">
                        <a:spcBef>
                          <a:spcPts val="0"/>
                        </a:spcBef>
                        <a:spcAft>
                          <a:spcPts val="0"/>
                        </a:spcAft>
                        <a:buNone/>
                      </a:pPr>
                      <a:r>
                        <a:rPr lang="en-GB"/>
                        <a:t>Before/after commercialization, contributors may receive donations from the community or from platforms like GitHub Sponsors, OpenCollective, or Patreon.</a:t>
                      </a:r>
                      <a:endParaRPr/>
                    </a:p>
                  </a:txBody>
                  <a:tcPr marT="91425" marB="91425" marR="91425" marL="91425"/>
                </a:tc>
                <a:tc>
                  <a:txBody>
                    <a:bodyPr/>
                    <a:lstStyle/>
                    <a:p>
                      <a:pPr indent="0" lvl="0" marL="0" rtl="0" algn="l">
                        <a:spcBef>
                          <a:spcPts val="0"/>
                        </a:spcBef>
                        <a:spcAft>
                          <a:spcPts val="0"/>
                        </a:spcAft>
                        <a:buNone/>
                      </a:pPr>
                      <a:r>
                        <a:rPr lang="en-GB"/>
                        <a:t>Blender, Homebrew, Mastodon developers get funded this way.</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Why did i select this topic today !!??</a:t>
            </a:r>
            <a:endParaRPr/>
          </a:p>
        </p:txBody>
      </p:sp>
      <p:sp>
        <p:nvSpPr>
          <p:cNvPr id="74" name="Google Shape;74;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GB" sz="2590"/>
              <a:t>To encourage collaborations between our members for various projects.  There is proper structured, organized and accountable way to achieve this via FOSS </a:t>
            </a:r>
            <a:endParaRPr sz="25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32"/>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628775"/>
                <a:gridCol w="4876800"/>
                <a:gridCol w="2571750"/>
              </a:tblGrid>
              <a:tr h="190500">
                <a:tc>
                  <a:txBody>
                    <a:bodyPr/>
                    <a:lstStyle/>
                    <a:p>
                      <a:pPr indent="0" lvl="0" marL="0" rtl="0" algn="l">
                        <a:lnSpc>
                          <a:spcPct val="115000"/>
                        </a:lnSpc>
                        <a:spcBef>
                          <a:spcPts val="0"/>
                        </a:spcBef>
                        <a:spcAft>
                          <a:spcPts val="0"/>
                        </a:spcAft>
                        <a:buNone/>
                      </a:pPr>
                      <a:r>
                        <a:rPr b="1" lang="en-GB" sz="1100"/>
                        <a:t>Situation</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How Developers/Contributors Earn Money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Examples</a:t>
                      </a:r>
                      <a:endParaRPr b="1" sz="1100"/>
                    </a:p>
                  </a:txBody>
                  <a:tcPr marT="91425" marB="91425" marR="91425" marL="91425"/>
                </a:tc>
              </a:tr>
              <a:tr h="361950">
                <a:tc>
                  <a:txBody>
                    <a:bodyPr/>
                    <a:lstStyle/>
                    <a:p>
                      <a:pPr indent="0" lvl="0" marL="0" rtl="0" algn="l">
                        <a:spcBef>
                          <a:spcPts val="0"/>
                        </a:spcBef>
                        <a:spcAft>
                          <a:spcPts val="0"/>
                        </a:spcAft>
                        <a:buNone/>
                      </a:pPr>
                      <a:r>
                        <a:rPr b="1" lang="en-GB" sz="1100"/>
                        <a:t>5. Consulting &amp; Support Services</a:t>
                      </a:r>
                      <a:endParaRPr b="1" sz="1100"/>
                    </a:p>
                  </a:txBody>
                  <a:tcPr marT="91425" marB="91425" marR="91425" marL="91425"/>
                </a:tc>
                <a:tc>
                  <a:txBody>
                    <a:bodyPr/>
                    <a:lstStyle/>
                    <a:p>
                      <a:pPr indent="0" lvl="0" marL="0" rtl="0" algn="l">
                        <a:spcBef>
                          <a:spcPts val="0"/>
                        </a:spcBef>
                        <a:spcAft>
                          <a:spcPts val="0"/>
                        </a:spcAft>
                        <a:buNone/>
                      </a:pPr>
                      <a:r>
                        <a:rPr lang="en-GB"/>
                        <a:t>Core developers offer consulting, setup, support, customization services after commercialization.</a:t>
                      </a:r>
                      <a:endParaRPr/>
                    </a:p>
                  </a:txBody>
                  <a:tcPr marT="91425" marB="91425" marR="91425" marL="91425"/>
                </a:tc>
                <a:tc>
                  <a:txBody>
                    <a:bodyPr/>
                    <a:lstStyle/>
                    <a:p>
                      <a:pPr indent="0" lvl="0" marL="0" rtl="0" algn="l">
                        <a:spcBef>
                          <a:spcPts val="0"/>
                        </a:spcBef>
                        <a:spcAft>
                          <a:spcPts val="0"/>
                        </a:spcAft>
                        <a:buNone/>
                      </a:pPr>
                      <a:r>
                        <a:rPr lang="en-GB"/>
                        <a:t>Odoo partners, WordPress experts.</a:t>
                      </a:r>
                      <a:endParaRPr/>
                    </a:p>
                  </a:txBody>
                  <a:tcPr marT="91425" marB="91425" marR="91425" marL="91425"/>
                </a:tc>
              </a:tr>
              <a:tr h="361950">
                <a:tc>
                  <a:txBody>
                    <a:bodyPr/>
                    <a:lstStyle/>
                    <a:p>
                      <a:pPr indent="0" lvl="0" marL="0" rtl="0" algn="l">
                        <a:spcBef>
                          <a:spcPts val="0"/>
                        </a:spcBef>
                        <a:spcAft>
                          <a:spcPts val="0"/>
                        </a:spcAft>
                        <a:buNone/>
                      </a:pPr>
                      <a:r>
                        <a:rPr b="1" lang="en-GB" sz="1100"/>
                        <a:t>6. Dual Licensing Deals</a:t>
                      </a:r>
                      <a:endParaRPr b="1" sz="1100"/>
                    </a:p>
                  </a:txBody>
                  <a:tcPr marT="91425" marB="91425" marR="91425" marL="91425"/>
                </a:tc>
                <a:tc>
                  <a:txBody>
                    <a:bodyPr/>
                    <a:lstStyle/>
                    <a:p>
                      <a:pPr indent="0" lvl="0" marL="0" rtl="0" algn="l">
                        <a:spcBef>
                          <a:spcPts val="0"/>
                        </a:spcBef>
                        <a:spcAft>
                          <a:spcPts val="0"/>
                        </a:spcAft>
                        <a:buNone/>
                      </a:pPr>
                      <a:r>
                        <a:rPr lang="en-GB"/>
                        <a:t>If a company dual-licenses a project (GPL + commercial license), contributors may get a share if there’s an agreement.</a:t>
                      </a:r>
                      <a:endParaRPr/>
                    </a:p>
                  </a:txBody>
                  <a:tcPr marT="91425" marB="91425" marR="91425" marL="91425"/>
                </a:tc>
                <a:tc>
                  <a:txBody>
                    <a:bodyPr/>
                    <a:lstStyle/>
                    <a:p>
                      <a:pPr indent="0" lvl="0" marL="0" rtl="0" algn="l">
                        <a:spcBef>
                          <a:spcPts val="0"/>
                        </a:spcBef>
                        <a:spcAft>
                          <a:spcPts val="0"/>
                        </a:spcAft>
                        <a:buNone/>
                      </a:pPr>
                      <a:r>
                        <a:rPr lang="en-GB"/>
                        <a:t>MySQL developers before Oracle bought it.</a:t>
                      </a:r>
                      <a:endParaRPr/>
                    </a:p>
                  </a:txBody>
                  <a:tcPr marT="91425" marB="91425" marR="91425" marL="91425"/>
                </a:tc>
              </a:tr>
              <a:tr h="361950">
                <a:tc>
                  <a:txBody>
                    <a:bodyPr/>
                    <a:lstStyle/>
                    <a:p>
                      <a:pPr indent="0" lvl="0" marL="0" rtl="0" algn="l">
                        <a:spcBef>
                          <a:spcPts val="0"/>
                        </a:spcBef>
                        <a:spcAft>
                          <a:spcPts val="0"/>
                        </a:spcAft>
                        <a:buNone/>
                      </a:pPr>
                      <a:r>
                        <a:rPr b="1" lang="en-GB" sz="1100"/>
                        <a:t>7. Grant Funding</a:t>
                      </a:r>
                      <a:endParaRPr b="1" sz="1100"/>
                    </a:p>
                  </a:txBody>
                  <a:tcPr marT="91425" marB="91425" marR="91425" marL="91425"/>
                </a:tc>
                <a:tc>
                  <a:txBody>
                    <a:bodyPr/>
                    <a:lstStyle/>
                    <a:p>
                      <a:pPr indent="0" lvl="0" marL="0" rtl="0" algn="l">
                        <a:spcBef>
                          <a:spcPts val="0"/>
                        </a:spcBef>
                        <a:spcAft>
                          <a:spcPts val="0"/>
                        </a:spcAft>
                        <a:buNone/>
                      </a:pPr>
                      <a:r>
                        <a:rPr lang="en-GB"/>
                        <a:t>Some get research grants, NGO support, or foundation sponsorships to continue improving the project.</a:t>
                      </a:r>
                      <a:endParaRPr/>
                    </a:p>
                  </a:txBody>
                  <a:tcPr marT="91425" marB="91425" marR="91425" marL="91425"/>
                </a:tc>
                <a:tc>
                  <a:txBody>
                    <a:bodyPr/>
                    <a:lstStyle/>
                    <a:p>
                      <a:pPr indent="0" lvl="0" marL="0" rtl="0" algn="l">
                        <a:spcBef>
                          <a:spcPts val="0"/>
                        </a:spcBef>
                        <a:spcAft>
                          <a:spcPts val="0"/>
                        </a:spcAft>
                        <a:buNone/>
                      </a:pPr>
                      <a:r>
                        <a:rPr lang="en-GB"/>
                        <a:t>Linux Foundation, Mozilla Foundation fund projects.</a:t>
                      </a:r>
                      <a:endParaRPr/>
                    </a:p>
                  </a:txBody>
                  <a:tcPr marT="91425" marB="91425" marR="91425" marL="91425"/>
                </a:tc>
              </a:tr>
              <a:tr h="361950">
                <a:tc>
                  <a:txBody>
                    <a:bodyPr/>
                    <a:lstStyle/>
                    <a:p>
                      <a:pPr indent="0" lvl="0" marL="0" rtl="0" algn="l">
                        <a:spcBef>
                          <a:spcPts val="0"/>
                        </a:spcBef>
                        <a:spcAft>
                          <a:spcPts val="0"/>
                        </a:spcAft>
                        <a:buNone/>
                      </a:pPr>
                      <a:r>
                        <a:rPr b="1" lang="en-GB" sz="1100"/>
                        <a:t>8. Equity/Stock Options</a:t>
                      </a:r>
                      <a:endParaRPr b="1" sz="1100"/>
                    </a:p>
                  </a:txBody>
                  <a:tcPr marT="91425" marB="91425" marR="91425" marL="91425"/>
                </a:tc>
                <a:tc>
                  <a:txBody>
                    <a:bodyPr/>
                    <a:lstStyle/>
                    <a:p>
                      <a:pPr indent="0" lvl="0" marL="0" rtl="0" algn="l">
                        <a:spcBef>
                          <a:spcPts val="0"/>
                        </a:spcBef>
                        <a:spcAft>
                          <a:spcPts val="0"/>
                        </a:spcAft>
                        <a:buNone/>
                      </a:pPr>
                      <a:r>
                        <a:rPr lang="en-GB"/>
                        <a:t>In some startups, core contributors get company stock when the project is monetized.</a:t>
                      </a:r>
                      <a:endParaRPr/>
                    </a:p>
                  </a:txBody>
                  <a:tcPr marT="91425" marB="91425" marR="91425" marL="91425"/>
                </a:tc>
                <a:tc>
                  <a:txBody>
                    <a:bodyPr/>
                    <a:lstStyle/>
                    <a:p>
                      <a:pPr indent="0" lvl="0" marL="0" rtl="0" algn="l">
                        <a:spcBef>
                          <a:spcPts val="0"/>
                        </a:spcBef>
                        <a:spcAft>
                          <a:spcPts val="0"/>
                        </a:spcAft>
                        <a:buNone/>
                      </a:pPr>
                      <a:r>
                        <a:rPr lang="en-GB"/>
                        <a:t>GitLab early contributors received equity when it IPO'd.</a:t>
                      </a:r>
                      <a:endParaRPr/>
                    </a:p>
                  </a:txBody>
                  <a:tcPr marT="91425" marB="91425" marR="91425" marL="91425"/>
                </a:tc>
              </a:tr>
              <a:tr h="361950">
                <a:tc>
                  <a:txBody>
                    <a:bodyPr/>
                    <a:lstStyle/>
                    <a:p>
                      <a:pPr indent="0" lvl="0" marL="0" rtl="0" algn="l">
                        <a:spcBef>
                          <a:spcPts val="0"/>
                        </a:spcBef>
                        <a:spcAft>
                          <a:spcPts val="0"/>
                        </a:spcAft>
                        <a:buNone/>
                      </a:pPr>
                      <a:r>
                        <a:rPr b="1" lang="en-GB" sz="1100"/>
                        <a:t>9. Early Buyout or Acquisition</a:t>
                      </a:r>
                      <a:endParaRPr b="1" sz="1100"/>
                    </a:p>
                  </a:txBody>
                  <a:tcPr marT="91425" marB="91425" marR="91425" marL="91425"/>
                </a:tc>
                <a:tc>
                  <a:txBody>
                    <a:bodyPr/>
                    <a:lstStyle/>
                    <a:p>
                      <a:pPr indent="0" lvl="0" marL="0" rtl="0" algn="l">
                        <a:spcBef>
                          <a:spcPts val="0"/>
                        </a:spcBef>
                        <a:spcAft>
                          <a:spcPts val="0"/>
                        </a:spcAft>
                        <a:buNone/>
                      </a:pPr>
                      <a:r>
                        <a:rPr lang="en-GB"/>
                        <a:t>Companies may buy the project or company, and contributors get a one-time payout.</a:t>
                      </a:r>
                      <a:endParaRPr/>
                    </a:p>
                  </a:txBody>
                  <a:tcPr marT="91425" marB="91425" marR="91425" marL="91425"/>
                </a:tc>
                <a:tc>
                  <a:txBody>
                    <a:bodyPr/>
                    <a:lstStyle/>
                    <a:p>
                      <a:pPr indent="0" lvl="0" marL="0" rtl="0" algn="l">
                        <a:spcBef>
                          <a:spcPts val="0"/>
                        </a:spcBef>
                        <a:spcAft>
                          <a:spcPts val="0"/>
                        </a:spcAft>
                        <a:buNone/>
                      </a:pPr>
                      <a:r>
                        <a:rPr lang="en-GB"/>
                        <a:t>Elastic, MongoDB teams benefitted during acquisitions/expansions.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 Unique Opportunity For All of us via FOSS / Community Initiatives. </a:t>
            </a:r>
            <a:endParaRPr/>
          </a:p>
        </p:txBody>
      </p:sp>
      <p:sp>
        <p:nvSpPr>
          <p:cNvPr id="185" name="Google Shape;185;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2897" lvl="0" marL="457200" rtl="0" algn="l">
              <a:lnSpc>
                <a:spcPct val="100000"/>
              </a:lnSpc>
              <a:spcBef>
                <a:spcPts val="0"/>
              </a:spcBef>
              <a:spcAft>
                <a:spcPts val="0"/>
              </a:spcAft>
              <a:buSzPts val="1485"/>
              <a:buChar char="➔"/>
            </a:pPr>
            <a:r>
              <a:rPr lang="en-GB" sz="1485"/>
              <a:t>Each one of you sitting here today has old projects, ideas, or code —the seeds of something powerful.</a:t>
            </a:r>
            <a:endParaRPr sz="1485"/>
          </a:p>
          <a:p>
            <a:pPr indent="-322897" lvl="0" marL="457200" rtl="0" algn="l">
              <a:lnSpc>
                <a:spcPct val="100000"/>
              </a:lnSpc>
              <a:spcBef>
                <a:spcPts val="0"/>
              </a:spcBef>
              <a:spcAft>
                <a:spcPts val="0"/>
              </a:spcAft>
              <a:buSzPts val="1485"/>
              <a:buChar char="➔"/>
            </a:pPr>
            <a:r>
              <a:rPr lang="en-GB" sz="1485"/>
              <a:t>Maybe even a billion-dollar idea, waiting to be reborn.</a:t>
            </a:r>
            <a:endParaRPr sz="1485"/>
          </a:p>
          <a:p>
            <a:pPr indent="-322897" lvl="0" marL="457200" rtl="0" algn="l">
              <a:lnSpc>
                <a:spcPct val="100000"/>
              </a:lnSpc>
              <a:spcBef>
                <a:spcPts val="0"/>
              </a:spcBef>
              <a:spcAft>
                <a:spcPts val="0"/>
              </a:spcAft>
              <a:buSzPts val="1485"/>
              <a:buChar char="➔"/>
            </a:pPr>
            <a:r>
              <a:rPr lang="en-GB" sz="1485"/>
              <a:t>But individually, we are often limited by resources, time, or the right talent.And sometimes, our own hesitation holds us back.</a:t>
            </a:r>
            <a:endParaRPr sz="1485"/>
          </a:p>
          <a:p>
            <a:pPr indent="-322897" lvl="0" marL="457200" rtl="0" algn="l">
              <a:lnSpc>
                <a:spcPct val="100000"/>
              </a:lnSpc>
              <a:spcBef>
                <a:spcPts val="0"/>
              </a:spcBef>
              <a:spcAft>
                <a:spcPts val="0"/>
              </a:spcAft>
              <a:buSzPts val="1485"/>
              <a:buChar char="➔"/>
            </a:pPr>
            <a:r>
              <a:rPr lang="en-GB" sz="1485"/>
              <a:t>What if we came together?</a:t>
            </a:r>
            <a:endParaRPr sz="1485"/>
          </a:p>
          <a:p>
            <a:pPr indent="-322897" lvl="0" marL="457200" rtl="0" algn="l">
              <a:lnSpc>
                <a:spcPct val="100000"/>
              </a:lnSpc>
              <a:spcBef>
                <a:spcPts val="0"/>
              </a:spcBef>
              <a:spcAft>
                <a:spcPts val="0"/>
              </a:spcAft>
              <a:buSzPts val="1485"/>
              <a:buChar char="➔"/>
            </a:pPr>
            <a:r>
              <a:rPr lang="en-GB" sz="1485"/>
              <a:t>What if we collaborated under a Free and Open Source (FOSS) initiative, where your idea is not forgotten —but instead becomes a living, growing project powered by all of us?</a:t>
            </a:r>
            <a:endParaRPr sz="1485"/>
          </a:p>
          <a:p>
            <a:pPr indent="-322897" lvl="0" marL="457200" rtl="0" algn="l">
              <a:lnSpc>
                <a:spcPct val="100000"/>
              </a:lnSpc>
              <a:spcBef>
                <a:spcPts val="0"/>
              </a:spcBef>
              <a:spcAft>
                <a:spcPts val="0"/>
              </a:spcAft>
              <a:buSzPts val="1485"/>
              <a:buChar char="➔"/>
            </a:pPr>
            <a:r>
              <a:rPr lang="en-GB" sz="1485"/>
              <a:t>No heavy investments needed.</a:t>
            </a:r>
            <a:endParaRPr sz="1485"/>
          </a:p>
          <a:p>
            <a:pPr indent="-322897" lvl="0" marL="457200" rtl="0" algn="l">
              <a:lnSpc>
                <a:spcPct val="100000"/>
              </a:lnSpc>
              <a:spcBef>
                <a:spcPts val="0"/>
              </a:spcBef>
              <a:spcAft>
                <a:spcPts val="0"/>
              </a:spcAft>
              <a:buSzPts val="1485"/>
              <a:buChar char="➔"/>
            </a:pPr>
            <a:r>
              <a:rPr lang="en-GB" sz="1485"/>
              <a:t>No ego battles — only recognition, contribution, and growth.</a:t>
            </a:r>
            <a:endParaRPr sz="148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 &amp; A </a:t>
            </a:r>
            <a:endParaRPr/>
          </a:p>
        </p:txBody>
      </p:sp>
      <p:sp>
        <p:nvSpPr>
          <p:cNvPr id="191" name="Google Shape;191;p3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3200400" rtl="0" algn="l">
              <a:spcBef>
                <a:spcPts val="0"/>
              </a:spcBef>
              <a:spcAft>
                <a:spcPts val="0"/>
              </a:spcAft>
              <a:buNone/>
            </a:pPr>
            <a:r>
              <a:rPr lang="en-GB"/>
              <a:t>let's hear it from the horse's mouth</a:t>
            </a:r>
            <a:endParaRPr/>
          </a:p>
        </p:txBody>
      </p:sp>
      <p:pic>
        <p:nvPicPr>
          <p:cNvPr descr="Richard Stallman talks about free v open source software. Selected clips from The Code by Hannu Puttonen.&#10;&#10;Copyright 2001&#10;&#10;Note: This video may only be used for purposes such as criticism, review, private study, scholarship, or research.&#10;&#10;Other research materials and information: http://tech-insider.org/" id="80" name="Google Shape;80;p15" title="Richard Stallman: Free v Open Source Software">
            <a:hlinkClick r:id="rId3"/>
          </p:cNvPr>
          <p:cNvPicPr preferRelativeResize="0"/>
          <p:nvPr/>
        </p:nvPicPr>
        <p:blipFill>
          <a:blip r:embed="rId4">
            <a:alphaModFix/>
          </a:blip>
          <a:stretch>
            <a:fillRect/>
          </a:stretch>
        </p:blipFill>
        <p:spPr>
          <a:xfrm>
            <a:off x="304800" y="1470550"/>
            <a:ext cx="3048000" cy="1714500"/>
          </a:xfrm>
          <a:prstGeom prst="rect">
            <a:avLst/>
          </a:prstGeom>
          <a:noFill/>
          <a:ln>
            <a:noFill/>
          </a:ln>
        </p:spPr>
      </p:pic>
      <p:pic>
        <p:nvPicPr>
          <p:cNvPr descr="Dive into the remarkable story of Linus Torvalds, the visionary engineer who changed the course of technology with the Linux kernel and Git. Through this insightful interview with TED Curator Chris Anderson, explore Torvalds' unique approach to programming and the personal motivations behind his enduring projects. Discover how a simple quest for personal fulfillment evolved into one of the most significant tech innovations of our time. This is more than just the story of Linux; it’s a testament to the power of passion and perseverance in engineering. Don't miss this enlightening look into the mind of one of technology's greatest architects." id="81" name="Google Shape;81;p15" title="Uncover the Mind Behind Linux: Linus Torvalds Reveals His Journey!">
            <a:hlinkClick r:id="rId5"/>
          </p:cNvPr>
          <p:cNvPicPr preferRelativeResize="0"/>
          <p:nvPr/>
        </p:nvPicPr>
        <p:blipFill>
          <a:blip r:embed="rId6">
            <a:alphaModFix/>
          </a:blip>
          <a:stretch>
            <a:fillRect/>
          </a:stretch>
        </p:blipFill>
        <p:spPr>
          <a:xfrm>
            <a:off x="4850150" y="1470550"/>
            <a:ext cx="3048000" cy="1714500"/>
          </a:xfrm>
          <a:prstGeom prst="rect">
            <a:avLst/>
          </a:prstGeom>
          <a:noFill/>
          <a:ln>
            <a:noFill/>
          </a:ln>
        </p:spPr>
      </p:pic>
      <p:sp>
        <p:nvSpPr>
          <p:cNvPr id="82" name="Google Shape;82;p15"/>
          <p:cNvSpPr txBox="1"/>
          <p:nvPr/>
        </p:nvSpPr>
        <p:spPr>
          <a:xfrm>
            <a:off x="672150" y="3356750"/>
            <a:ext cx="20487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Roboto"/>
                <a:ea typeface="Roboto"/>
                <a:cs typeface="Roboto"/>
                <a:sym typeface="Roboto"/>
              </a:rPr>
              <a:t>Richard</a:t>
            </a:r>
            <a:r>
              <a:rPr lang="en-GB" sz="1800">
                <a:solidFill>
                  <a:schemeClr val="lt2"/>
                </a:solidFill>
                <a:latin typeface="Roboto"/>
                <a:ea typeface="Roboto"/>
                <a:cs typeface="Roboto"/>
                <a:sym typeface="Roboto"/>
              </a:rPr>
              <a:t> Stallman</a:t>
            </a:r>
            <a:endParaRPr sz="1800">
              <a:solidFill>
                <a:schemeClr val="lt2"/>
              </a:solidFill>
              <a:latin typeface="Roboto"/>
              <a:ea typeface="Roboto"/>
              <a:cs typeface="Roboto"/>
              <a:sym typeface="Roboto"/>
            </a:endParaRPr>
          </a:p>
        </p:txBody>
      </p:sp>
      <p:sp>
        <p:nvSpPr>
          <p:cNvPr id="83" name="Google Shape;83;p15"/>
          <p:cNvSpPr txBox="1"/>
          <p:nvPr/>
        </p:nvSpPr>
        <p:spPr>
          <a:xfrm>
            <a:off x="5349800" y="3356750"/>
            <a:ext cx="20487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Roboto"/>
                <a:ea typeface="Roboto"/>
                <a:cs typeface="Roboto"/>
                <a:sym typeface="Roboto"/>
              </a:rPr>
              <a:t>Linus Torvalds</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FOSS - FREE &amp; OPEN SOURCE SOFTWARE</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450"/>
              <a:t>Free</a:t>
            </a:r>
            <a:r>
              <a:rPr lang="en-GB" sz="1450"/>
              <a:t>: Not just "free of cost" (though it often is), but freedom — you can use, study, modify, and share the software.</a:t>
            </a:r>
            <a:endParaRPr sz="1450"/>
          </a:p>
          <a:p>
            <a:pPr indent="0" lvl="0" marL="0" rtl="0" algn="l">
              <a:lnSpc>
                <a:spcPct val="105000"/>
              </a:lnSpc>
              <a:spcBef>
                <a:spcPts val="1200"/>
              </a:spcBef>
              <a:spcAft>
                <a:spcPts val="0"/>
              </a:spcAft>
              <a:buSzPts val="275"/>
              <a:buNone/>
            </a:pPr>
            <a:r>
              <a:rPr b="1" lang="en-GB" sz="1450"/>
              <a:t>Open Source</a:t>
            </a:r>
            <a:r>
              <a:rPr lang="en-GB" sz="1450"/>
              <a:t>: The source code is openly available, so anyone can inspect how it works, improve it, or fix bugs.</a:t>
            </a:r>
            <a:endParaRPr sz="1450"/>
          </a:p>
          <a:p>
            <a:pPr indent="0" lvl="0" marL="0" rtl="0" algn="l">
              <a:lnSpc>
                <a:spcPct val="105000"/>
              </a:lnSpc>
              <a:spcBef>
                <a:spcPts val="1200"/>
              </a:spcBef>
              <a:spcAft>
                <a:spcPts val="0"/>
              </a:spcAft>
              <a:buSzPts val="275"/>
              <a:buNone/>
            </a:pPr>
            <a:r>
              <a:t/>
            </a:r>
            <a:endParaRPr sz="1450"/>
          </a:p>
          <a:p>
            <a:pPr indent="0" lvl="0" marL="0" rtl="0" algn="l">
              <a:lnSpc>
                <a:spcPct val="105000"/>
              </a:lnSpc>
              <a:spcBef>
                <a:spcPts val="1200"/>
              </a:spcBef>
              <a:spcAft>
                <a:spcPts val="0"/>
              </a:spcAft>
              <a:buSzPts val="275"/>
              <a:buNone/>
            </a:pPr>
            <a:r>
              <a:rPr lang="en-GB" sz="1450"/>
              <a:t>In short, FOSS = Freedom + Transparency + Community Collaboration.</a:t>
            </a:r>
            <a:endParaRPr sz="1450"/>
          </a:p>
          <a:p>
            <a:pPr indent="0" lvl="0" marL="0" rtl="0" algn="l">
              <a:lnSpc>
                <a:spcPct val="105000"/>
              </a:lnSpc>
              <a:spcBef>
                <a:spcPts val="1200"/>
              </a:spcBef>
              <a:spcAft>
                <a:spcPts val="0"/>
              </a:spcAft>
              <a:buSzPts val="275"/>
              <a:buNone/>
            </a:pPr>
            <a:r>
              <a:rPr lang="en-GB" sz="1450"/>
              <a:t>Examples of famous FOSS projects:</a:t>
            </a:r>
            <a:endParaRPr sz="1450"/>
          </a:p>
          <a:p>
            <a:pPr indent="0" lvl="0" marL="0" rtl="0" algn="l">
              <a:lnSpc>
                <a:spcPct val="105000"/>
              </a:lnSpc>
              <a:spcBef>
                <a:spcPts val="1200"/>
              </a:spcBef>
              <a:spcAft>
                <a:spcPts val="1200"/>
              </a:spcAft>
              <a:buSzPts val="275"/>
              <a:buNone/>
            </a:pPr>
            <a:r>
              <a:rPr lang="en-GB" sz="1450"/>
              <a:t>- GNU/Linux (Operating System) - Firefox (Web Browser) - LibreOffice (Office Suite) - WordPress (Website CMS)</a:t>
            </a:r>
            <a:endParaRPr sz="14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a:t>
            </a:r>
            <a:r>
              <a:rPr lang="en-GB"/>
              <a:t>sage rights / protocols</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GPL/2 (General Public License)</a:t>
            </a:r>
            <a:r>
              <a:rPr lang="en-GB"/>
              <a:t> | You can modify and distribute, but you must keep it open-source too. (Copyleft)</a:t>
            </a:r>
            <a:endParaRPr/>
          </a:p>
          <a:p>
            <a:pPr indent="0" lvl="0" marL="0" rtl="0" algn="l">
              <a:spcBef>
                <a:spcPts val="1200"/>
              </a:spcBef>
              <a:spcAft>
                <a:spcPts val="0"/>
              </a:spcAft>
              <a:buNone/>
            </a:pPr>
            <a:r>
              <a:rPr b="1" lang="en-GB"/>
              <a:t>MIT License</a:t>
            </a:r>
            <a:r>
              <a:rPr lang="en-GB"/>
              <a:t> | Very permissive — you can do almost anything, even make it closed source if you want.</a:t>
            </a:r>
            <a:endParaRPr/>
          </a:p>
          <a:p>
            <a:pPr indent="0" lvl="0" marL="0" rtl="0" algn="l">
              <a:spcBef>
                <a:spcPts val="1200"/>
              </a:spcBef>
              <a:spcAft>
                <a:spcPts val="0"/>
              </a:spcAft>
              <a:buNone/>
            </a:pPr>
            <a:r>
              <a:rPr b="1" lang="en-GB"/>
              <a:t>Apache License</a:t>
            </a:r>
            <a:r>
              <a:rPr lang="en-GB"/>
              <a:t> | Like MIT, but also protects against patent lawsuits.</a:t>
            </a:r>
            <a:endParaRPr/>
          </a:p>
          <a:p>
            <a:pPr indent="0" lvl="0" marL="0" rtl="0" algn="l">
              <a:spcBef>
                <a:spcPts val="1200"/>
              </a:spcBef>
              <a:spcAft>
                <a:spcPts val="1200"/>
              </a:spcAft>
              <a:buNone/>
            </a:pPr>
            <a:r>
              <a:rPr b="1" lang="en-GB"/>
              <a:t>BSD License</a:t>
            </a:r>
            <a:r>
              <a:rPr lang="en-GB"/>
              <a:t> | Very free; allows using the code in proprietary software too.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How to contribute </a:t>
            </a:r>
            <a:endParaRPr b="1"/>
          </a:p>
          <a:p>
            <a:pPr indent="0" lvl="0" marL="0" rtl="0" algn="l">
              <a:spcBef>
                <a:spcPts val="0"/>
              </a:spcBef>
              <a:spcAft>
                <a:spcPts val="0"/>
              </a:spcAft>
              <a:buNone/>
            </a:pPr>
            <a:r>
              <a:t/>
            </a:r>
            <a:endParaRPr b="1"/>
          </a:p>
        </p:txBody>
      </p:sp>
      <p:graphicFrame>
        <p:nvGraphicFramePr>
          <p:cNvPr id="101" name="Google Shape;101;p18"/>
          <p:cNvGraphicFramePr/>
          <p:nvPr/>
        </p:nvGraphicFramePr>
        <p:xfrm>
          <a:off x="751225" y="1419800"/>
          <a:ext cx="3000000" cy="3000000"/>
        </p:xfrm>
        <a:graphic>
          <a:graphicData uri="http://schemas.openxmlformats.org/drawingml/2006/table">
            <a:tbl>
              <a:tblPr>
                <a:noFill/>
                <a:tableStyleId>{C7803E80-C0B6-4606-ADBB-57400F467931}</a:tableStyleId>
              </a:tblPr>
              <a:tblGrid>
                <a:gridCol w="1670975"/>
                <a:gridCol w="3623025"/>
                <a:gridCol w="2147275"/>
              </a:tblGrid>
              <a:tr h="290575">
                <a:tc>
                  <a:txBody>
                    <a:bodyPr/>
                    <a:lstStyle/>
                    <a:p>
                      <a:pPr indent="0" lvl="0" marL="0" rtl="0" algn="l">
                        <a:lnSpc>
                          <a:spcPct val="115000"/>
                        </a:lnSpc>
                        <a:spcBef>
                          <a:spcPts val="0"/>
                        </a:spcBef>
                        <a:spcAft>
                          <a:spcPts val="0"/>
                        </a:spcAft>
                        <a:buNone/>
                      </a:pPr>
                      <a:r>
                        <a:rPr b="1" lang="en-GB" sz="1000"/>
                        <a:t>Step</a:t>
                      </a:r>
                      <a:endParaRPr b="1" sz="1000"/>
                    </a:p>
                  </a:txBody>
                  <a:tcPr marT="91425" marB="91425" marR="91425" marL="91425"/>
                </a:tc>
                <a:tc>
                  <a:txBody>
                    <a:bodyPr/>
                    <a:lstStyle/>
                    <a:p>
                      <a:pPr indent="0" lvl="0" marL="0" rtl="0" algn="l">
                        <a:lnSpc>
                          <a:spcPct val="115000"/>
                        </a:lnSpc>
                        <a:spcBef>
                          <a:spcPts val="0"/>
                        </a:spcBef>
                        <a:spcAft>
                          <a:spcPts val="0"/>
                        </a:spcAft>
                        <a:buNone/>
                      </a:pPr>
                      <a:r>
                        <a:rPr b="1" lang="en-GB" sz="1000"/>
                        <a:t>What You Do</a:t>
                      </a:r>
                      <a:endParaRPr b="1" sz="1000"/>
                    </a:p>
                  </a:txBody>
                  <a:tcPr marT="91425" marB="91425" marR="91425" marL="91425"/>
                </a:tc>
                <a:tc>
                  <a:txBody>
                    <a:bodyPr/>
                    <a:lstStyle/>
                    <a:p>
                      <a:pPr indent="0" lvl="0" marL="0" rtl="0" algn="l">
                        <a:lnSpc>
                          <a:spcPct val="115000"/>
                        </a:lnSpc>
                        <a:spcBef>
                          <a:spcPts val="0"/>
                        </a:spcBef>
                        <a:spcAft>
                          <a:spcPts val="0"/>
                        </a:spcAft>
                        <a:buNone/>
                      </a:pPr>
                      <a:r>
                        <a:rPr b="1" lang="en-GB" sz="1000"/>
                        <a:t>Example</a:t>
                      </a:r>
                      <a:endParaRPr b="1" sz="1000"/>
                    </a:p>
                  </a:txBody>
                  <a:tcPr marT="91425" marB="91425" marR="91425" marL="91425"/>
                </a:tc>
              </a:tr>
              <a:tr h="468500">
                <a:tc>
                  <a:txBody>
                    <a:bodyPr/>
                    <a:lstStyle/>
                    <a:p>
                      <a:pPr indent="0" lvl="0" marL="0" rtl="0" algn="l">
                        <a:spcBef>
                          <a:spcPts val="0"/>
                        </a:spcBef>
                        <a:spcAft>
                          <a:spcPts val="0"/>
                        </a:spcAft>
                        <a:buNone/>
                      </a:pPr>
                      <a:r>
                        <a:rPr b="1" lang="en-GB" sz="1000"/>
                        <a:t>1. Pick a Project</a:t>
                      </a:r>
                      <a:endParaRPr b="1" sz="1000"/>
                    </a:p>
                  </a:txBody>
                  <a:tcPr marT="91425" marB="91425" marR="91425" marL="91425"/>
                </a:tc>
                <a:tc>
                  <a:txBody>
                    <a:bodyPr/>
                    <a:lstStyle/>
                    <a:p>
                      <a:pPr indent="0" lvl="0" marL="0" rtl="0" algn="l">
                        <a:spcBef>
                          <a:spcPts val="0"/>
                        </a:spcBef>
                        <a:spcAft>
                          <a:spcPts val="0"/>
                        </a:spcAft>
                        <a:buNone/>
                      </a:pPr>
                      <a:r>
                        <a:rPr lang="en-GB" sz="1000"/>
                        <a:t>Find a project that you like or use.</a:t>
                      </a:r>
                      <a:endParaRPr sz="1000"/>
                    </a:p>
                  </a:txBody>
                  <a:tcPr marT="91425" marB="91425" marR="91425" marL="91425"/>
                </a:tc>
                <a:tc>
                  <a:txBody>
                    <a:bodyPr/>
                    <a:lstStyle/>
                    <a:p>
                      <a:pPr indent="0" lvl="0" marL="0" rtl="0" algn="l">
                        <a:spcBef>
                          <a:spcPts val="0"/>
                        </a:spcBef>
                        <a:spcAft>
                          <a:spcPts val="0"/>
                        </a:spcAft>
                        <a:buNone/>
                      </a:pPr>
                      <a:r>
                        <a:rPr lang="en-GB" sz="1000"/>
                        <a:t>Linux, Firefox, WordPress, VLC, GIMP, etc.</a:t>
                      </a:r>
                      <a:endParaRPr sz="1000"/>
                    </a:p>
                  </a:txBody>
                  <a:tcPr marT="91425" marB="91425" marR="91425" marL="91425"/>
                </a:tc>
              </a:tr>
              <a:tr h="468500">
                <a:tc>
                  <a:txBody>
                    <a:bodyPr/>
                    <a:lstStyle/>
                    <a:p>
                      <a:pPr indent="0" lvl="0" marL="0" rtl="0" algn="l">
                        <a:spcBef>
                          <a:spcPts val="0"/>
                        </a:spcBef>
                        <a:spcAft>
                          <a:spcPts val="0"/>
                        </a:spcAft>
                        <a:buNone/>
                      </a:pPr>
                      <a:r>
                        <a:rPr b="1" lang="en-GB" sz="1000"/>
                        <a:t>2. Understand the Project</a:t>
                      </a:r>
                      <a:endParaRPr b="1" sz="1000"/>
                    </a:p>
                  </a:txBody>
                  <a:tcPr marT="91425" marB="91425" marR="91425" marL="91425"/>
                </a:tc>
                <a:tc>
                  <a:txBody>
                    <a:bodyPr/>
                    <a:lstStyle/>
                    <a:p>
                      <a:pPr indent="0" lvl="0" marL="0" rtl="0" algn="l">
                        <a:spcBef>
                          <a:spcPts val="0"/>
                        </a:spcBef>
                        <a:spcAft>
                          <a:spcPts val="0"/>
                        </a:spcAft>
                        <a:buNone/>
                      </a:pPr>
                      <a:r>
                        <a:rPr lang="en-GB" sz="1000"/>
                        <a:t>Read its </a:t>
                      </a:r>
                      <a:r>
                        <a:rPr b="1" lang="en-GB" sz="1000"/>
                        <a:t>README</a:t>
                      </a:r>
                      <a:r>
                        <a:rPr lang="en-GB" sz="1000"/>
                        <a:t>, </a:t>
                      </a:r>
                      <a:r>
                        <a:rPr b="1" lang="en-GB" sz="1000"/>
                        <a:t>CONTRIBUTING.md</a:t>
                      </a:r>
                      <a:r>
                        <a:rPr lang="en-GB" sz="1000"/>
                        <a:t>, and </a:t>
                      </a:r>
                      <a:r>
                        <a:rPr b="1" lang="en-GB" sz="1000"/>
                        <a:t>issues</a:t>
                      </a:r>
                      <a:r>
                        <a:rPr lang="en-GB" sz="1000"/>
                        <a:t> (on GitHub, GitLab, etc.).</a:t>
                      </a:r>
                      <a:endParaRPr sz="1000"/>
                    </a:p>
                  </a:txBody>
                  <a:tcPr marT="91425" marB="91425" marR="91425" marL="91425"/>
                </a:tc>
                <a:tc>
                  <a:txBody>
                    <a:bodyPr/>
                    <a:lstStyle/>
                    <a:p>
                      <a:pPr indent="0" lvl="0" marL="0" rtl="0" algn="l">
                        <a:spcBef>
                          <a:spcPts val="0"/>
                        </a:spcBef>
                        <a:spcAft>
                          <a:spcPts val="0"/>
                        </a:spcAft>
                        <a:buNone/>
                      </a:pPr>
                      <a:r>
                        <a:rPr lang="en-GB" sz="1000"/>
                        <a:t>Understand how they expect contributions.</a:t>
                      </a:r>
                      <a:endParaRPr sz="1000"/>
                    </a:p>
                  </a:txBody>
                  <a:tcPr marT="91425" marB="91425" marR="91425" marL="91425"/>
                </a:tc>
              </a:tr>
              <a:tr h="468500">
                <a:tc>
                  <a:txBody>
                    <a:bodyPr/>
                    <a:lstStyle/>
                    <a:p>
                      <a:pPr indent="0" lvl="0" marL="0" rtl="0" algn="l">
                        <a:spcBef>
                          <a:spcPts val="0"/>
                        </a:spcBef>
                        <a:spcAft>
                          <a:spcPts val="0"/>
                        </a:spcAft>
                        <a:buNone/>
                      </a:pPr>
                      <a:r>
                        <a:rPr b="1" lang="en-GB" sz="1000"/>
                        <a:t>3. Set up Environment</a:t>
                      </a:r>
                      <a:endParaRPr b="1" sz="1000"/>
                    </a:p>
                  </a:txBody>
                  <a:tcPr marT="91425" marB="91425" marR="91425" marL="91425"/>
                </a:tc>
                <a:tc>
                  <a:txBody>
                    <a:bodyPr/>
                    <a:lstStyle/>
                    <a:p>
                      <a:pPr indent="0" lvl="0" marL="0" rtl="0" algn="l">
                        <a:spcBef>
                          <a:spcPts val="0"/>
                        </a:spcBef>
                        <a:spcAft>
                          <a:spcPts val="0"/>
                        </a:spcAft>
                        <a:buNone/>
                      </a:pPr>
                      <a:r>
                        <a:rPr lang="en-GB" sz="1000"/>
                        <a:t>Install the project on your machine. Try to build/run it yourself.</a:t>
                      </a:r>
                      <a:endParaRPr sz="1000"/>
                    </a:p>
                  </a:txBody>
                  <a:tcPr marT="91425" marB="91425" marR="91425" marL="91425"/>
                </a:tc>
                <a:tc>
                  <a:txBody>
                    <a:bodyPr/>
                    <a:lstStyle/>
                    <a:p>
                      <a:pPr indent="0" lvl="0" marL="0" rtl="0" algn="l">
                        <a:spcBef>
                          <a:spcPts val="0"/>
                        </a:spcBef>
                        <a:spcAft>
                          <a:spcPts val="0"/>
                        </a:spcAft>
                        <a:buNone/>
                      </a:pPr>
                      <a:r>
                        <a:rPr lang="en-GB" sz="1000"/>
                        <a:t>Clone from Git, install dependencies, run locally.</a:t>
                      </a:r>
                      <a:endParaRPr sz="1000"/>
                    </a:p>
                  </a:txBody>
                  <a:tcPr marT="91425" marB="91425" marR="91425" marL="91425"/>
                </a:tc>
              </a:tr>
              <a:tr h="468500">
                <a:tc>
                  <a:txBody>
                    <a:bodyPr/>
                    <a:lstStyle/>
                    <a:p>
                      <a:pPr indent="0" lvl="0" marL="0" rtl="0" algn="l">
                        <a:spcBef>
                          <a:spcPts val="0"/>
                        </a:spcBef>
                        <a:spcAft>
                          <a:spcPts val="0"/>
                        </a:spcAft>
                        <a:buNone/>
                      </a:pPr>
                      <a:r>
                        <a:rPr b="1" lang="en-GB" sz="1000"/>
                        <a:t>4. Start Small</a:t>
                      </a:r>
                      <a:endParaRPr b="1" sz="1000"/>
                    </a:p>
                  </a:txBody>
                  <a:tcPr marT="91425" marB="91425" marR="91425" marL="91425"/>
                </a:tc>
                <a:tc>
                  <a:txBody>
                    <a:bodyPr/>
                    <a:lstStyle/>
                    <a:p>
                      <a:pPr indent="0" lvl="0" marL="0" rtl="0" algn="l">
                        <a:spcBef>
                          <a:spcPts val="0"/>
                        </a:spcBef>
                        <a:spcAft>
                          <a:spcPts val="0"/>
                        </a:spcAft>
                        <a:buNone/>
                      </a:pPr>
                      <a:r>
                        <a:rPr lang="en-GB" sz="1000"/>
                        <a:t>Fix typos, improve documentation, solve small bugs first.</a:t>
                      </a:r>
                      <a:endParaRPr sz="1000"/>
                    </a:p>
                  </a:txBody>
                  <a:tcPr marT="91425" marB="91425" marR="91425" marL="91425"/>
                </a:tc>
                <a:tc>
                  <a:txBody>
                    <a:bodyPr/>
                    <a:lstStyle/>
                    <a:p>
                      <a:pPr indent="0" lvl="0" marL="0" rtl="0" algn="l">
                        <a:spcBef>
                          <a:spcPts val="0"/>
                        </a:spcBef>
                        <a:spcAft>
                          <a:spcPts val="0"/>
                        </a:spcAft>
                        <a:buNone/>
                      </a:pPr>
                      <a:r>
                        <a:rPr lang="en-GB" sz="1000"/>
                        <a:t>Check issues tagged "</a:t>
                      </a:r>
                      <a:r>
                        <a:rPr b="1" lang="en-GB" sz="1000"/>
                        <a:t>good first issue</a:t>
                      </a:r>
                      <a:r>
                        <a:rPr lang="en-GB" sz="1000"/>
                        <a:t>".</a:t>
                      </a:r>
                      <a:endParaRPr sz="1000"/>
                    </a:p>
                  </a:txBody>
                  <a:tcPr marT="91425" marB="91425" marR="91425" marL="91425"/>
                </a:tc>
              </a:tr>
              <a:tr h="468500">
                <a:tc>
                  <a:txBody>
                    <a:bodyPr/>
                    <a:lstStyle/>
                    <a:p>
                      <a:pPr indent="0" lvl="0" marL="0" rtl="0" algn="l">
                        <a:spcBef>
                          <a:spcPts val="0"/>
                        </a:spcBef>
                        <a:spcAft>
                          <a:spcPts val="0"/>
                        </a:spcAft>
                        <a:buNone/>
                      </a:pPr>
                      <a:r>
                        <a:rPr b="1" lang="en-GB" sz="1000"/>
                        <a:t>5. Discuss Before Big Changes</a:t>
                      </a:r>
                      <a:endParaRPr b="1" sz="1000"/>
                    </a:p>
                  </a:txBody>
                  <a:tcPr marT="91425" marB="91425" marR="91425" marL="91425"/>
                </a:tc>
                <a:tc>
                  <a:txBody>
                    <a:bodyPr/>
                    <a:lstStyle/>
                    <a:p>
                      <a:pPr indent="0" lvl="0" marL="0" rtl="0" algn="l">
                        <a:spcBef>
                          <a:spcPts val="0"/>
                        </a:spcBef>
                        <a:spcAft>
                          <a:spcPts val="0"/>
                        </a:spcAft>
                        <a:buNone/>
                      </a:pPr>
                      <a:r>
                        <a:rPr lang="en-GB" sz="1000"/>
                        <a:t>Open an "issue" to discuss big ideas before coding.</a:t>
                      </a:r>
                      <a:endParaRPr sz="1000"/>
                    </a:p>
                  </a:txBody>
                  <a:tcPr marT="91425" marB="91425" marR="91425" marL="91425"/>
                </a:tc>
                <a:tc>
                  <a:txBody>
                    <a:bodyPr/>
                    <a:lstStyle/>
                    <a:p>
                      <a:pPr indent="0" lvl="0" marL="0" rtl="0" algn="l">
                        <a:spcBef>
                          <a:spcPts val="0"/>
                        </a:spcBef>
                        <a:spcAft>
                          <a:spcPts val="0"/>
                        </a:spcAft>
                        <a:buNone/>
                      </a:pPr>
                      <a:r>
                        <a:rPr lang="en-GB" sz="1000"/>
                        <a:t>Communicate with maintainers.</a:t>
                      </a:r>
                      <a:endParaRPr sz="1000"/>
                    </a:p>
                  </a:txBody>
                  <a:tcPr marT="91425" marB="91425" marR="91425" marL="91425"/>
                </a:tc>
              </a:tr>
              <a:tr h="409200">
                <a:tc>
                  <a:txBody>
                    <a:bodyPr/>
                    <a:lstStyle/>
                    <a:p>
                      <a:pPr indent="0" lvl="0" marL="0" rtl="0" algn="l">
                        <a:spcBef>
                          <a:spcPts val="0"/>
                        </a:spcBef>
                        <a:spcAft>
                          <a:spcPts val="0"/>
                        </a:spcAft>
                        <a:buNone/>
                      </a:pPr>
                      <a:r>
                        <a:rPr b="1" lang="en-GB" sz="1000"/>
                        <a:t>6. Fork → Commit → Pull Request</a:t>
                      </a:r>
                      <a:endParaRPr b="1" sz="1000"/>
                    </a:p>
                  </a:txBody>
                  <a:tcPr marT="91425" marB="91425" marR="91425" marL="91425"/>
                </a:tc>
                <a:tc>
                  <a:txBody>
                    <a:bodyPr/>
                    <a:lstStyle/>
                    <a:p>
                      <a:pPr indent="0" lvl="0" marL="0" rtl="0" algn="l">
                        <a:spcBef>
                          <a:spcPts val="0"/>
                        </a:spcBef>
                        <a:spcAft>
                          <a:spcPts val="0"/>
                        </a:spcAft>
                        <a:buNone/>
                      </a:pPr>
                      <a:r>
                        <a:rPr lang="en-GB" sz="1000"/>
                        <a:t>Fork the repo, make changes, push, and open a </a:t>
                      </a:r>
                      <a:r>
                        <a:rPr b="1" lang="en-GB" sz="1000"/>
                        <a:t>Pull Request</a:t>
                      </a:r>
                      <a:r>
                        <a:rPr lang="en-GB" sz="1000"/>
                        <a:t> (PR).</a:t>
                      </a:r>
                      <a:endParaRPr sz="1000"/>
                    </a:p>
                  </a:txBody>
                  <a:tcPr marT="91425" marB="91425" marR="91425" marL="91425"/>
                </a:tc>
                <a:tc>
                  <a:txBody>
                    <a:bodyPr/>
                    <a:lstStyle/>
                    <a:p>
                      <a:pPr indent="0" lvl="0" marL="0" rtl="0" algn="l">
                        <a:spcBef>
                          <a:spcPts val="0"/>
                        </a:spcBef>
                        <a:spcAft>
                          <a:spcPts val="0"/>
                        </a:spcAft>
                        <a:buNone/>
                      </a:pPr>
                      <a:r>
                        <a:rPr lang="en-GB" sz="1000"/>
                        <a:t>"Hey, I fixed bug #123!"</a:t>
                      </a:r>
                      <a:endParaRPr sz="1000"/>
                    </a:p>
                  </a:txBody>
                  <a:tcPr marT="91425" marB="91425" marR="91425" marL="91425"/>
                </a:tc>
              </a:tr>
              <a:tr h="468500">
                <a:tc>
                  <a:txBody>
                    <a:bodyPr/>
                    <a:lstStyle/>
                    <a:p>
                      <a:pPr indent="0" lvl="0" marL="0" rtl="0" algn="l">
                        <a:spcBef>
                          <a:spcPts val="0"/>
                        </a:spcBef>
                        <a:spcAft>
                          <a:spcPts val="0"/>
                        </a:spcAft>
                        <a:buNone/>
                      </a:pPr>
                      <a:r>
                        <a:rPr b="1" lang="en-GB" sz="1000"/>
                        <a:t>7. Be Patient &amp; Open to Feedback</a:t>
                      </a:r>
                      <a:endParaRPr b="1" sz="1000"/>
                    </a:p>
                  </a:txBody>
                  <a:tcPr marT="91425" marB="91425" marR="91425" marL="91425"/>
                </a:tc>
                <a:tc>
                  <a:txBody>
                    <a:bodyPr/>
                    <a:lstStyle/>
                    <a:p>
                      <a:pPr indent="0" lvl="0" marL="0" rtl="0" algn="l">
                        <a:spcBef>
                          <a:spcPts val="0"/>
                        </a:spcBef>
                        <a:spcAft>
                          <a:spcPts val="0"/>
                        </a:spcAft>
                        <a:buNone/>
                      </a:pPr>
                      <a:r>
                        <a:rPr lang="en-GB" sz="1000"/>
                        <a:t>Maintainers might suggest improvements.</a:t>
                      </a:r>
                      <a:endParaRPr sz="1000"/>
                    </a:p>
                  </a:txBody>
                  <a:tcPr marT="91425" marB="91425" marR="91425" marL="91425"/>
                </a:tc>
                <a:tc>
                  <a:txBody>
                    <a:bodyPr/>
                    <a:lstStyle/>
                    <a:p>
                      <a:pPr indent="0" lvl="0" marL="0" rtl="0" algn="l">
                        <a:spcBef>
                          <a:spcPts val="0"/>
                        </a:spcBef>
                        <a:spcAft>
                          <a:spcPts val="0"/>
                        </a:spcAft>
                        <a:buNone/>
                      </a:pPr>
                      <a:r>
                        <a:rPr lang="en-GB" sz="1000"/>
                        <a:t>Review, fix, resubmit if needed.</a:t>
                      </a:r>
                      <a:endParaRPr sz="1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a:t>
            </a:r>
            <a:r>
              <a:rPr lang="en-GB"/>
              <a:t>ow to make open source projects &amp; community initiatives</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en-GB"/>
              <a:t>It’s simple . </a:t>
            </a:r>
            <a:endParaRPr i="1"/>
          </a:p>
          <a:p>
            <a:pPr indent="0" lvl="0" marL="0" rtl="0" algn="l">
              <a:spcBef>
                <a:spcPts val="1200"/>
              </a:spcBef>
              <a:spcAft>
                <a:spcPts val="0"/>
              </a:spcAft>
              <a:buNone/>
            </a:pPr>
            <a:r>
              <a:rPr lang="en-GB"/>
              <a:t>Just make it , add usage/license </a:t>
            </a:r>
            <a:r>
              <a:rPr lang="en-GB"/>
              <a:t>terms</a:t>
            </a:r>
            <a:r>
              <a:rPr lang="en-GB"/>
              <a:t> , host on Github or SVN hosting. </a:t>
            </a:r>
            <a:endParaRPr/>
          </a:p>
          <a:p>
            <a:pPr indent="0" lvl="0" marL="0" rtl="0" algn="l">
              <a:spcBef>
                <a:spcPts val="1200"/>
              </a:spcBef>
              <a:spcAft>
                <a:spcPts val="0"/>
              </a:spcAft>
              <a:buNone/>
            </a:pPr>
            <a:r>
              <a:rPr lang="en-GB"/>
              <a:t>Maintain</a:t>
            </a:r>
            <a:r>
              <a:rPr lang="en-GB"/>
              <a:t> the </a:t>
            </a:r>
            <a:r>
              <a:rPr lang="en-GB"/>
              <a:t>libraries</a:t>
            </a:r>
            <a:r>
              <a:rPr lang="en-GB"/>
              <a:t> / code . </a:t>
            </a:r>
            <a:endParaRPr/>
          </a:p>
          <a:p>
            <a:pPr indent="0" lvl="0" marL="0" rtl="0" algn="l">
              <a:spcBef>
                <a:spcPts val="1200"/>
              </a:spcBef>
              <a:spcAft>
                <a:spcPts val="0"/>
              </a:spcAft>
              <a:buNone/>
            </a:pPr>
            <a:r>
              <a:rPr lang="en-GB"/>
              <a:t>Motivate people to </a:t>
            </a:r>
            <a:r>
              <a:rPr lang="en-GB"/>
              <a:t>contribute</a:t>
            </a:r>
            <a:r>
              <a:rPr lang="en-GB"/>
              <a:t>. </a:t>
            </a:r>
            <a:endParaRPr/>
          </a:p>
          <a:p>
            <a:pPr indent="0" lvl="0" marL="0" rtl="0" algn="l">
              <a:spcBef>
                <a:spcPts val="1200"/>
              </a:spcBef>
              <a:spcAft>
                <a:spcPts val="0"/>
              </a:spcAft>
              <a:buNone/>
            </a:pPr>
            <a:r>
              <a:rPr lang="en-GB"/>
              <a:t>OR  </a:t>
            </a:r>
            <a:endParaRPr/>
          </a:p>
          <a:p>
            <a:pPr indent="0" lvl="0" marL="0" rtl="0" algn="l">
              <a:spcBef>
                <a:spcPts val="1200"/>
              </a:spcBef>
              <a:spcAft>
                <a:spcPts val="0"/>
              </a:spcAft>
              <a:buNone/>
            </a:pPr>
            <a:r>
              <a:rPr lang="en-GB"/>
              <a:t>Buy a Coffee or Beer for the developer for their </a:t>
            </a:r>
            <a:r>
              <a:rPr lang="en-GB"/>
              <a:t>encouragement(Donate).</a:t>
            </a:r>
            <a:endParaRPr/>
          </a:p>
          <a:p>
            <a:pPr indent="0" lvl="0" marL="0" rtl="0" algn="l">
              <a:spcBef>
                <a:spcPts val="1200"/>
              </a:spcBef>
              <a:spcAft>
                <a:spcPts val="1200"/>
              </a:spcAft>
              <a:buNone/>
            </a:pPr>
            <a:r>
              <a:rPr lang="en-GB"/>
              <a:t>We are Simple folks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200"/>
              <a:t>Well known software/solution solution/library in Linux </a:t>
            </a:r>
            <a:endParaRPr/>
          </a:p>
        </p:txBody>
      </p:sp>
      <p:sp>
        <p:nvSpPr>
          <p:cNvPr id="113" name="Google Shape;113;p20"/>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p21"/>
          <p:cNvGraphicFramePr/>
          <p:nvPr/>
        </p:nvGraphicFramePr>
        <p:xfrm>
          <a:off x="152400" y="152400"/>
          <a:ext cx="3000000" cy="3000000"/>
        </p:xfrm>
        <a:graphic>
          <a:graphicData uri="http://schemas.openxmlformats.org/drawingml/2006/table">
            <a:tbl>
              <a:tblPr>
                <a:noFill/>
                <a:tableStyleId>{C7803E80-C0B6-4606-ADBB-57400F467931}</a:tableStyleId>
              </a:tblPr>
              <a:tblGrid>
                <a:gridCol w="1657350"/>
                <a:gridCol w="3108400"/>
                <a:gridCol w="4311575"/>
              </a:tblGrid>
              <a:tr h="190500">
                <a:tc>
                  <a:txBody>
                    <a:bodyPr/>
                    <a:lstStyle/>
                    <a:p>
                      <a:pPr indent="0" lvl="0" marL="0" rtl="0" algn="l">
                        <a:lnSpc>
                          <a:spcPct val="115000"/>
                        </a:lnSpc>
                        <a:spcBef>
                          <a:spcPts val="0"/>
                        </a:spcBef>
                        <a:spcAft>
                          <a:spcPts val="0"/>
                        </a:spcAft>
                        <a:buNone/>
                      </a:pPr>
                      <a:r>
                        <a:rPr b="1" lang="en-GB" sz="1100"/>
                        <a:t>Category</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Name</a:t>
                      </a:r>
                      <a:endParaRPr b="1" sz="1100"/>
                    </a:p>
                  </a:txBody>
                  <a:tcPr marT="91425" marB="91425" marR="91425" marL="91425"/>
                </a:tc>
                <a:tc>
                  <a:txBody>
                    <a:bodyPr/>
                    <a:lstStyle/>
                    <a:p>
                      <a:pPr indent="0" lvl="0" marL="0" rtl="0" algn="l">
                        <a:lnSpc>
                          <a:spcPct val="115000"/>
                        </a:lnSpc>
                        <a:spcBef>
                          <a:spcPts val="0"/>
                        </a:spcBef>
                        <a:spcAft>
                          <a:spcPts val="0"/>
                        </a:spcAft>
                        <a:buNone/>
                      </a:pPr>
                      <a:r>
                        <a:rPr b="1" lang="en-GB" sz="1100"/>
                        <a:t>Description</a:t>
                      </a:r>
                      <a:endParaRPr b="1" sz="1100"/>
                    </a:p>
                  </a:txBody>
                  <a:tcPr marT="91425" marB="91425" marR="91425" marL="91425"/>
                </a:tc>
              </a:tr>
              <a:tr h="361950">
                <a:tc>
                  <a:txBody>
                    <a:bodyPr/>
                    <a:lstStyle/>
                    <a:p>
                      <a:pPr indent="0" lvl="0" marL="0" rtl="0" algn="l">
                        <a:spcBef>
                          <a:spcPts val="0"/>
                        </a:spcBef>
                        <a:spcAft>
                          <a:spcPts val="0"/>
                        </a:spcAft>
                        <a:buNone/>
                      </a:pPr>
                      <a:r>
                        <a:rPr b="1" lang="en-GB" sz="1100"/>
                        <a:t>Operating System</a:t>
                      </a:r>
                      <a:endParaRPr b="1" sz="1100"/>
                    </a:p>
                  </a:txBody>
                  <a:tcPr marT="91425" marB="91425" marR="91425" marL="91425"/>
                </a:tc>
                <a:tc>
                  <a:txBody>
                    <a:bodyPr/>
                    <a:lstStyle/>
                    <a:p>
                      <a:pPr indent="0" lvl="0" marL="0" rtl="0" algn="l">
                        <a:spcBef>
                          <a:spcPts val="0"/>
                        </a:spcBef>
                        <a:spcAft>
                          <a:spcPts val="0"/>
                        </a:spcAft>
                        <a:buNone/>
                      </a:pPr>
                      <a:r>
                        <a:rPr b="1" lang="en-GB" sz="1100"/>
                        <a:t>Ubuntu, Fedora, Debian, CentOS, Arch Linux</a:t>
                      </a:r>
                      <a:endParaRPr b="1" sz="1100"/>
                    </a:p>
                  </a:txBody>
                  <a:tcPr marT="91425" marB="91425" marR="91425" marL="91425"/>
                </a:tc>
                <a:tc>
                  <a:txBody>
                    <a:bodyPr/>
                    <a:lstStyle/>
                    <a:p>
                      <a:pPr indent="0" lvl="0" marL="0" rtl="0" algn="l">
                        <a:spcBef>
                          <a:spcPts val="0"/>
                        </a:spcBef>
                        <a:spcAft>
                          <a:spcPts val="0"/>
                        </a:spcAft>
                        <a:buNone/>
                      </a:pPr>
                      <a:r>
                        <a:rPr lang="en-GB"/>
                        <a:t>Popular Linux distributions (distros) used on servers, desktops, and cloud.</a:t>
                      </a:r>
                      <a:endParaRPr/>
                    </a:p>
                  </a:txBody>
                  <a:tcPr marT="91425" marB="91425" marR="91425" marL="91425"/>
                </a:tc>
              </a:tr>
              <a:tr h="190500">
                <a:tc>
                  <a:txBody>
                    <a:bodyPr/>
                    <a:lstStyle/>
                    <a:p>
                      <a:pPr indent="0" lvl="0" marL="0" rtl="0" algn="l">
                        <a:spcBef>
                          <a:spcPts val="0"/>
                        </a:spcBef>
                        <a:spcAft>
                          <a:spcPts val="0"/>
                        </a:spcAft>
                        <a:buNone/>
                      </a:pPr>
                      <a:r>
                        <a:rPr b="1" lang="en-GB" sz="1100"/>
                        <a:t>Desktop Environments</a:t>
                      </a:r>
                      <a:endParaRPr b="1" sz="1100"/>
                    </a:p>
                  </a:txBody>
                  <a:tcPr marT="91425" marB="91425" marR="91425" marL="91425"/>
                </a:tc>
                <a:tc>
                  <a:txBody>
                    <a:bodyPr/>
                    <a:lstStyle/>
                    <a:p>
                      <a:pPr indent="0" lvl="0" marL="0" rtl="0" algn="l">
                        <a:spcBef>
                          <a:spcPts val="0"/>
                        </a:spcBef>
                        <a:spcAft>
                          <a:spcPts val="0"/>
                        </a:spcAft>
                        <a:buNone/>
                      </a:pPr>
                      <a:r>
                        <a:rPr b="1" lang="en-GB" sz="1100"/>
                        <a:t>GNOME, KDE Plasma, XFCE, LXDE</a:t>
                      </a:r>
                      <a:endParaRPr b="1" sz="1100"/>
                    </a:p>
                  </a:txBody>
                  <a:tcPr marT="91425" marB="91425" marR="91425" marL="91425"/>
                </a:tc>
                <a:tc>
                  <a:txBody>
                    <a:bodyPr/>
                    <a:lstStyle/>
                    <a:p>
                      <a:pPr indent="0" lvl="0" marL="0" rtl="0" algn="l">
                        <a:spcBef>
                          <a:spcPts val="0"/>
                        </a:spcBef>
                        <a:spcAft>
                          <a:spcPts val="0"/>
                        </a:spcAft>
                        <a:buNone/>
                      </a:pPr>
                      <a:r>
                        <a:rPr lang="en-GB"/>
                        <a:t>Graphical interfaces (like Windows UI) for Linux.</a:t>
                      </a:r>
                      <a:endParaRPr/>
                    </a:p>
                  </a:txBody>
                  <a:tcPr marT="91425" marB="91425" marR="91425" marL="91425"/>
                </a:tc>
              </a:tr>
              <a:tr h="190500">
                <a:tc>
                  <a:txBody>
                    <a:bodyPr/>
                    <a:lstStyle/>
                    <a:p>
                      <a:pPr indent="0" lvl="0" marL="0" rtl="0" algn="l">
                        <a:spcBef>
                          <a:spcPts val="0"/>
                        </a:spcBef>
                        <a:spcAft>
                          <a:spcPts val="0"/>
                        </a:spcAft>
                        <a:buNone/>
                      </a:pPr>
                      <a:r>
                        <a:rPr b="1" lang="en-GB" sz="1100"/>
                        <a:t>Web Servers</a:t>
                      </a:r>
                      <a:endParaRPr b="1" sz="1100"/>
                    </a:p>
                  </a:txBody>
                  <a:tcPr marT="91425" marB="91425" marR="91425" marL="91425"/>
                </a:tc>
                <a:tc>
                  <a:txBody>
                    <a:bodyPr/>
                    <a:lstStyle/>
                    <a:p>
                      <a:pPr indent="0" lvl="0" marL="0" rtl="0" algn="l">
                        <a:spcBef>
                          <a:spcPts val="0"/>
                        </a:spcBef>
                        <a:spcAft>
                          <a:spcPts val="0"/>
                        </a:spcAft>
                        <a:buNone/>
                      </a:pPr>
                      <a:r>
                        <a:rPr b="1" lang="en-GB" sz="1100"/>
                        <a:t>Apache, Nginx</a:t>
                      </a:r>
                      <a:endParaRPr b="1" sz="1100"/>
                    </a:p>
                  </a:txBody>
                  <a:tcPr marT="91425" marB="91425" marR="91425" marL="91425"/>
                </a:tc>
                <a:tc>
                  <a:txBody>
                    <a:bodyPr/>
                    <a:lstStyle/>
                    <a:p>
                      <a:pPr indent="0" lvl="0" marL="0" rtl="0" algn="l">
                        <a:spcBef>
                          <a:spcPts val="0"/>
                        </a:spcBef>
                        <a:spcAft>
                          <a:spcPts val="0"/>
                        </a:spcAft>
                        <a:buNone/>
                      </a:pPr>
                      <a:r>
                        <a:rPr lang="en-GB"/>
                        <a:t>Powers most of the world's websites!</a:t>
                      </a:r>
                      <a:endParaRPr/>
                    </a:p>
                  </a:txBody>
                  <a:tcPr marT="91425" marB="91425" marR="91425" marL="91425"/>
                </a:tc>
              </a:tr>
              <a:tr h="190500">
                <a:tc>
                  <a:txBody>
                    <a:bodyPr/>
                    <a:lstStyle/>
                    <a:p>
                      <a:pPr indent="0" lvl="0" marL="0" rtl="0" algn="l">
                        <a:spcBef>
                          <a:spcPts val="0"/>
                        </a:spcBef>
                        <a:spcAft>
                          <a:spcPts val="0"/>
                        </a:spcAft>
                        <a:buNone/>
                      </a:pPr>
                      <a:r>
                        <a:rPr b="1" lang="en-GB" sz="1100"/>
                        <a:t>Database Servers</a:t>
                      </a:r>
                      <a:endParaRPr b="1" sz="1100"/>
                    </a:p>
                  </a:txBody>
                  <a:tcPr marT="91425" marB="91425" marR="91425" marL="91425"/>
                </a:tc>
                <a:tc>
                  <a:txBody>
                    <a:bodyPr/>
                    <a:lstStyle/>
                    <a:p>
                      <a:pPr indent="0" lvl="0" marL="0" rtl="0" algn="l">
                        <a:spcBef>
                          <a:spcPts val="0"/>
                        </a:spcBef>
                        <a:spcAft>
                          <a:spcPts val="0"/>
                        </a:spcAft>
                        <a:buNone/>
                      </a:pPr>
                      <a:r>
                        <a:rPr b="1" lang="en-GB" sz="1100"/>
                        <a:t>MySQL, MariaDB, PostgreSQL, MongoDB</a:t>
                      </a:r>
                      <a:endParaRPr b="1" sz="1100"/>
                    </a:p>
                  </a:txBody>
                  <a:tcPr marT="91425" marB="91425" marR="91425" marL="91425"/>
                </a:tc>
                <a:tc>
                  <a:txBody>
                    <a:bodyPr/>
                    <a:lstStyle/>
                    <a:p>
                      <a:pPr indent="0" lvl="0" marL="0" rtl="0" algn="l">
                        <a:spcBef>
                          <a:spcPts val="0"/>
                        </a:spcBef>
                        <a:spcAft>
                          <a:spcPts val="0"/>
                        </a:spcAft>
                        <a:buNone/>
                      </a:pPr>
                      <a:r>
                        <a:rPr lang="en-GB"/>
                        <a:t>Famous open-source database engines.</a:t>
                      </a:r>
                      <a:endParaRPr/>
                    </a:p>
                  </a:txBody>
                  <a:tcPr marT="91425" marB="91425" marR="91425" marL="91425"/>
                </a:tc>
              </a:tr>
              <a:tr h="361950">
                <a:tc>
                  <a:txBody>
                    <a:bodyPr/>
                    <a:lstStyle/>
                    <a:p>
                      <a:pPr indent="0" lvl="0" marL="0" rtl="0" algn="l">
                        <a:spcBef>
                          <a:spcPts val="0"/>
                        </a:spcBef>
                        <a:spcAft>
                          <a:spcPts val="0"/>
                        </a:spcAft>
                        <a:buNone/>
                      </a:pPr>
                      <a:r>
                        <a:rPr b="1" lang="en-GB" sz="1100"/>
                        <a:t>Programming Languages</a:t>
                      </a:r>
                      <a:endParaRPr b="1" sz="1100"/>
                    </a:p>
                  </a:txBody>
                  <a:tcPr marT="91425" marB="91425" marR="91425" marL="91425"/>
                </a:tc>
                <a:tc>
                  <a:txBody>
                    <a:bodyPr/>
                    <a:lstStyle/>
                    <a:p>
                      <a:pPr indent="0" lvl="0" marL="0" rtl="0" algn="l">
                        <a:spcBef>
                          <a:spcPts val="0"/>
                        </a:spcBef>
                        <a:spcAft>
                          <a:spcPts val="0"/>
                        </a:spcAft>
                        <a:buNone/>
                      </a:pPr>
                      <a:r>
                        <a:rPr b="1" lang="en-GB" sz="1100"/>
                        <a:t>Python, C, C++, Bash, Perl, Go, Rust</a:t>
                      </a:r>
                      <a:endParaRPr b="1" sz="1100"/>
                    </a:p>
                  </a:txBody>
                  <a:tcPr marT="91425" marB="91425" marR="91425" marL="91425"/>
                </a:tc>
                <a:tc>
                  <a:txBody>
                    <a:bodyPr/>
                    <a:lstStyle/>
                    <a:p>
                      <a:pPr indent="0" lvl="0" marL="0" rtl="0" algn="l">
                        <a:spcBef>
                          <a:spcPts val="0"/>
                        </a:spcBef>
                        <a:spcAft>
                          <a:spcPts val="0"/>
                        </a:spcAft>
                        <a:buNone/>
                      </a:pPr>
                      <a:r>
                        <a:rPr lang="en-GB"/>
                        <a:t>Heavily used in Linux environments.</a:t>
                      </a:r>
                      <a:endParaRPr/>
                    </a:p>
                  </a:txBody>
                  <a:tcPr marT="91425" marB="91425" marR="91425" marL="91425"/>
                </a:tc>
              </a:tr>
              <a:tr h="361950">
                <a:tc>
                  <a:txBody>
                    <a:bodyPr/>
                    <a:lstStyle/>
                    <a:p>
                      <a:pPr indent="0" lvl="0" marL="0" rtl="0" algn="l">
                        <a:spcBef>
                          <a:spcPts val="0"/>
                        </a:spcBef>
                        <a:spcAft>
                          <a:spcPts val="0"/>
                        </a:spcAft>
                        <a:buNone/>
                      </a:pPr>
                      <a:r>
                        <a:rPr b="1" lang="en-GB" sz="1100"/>
                        <a:t>Development Tools</a:t>
                      </a:r>
                      <a:endParaRPr b="1" sz="1100"/>
                    </a:p>
                  </a:txBody>
                  <a:tcPr marT="91425" marB="91425" marR="91425" marL="91425"/>
                </a:tc>
                <a:tc>
                  <a:txBody>
                    <a:bodyPr/>
                    <a:lstStyle/>
                    <a:p>
                      <a:pPr indent="0" lvl="0" marL="0" rtl="0" algn="l">
                        <a:spcBef>
                          <a:spcPts val="0"/>
                        </a:spcBef>
                        <a:spcAft>
                          <a:spcPts val="0"/>
                        </a:spcAft>
                        <a:buNone/>
                      </a:pPr>
                      <a:r>
                        <a:rPr b="1" lang="en-GB" sz="1100"/>
                        <a:t>GCC, Make, CMake, Git, GDB</a:t>
                      </a:r>
                      <a:endParaRPr b="1" sz="1100"/>
                    </a:p>
                  </a:txBody>
                  <a:tcPr marT="91425" marB="91425" marR="91425" marL="91425"/>
                </a:tc>
                <a:tc>
                  <a:txBody>
                    <a:bodyPr/>
                    <a:lstStyle/>
                    <a:p>
                      <a:pPr indent="0" lvl="0" marL="0" rtl="0" algn="l">
                        <a:spcBef>
                          <a:spcPts val="0"/>
                        </a:spcBef>
                        <a:spcAft>
                          <a:spcPts val="0"/>
                        </a:spcAft>
                        <a:buNone/>
                      </a:pPr>
                      <a:r>
                        <a:rPr lang="en-GB"/>
                        <a:t>Essential compilers, build systems, debuggers, and version control.</a:t>
                      </a:r>
                      <a:endParaRPr/>
                    </a:p>
                  </a:txBody>
                  <a:tcPr marT="91425" marB="91425" marR="91425" marL="91425"/>
                </a:tc>
              </a:tr>
              <a:tr h="361950">
                <a:tc>
                  <a:txBody>
                    <a:bodyPr/>
                    <a:lstStyle/>
                    <a:p>
                      <a:pPr indent="0" lvl="0" marL="0" rtl="0" algn="l">
                        <a:spcBef>
                          <a:spcPts val="0"/>
                        </a:spcBef>
                        <a:spcAft>
                          <a:spcPts val="0"/>
                        </a:spcAft>
                        <a:buNone/>
                      </a:pPr>
                      <a:r>
                        <a:rPr b="1" lang="en-GB" sz="1100"/>
                        <a:t>Containers / Virtualization</a:t>
                      </a:r>
                      <a:endParaRPr b="1" sz="1100"/>
                    </a:p>
                  </a:txBody>
                  <a:tcPr marT="91425" marB="91425" marR="91425" marL="91425"/>
                </a:tc>
                <a:tc>
                  <a:txBody>
                    <a:bodyPr/>
                    <a:lstStyle/>
                    <a:p>
                      <a:pPr indent="0" lvl="0" marL="0" rtl="0" algn="l">
                        <a:spcBef>
                          <a:spcPts val="0"/>
                        </a:spcBef>
                        <a:spcAft>
                          <a:spcPts val="0"/>
                        </a:spcAft>
                        <a:buNone/>
                      </a:pPr>
                      <a:r>
                        <a:rPr b="1" lang="en-GB" sz="1100"/>
                        <a:t>Docker, Podman, LXC, KVM</a:t>
                      </a:r>
                      <a:endParaRPr b="1" sz="1100"/>
                    </a:p>
                  </a:txBody>
                  <a:tcPr marT="91425" marB="91425" marR="91425" marL="91425"/>
                </a:tc>
                <a:tc>
                  <a:txBody>
                    <a:bodyPr/>
                    <a:lstStyle/>
                    <a:p>
                      <a:pPr indent="0" lvl="0" marL="0" rtl="0" algn="l">
                        <a:spcBef>
                          <a:spcPts val="0"/>
                        </a:spcBef>
                        <a:spcAft>
                          <a:spcPts val="0"/>
                        </a:spcAft>
                        <a:buNone/>
                      </a:pPr>
                      <a:r>
                        <a:rPr lang="en-GB"/>
                        <a:t>Tools to run containers and virtual machines.</a:t>
                      </a:r>
                      <a:endParaRPr/>
                    </a:p>
                  </a:txBody>
                  <a:tcPr marT="91425" marB="91425" marR="91425" marL="91425"/>
                </a:tc>
              </a:tr>
              <a:tr h="190500">
                <a:tc>
                  <a:txBody>
                    <a:bodyPr/>
                    <a:lstStyle/>
                    <a:p>
                      <a:pPr indent="0" lvl="0" marL="0" rtl="0" algn="l">
                        <a:spcBef>
                          <a:spcPts val="0"/>
                        </a:spcBef>
                        <a:spcAft>
                          <a:spcPts val="0"/>
                        </a:spcAft>
                        <a:buNone/>
                      </a:pPr>
                      <a:r>
                        <a:rPr b="1" lang="en-GB" sz="1100"/>
                        <a:t>Security Tools</a:t>
                      </a:r>
                      <a:endParaRPr b="1" sz="1100"/>
                    </a:p>
                  </a:txBody>
                  <a:tcPr marT="91425" marB="91425" marR="91425" marL="91425"/>
                </a:tc>
                <a:tc>
                  <a:txBody>
                    <a:bodyPr/>
                    <a:lstStyle/>
                    <a:p>
                      <a:pPr indent="0" lvl="0" marL="0" rtl="0" algn="l">
                        <a:spcBef>
                          <a:spcPts val="0"/>
                        </a:spcBef>
                        <a:spcAft>
                          <a:spcPts val="0"/>
                        </a:spcAft>
                        <a:buNone/>
                      </a:pPr>
                      <a:r>
                        <a:rPr b="1" lang="en-GB" sz="1100"/>
                        <a:t>SELinux, AppArmor, iptables, OpenSSL</a:t>
                      </a:r>
                      <a:endParaRPr b="1" sz="1100"/>
                    </a:p>
                  </a:txBody>
                  <a:tcPr marT="91425" marB="91425" marR="91425" marL="91425"/>
                </a:tc>
                <a:tc>
                  <a:txBody>
                    <a:bodyPr/>
                    <a:lstStyle/>
                    <a:p>
                      <a:pPr indent="0" lvl="0" marL="0" rtl="0" algn="l">
                        <a:spcBef>
                          <a:spcPts val="0"/>
                        </a:spcBef>
                        <a:spcAft>
                          <a:spcPts val="0"/>
                        </a:spcAft>
                        <a:buNone/>
                      </a:pPr>
                      <a:r>
                        <a:rPr lang="en-GB"/>
                        <a:t>Protect Linux systems and networks.</a:t>
                      </a:r>
                      <a:endParaRPr/>
                    </a:p>
                  </a:txBody>
                  <a:tcPr marT="91425" marB="91425" marR="91425" marL="91425"/>
                </a:tc>
              </a:tr>
              <a:tr h="190500">
                <a:tc>
                  <a:txBody>
                    <a:bodyPr/>
                    <a:lstStyle/>
                    <a:p>
                      <a:pPr indent="0" lvl="0" marL="0" rtl="0" algn="l">
                        <a:spcBef>
                          <a:spcPts val="0"/>
                        </a:spcBef>
                        <a:spcAft>
                          <a:spcPts val="0"/>
                        </a:spcAft>
                        <a:buNone/>
                      </a:pPr>
                      <a:r>
                        <a:rPr b="1" lang="en-GB" sz="1100"/>
                        <a:t>Networking Tools</a:t>
                      </a:r>
                      <a:endParaRPr b="1" sz="1100"/>
                    </a:p>
                  </a:txBody>
                  <a:tcPr marT="91425" marB="91425" marR="91425" marL="91425"/>
                </a:tc>
                <a:tc>
                  <a:txBody>
                    <a:bodyPr/>
                    <a:lstStyle/>
                    <a:p>
                      <a:pPr indent="0" lvl="0" marL="0" rtl="0" algn="l">
                        <a:spcBef>
                          <a:spcPts val="0"/>
                        </a:spcBef>
                        <a:spcAft>
                          <a:spcPts val="0"/>
                        </a:spcAft>
                        <a:buNone/>
                      </a:pPr>
                      <a:r>
                        <a:rPr b="1" lang="en-GB" sz="1100"/>
                        <a:t>OpenVPN, WireGuard, SSH, Samba</a:t>
                      </a:r>
                      <a:endParaRPr b="1" sz="1100"/>
                    </a:p>
                  </a:txBody>
                  <a:tcPr marT="91425" marB="91425" marR="91425" marL="91425"/>
                </a:tc>
                <a:tc>
                  <a:txBody>
                    <a:bodyPr/>
                    <a:lstStyle/>
                    <a:p>
                      <a:pPr indent="0" lvl="0" marL="0" rtl="0" algn="l">
                        <a:spcBef>
                          <a:spcPts val="0"/>
                        </a:spcBef>
                        <a:spcAft>
                          <a:spcPts val="0"/>
                        </a:spcAft>
                        <a:buNone/>
                      </a:pPr>
                      <a:r>
                        <a:rPr lang="en-GB"/>
                        <a:t>Secure communication and file sharing.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