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jpeg" ContentType="image/jpeg"/>
  <Override PartName="/ppt/media/image6.png" ContentType="image/png"/>
  <Override PartName="/ppt/media/image7.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4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4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5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5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75D8A39-E667-415B-B385-056E748127A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822320" y="228600"/>
            <a:ext cx="3212280" cy="1807560"/>
          </a:xfrm>
          <a:prstGeom prst="rect">
            <a:avLst/>
          </a:prstGeom>
        </p:spPr>
      </p:sp>
      <p:sp>
        <p:nvSpPr>
          <p:cNvPr id="401" name="PlaceHolder 2"/>
          <p:cNvSpPr>
            <a:spLocks noGrp="1"/>
          </p:cNvSpPr>
          <p:nvPr>
            <p:ph type="body"/>
          </p:nvPr>
        </p:nvSpPr>
        <p:spPr>
          <a:xfrm>
            <a:off x="219600" y="2247840"/>
            <a:ext cx="6418440" cy="6158880"/>
          </a:xfrm>
          <a:prstGeom prst="rect">
            <a:avLst/>
          </a:prstGeom>
        </p:spPr>
        <p:txBody>
          <a:bodyPr lIns="0" rIns="0" tIns="0" bIns="0">
            <a:noAutofit/>
          </a:bodyPr>
          <a:p>
            <a:endParaRPr b="0" lang="en-US" sz="2000" spc="-1" strike="noStrike">
              <a:latin typeface="Arial"/>
            </a:endParaRPr>
          </a:p>
        </p:txBody>
      </p:sp>
      <p:sp>
        <p:nvSpPr>
          <p:cNvPr id="402" name="CustomShape 3"/>
          <p:cNvSpPr/>
          <p:nvPr/>
        </p:nvSpPr>
        <p:spPr>
          <a:xfrm>
            <a:off x="219600" y="8705160"/>
            <a:ext cx="337680" cy="227880"/>
          </a:xfrm>
          <a:prstGeom prst="rect">
            <a:avLst/>
          </a:prstGeom>
          <a:noFill/>
          <a:ln>
            <a:noFill/>
          </a:ln>
        </p:spPr>
        <p:style>
          <a:lnRef idx="0"/>
          <a:fillRef idx="0"/>
          <a:effectRef idx="0"/>
          <a:fontRef idx="minor"/>
        </p:style>
        <p:txBody>
          <a:bodyPr lIns="0" rIns="0" tIns="0" bIns="0" anchor="b">
            <a:noAutofit/>
          </a:bodyPr>
          <a:p>
            <a:pPr>
              <a:lnSpc>
                <a:spcPct val="100000"/>
              </a:lnSpc>
            </a:pPr>
            <a:fld id="{FF962146-F580-4464-9381-502238D57109}" type="slidenum">
              <a:rPr b="0" lang="en-US" sz="600" spc="-1" strike="noStrike">
                <a:solidFill>
                  <a:srgbClr val="000000"/>
                </a:solidFill>
                <a:latin typeface="IBM Plex Sans"/>
                <a:ea typeface="IBM Plex Sans"/>
              </a:rPr>
              <a:t>&lt;number&gt;</a:t>
            </a:fld>
            <a:endParaRPr b="0" lang="en-US" sz="600" spc="-1" strike="noStrike">
              <a:latin typeface="Arial"/>
            </a:endParaRPr>
          </a:p>
        </p:txBody>
      </p:sp>
      <p:sp>
        <p:nvSpPr>
          <p:cNvPr id="403" name="CustomShape 4"/>
          <p:cNvSpPr/>
          <p:nvPr/>
        </p:nvSpPr>
        <p:spPr>
          <a:xfrm>
            <a:off x="631080" y="8705160"/>
            <a:ext cx="3656880" cy="227880"/>
          </a:xfrm>
          <a:prstGeom prst="rect">
            <a:avLst/>
          </a:prstGeom>
          <a:noFill/>
          <a:ln>
            <a:noFill/>
          </a:ln>
        </p:spPr>
        <p:style>
          <a:lnRef idx="0"/>
          <a:fillRef idx="0"/>
          <a:effectRef idx="0"/>
          <a:fontRef idx="minor"/>
        </p:style>
        <p:txBody>
          <a:bodyPr lIns="0" rIns="0" tIns="0" bIns="0" anchor="b">
            <a:noAutofit/>
          </a:bodyPr>
          <a:p>
            <a:pPr>
              <a:lnSpc>
                <a:spcPct val="100000"/>
              </a:lnSpc>
            </a:pPr>
            <a:r>
              <a:rPr b="0" lang="en-US" sz="600" spc="-1" strike="noStrike">
                <a:solidFill>
                  <a:srgbClr val="000000"/>
                </a:solidFill>
                <a:latin typeface="IBM Plex Sans"/>
                <a:ea typeface="IBM Plex Sans"/>
              </a:rPr>
              <a:t>Group Name / DOC ID / Month XX, 2020 / © 2020 IBM Corporation</a:t>
            </a:r>
            <a:endParaRPr b="0" lang="en-US" sz="6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822320" y="228600"/>
            <a:ext cx="3212280" cy="1807560"/>
          </a:xfrm>
          <a:prstGeom prst="rect">
            <a:avLst/>
          </a:prstGeom>
        </p:spPr>
      </p:sp>
      <p:sp>
        <p:nvSpPr>
          <p:cNvPr id="405" name="PlaceHolder 2"/>
          <p:cNvSpPr>
            <a:spLocks noGrp="1"/>
          </p:cNvSpPr>
          <p:nvPr>
            <p:ph type="body"/>
          </p:nvPr>
        </p:nvSpPr>
        <p:spPr>
          <a:xfrm>
            <a:off x="219600" y="2247840"/>
            <a:ext cx="6418440" cy="61588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Click to add notes</a:t>
            </a:r>
            <a:endParaRPr b="0" lang="en-US" sz="2000" spc="-1" strike="noStrike">
              <a:latin typeface="Arial"/>
            </a:endParaRPr>
          </a:p>
        </p:txBody>
      </p:sp>
      <p:sp>
        <p:nvSpPr>
          <p:cNvPr id="406" name="CustomShape 3"/>
          <p:cNvSpPr/>
          <p:nvPr/>
        </p:nvSpPr>
        <p:spPr>
          <a:xfrm>
            <a:off x="219600" y="8705160"/>
            <a:ext cx="337680" cy="227880"/>
          </a:xfrm>
          <a:prstGeom prst="rect">
            <a:avLst/>
          </a:prstGeom>
          <a:noFill/>
          <a:ln>
            <a:noFill/>
          </a:ln>
        </p:spPr>
        <p:style>
          <a:lnRef idx="0"/>
          <a:fillRef idx="0"/>
          <a:effectRef idx="0"/>
          <a:fontRef idx="minor"/>
        </p:style>
        <p:txBody>
          <a:bodyPr lIns="0" rIns="0" tIns="0" bIns="0" anchor="b">
            <a:noAutofit/>
          </a:bodyPr>
          <a:p>
            <a:pPr>
              <a:lnSpc>
                <a:spcPct val="100000"/>
              </a:lnSpc>
            </a:pPr>
            <a:fld id="{09408515-B752-4039-A244-427701ABC858}" type="slidenum">
              <a:rPr b="0" lang="en-US" sz="600" spc="-1" strike="noStrike">
                <a:solidFill>
                  <a:srgbClr val="000000"/>
                </a:solidFill>
                <a:latin typeface="IBM Plex Sans"/>
                <a:ea typeface="IBM Plex Sans"/>
              </a:rPr>
              <a:t>&lt;number&gt;</a:t>
            </a:fld>
            <a:endParaRPr b="0" lang="en-US" sz="600" spc="-1" strike="noStrike">
              <a:latin typeface="Arial"/>
            </a:endParaRPr>
          </a:p>
        </p:txBody>
      </p:sp>
      <p:sp>
        <p:nvSpPr>
          <p:cNvPr id="407" name="CustomShape 4"/>
          <p:cNvSpPr/>
          <p:nvPr/>
        </p:nvSpPr>
        <p:spPr>
          <a:xfrm>
            <a:off x="631080" y="8705160"/>
            <a:ext cx="3656880" cy="227880"/>
          </a:xfrm>
          <a:prstGeom prst="rect">
            <a:avLst/>
          </a:prstGeom>
          <a:noFill/>
          <a:ln>
            <a:noFill/>
          </a:ln>
        </p:spPr>
        <p:style>
          <a:lnRef idx="0"/>
          <a:fillRef idx="0"/>
          <a:effectRef idx="0"/>
          <a:fontRef idx="minor"/>
        </p:style>
        <p:txBody>
          <a:bodyPr lIns="0" rIns="0" tIns="0" bIns="0" anchor="b">
            <a:noAutofit/>
          </a:bodyPr>
          <a:p>
            <a:pPr>
              <a:lnSpc>
                <a:spcPct val="100000"/>
              </a:lnSpc>
            </a:pPr>
            <a:r>
              <a:rPr b="0" lang="en-US" sz="600" spc="-1" strike="noStrike">
                <a:solidFill>
                  <a:srgbClr val="000000"/>
                </a:solidFill>
                <a:latin typeface="IBM Plex Sans"/>
                <a:ea typeface="IBM Plex Sans"/>
              </a:rPr>
              <a:t>Group Name / DOC ID / Month XX, 2020 / © 2020 IBM Corporation</a:t>
            </a:r>
            <a:endParaRPr b="0" lang="en-US" sz="6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latin typeface="Arial"/>
            </a:endParaRPr>
          </a:p>
        </p:txBody>
      </p:sp>
      <p:sp>
        <p:nvSpPr>
          <p:cNvPr id="85"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latin typeface="Arial"/>
            </a:endParaRPr>
          </a:p>
        </p:txBody>
      </p:sp>
      <p:sp>
        <p:nvSpPr>
          <p:cNvPr id="86"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63"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164"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165"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
        <p:nvSpPr>
          <p:cNvPr id="166"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latin typeface="Arial"/>
            </a:endParaRPr>
          </a:p>
        </p:txBody>
      </p:sp>
      <p:sp>
        <p:nvSpPr>
          <p:cNvPr id="171"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latin typeface="Arial"/>
            </a:endParaRPr>
          </a:p>
        </p:txBody>
      </p:sp>
      <p:sp>
        <p:nvSpPr>
          <p:cNvPr id="172"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latin typeface="Arial"/>
            </a:endParaRPr>
          </a:p>
        </p:txBody>
      </p:sp>
      <p:sp>
        <p:nvSpPr>
          <p:cNvPr id="173"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24"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26"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227"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232"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
        <p:nvSpPr>
          <p:cNvPr id="233"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24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241"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46"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247"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248"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
        <p:nvSpPr>
          <p:cNvPr id="249"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251"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latin typeface="Arial"/>
            </a:endParaRPr>
          </a:p>
        </p:txBody>
      </p:sp>
      <p:sp>
        <p:nvSpPr>
          <p:cNvPr id="254"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latin typeface="Arial"/>
            </a:endParaRPr>
          </a:p>
        </p:txBody>
      </p:sp>
      <p:sp>
        <p:nvSpPr>
          <p:cNvPr id="255"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latin typeface="Arial"/>
            </a:endParaRPr>
          </a:p>
        </p:txBody>
      </p:sp>
      <p:sp>
        <p:nvSpPr>
          <p:cNvPr id="256"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14"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21"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
        <p:nvSpPr>
          <p:cNvPr id="323"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25"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326"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327"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29"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33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331"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33"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latin typeface="Arial"/>
            </a:endParaRPr>
          </a:p>
        </p:txBody>
      </p:sp>
      <p:sp>
        <p:nvSpPr>
          <p:cNvPr id="334"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36"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338"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
        <p:nvSpPr>
          <p:cNvPr id="339"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341"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latin typeface="Arial"/>
            </a:endParaRPr>
          </a:p>
        </p:txBody>
      </p:sp>
      <p:sp>
        <p:nvSpPr>
          <p:cNvPr id="342"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latin typeface="Arial"/>
            </a:endParaRPr>
          </a:p>
        </p:txBody>
      </p:sp>
      <p:sp>
        <p:nvSpPr>
          <p:cNvPr id="343"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latin typeface="Arial"/>
            </a:endParaRPr>
          </a:p>
        </p:txBody>
      </p:sp>
      <p:sp>
        <p:nvSpPr>
          <p:cNvPr id="344"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latin typeface="Arial"/>
            </a:endParaRPr>
          </a:p>
        </p:txBody>
      </p:sp>
      <p:sp>
        <p:nvSpPr>
          <p:cNvPr id="345"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latin typeface="Arial"/>
            </a:endParaRPr>
          </a:p>
        </p:txBody>
      </p:sp>
      <p:sp>
        <p:nvSpPr>
          <p:cNvPr id="346"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0" name="Group 1"/>
          <p:cNvGrpSpPr/>
          <p:nvPr/>
        </p:nvGrpSpPr>
        <p:grpSpPr>
          <a:xfrm>
            <a:off x="-219240" y="-220680"/>
            <a:ext cx="18727920" cy="10728360"/>
            <a:chOff x="-219240" y="-220680"/>
            <a:chExt cx="18727920" cy="10728360"/>
          </a:xfrm>
        </p:grpSpPr>
        <p:grpSp>
          <p:nvGrpSpPr>
            <p:cNvPr id="1" name="Group 2"/>
            <p:cNvGrpSpPr/>
            <p:nvPr/>
          </p:nvGrpSpPr>
          <p:grpSpPr>
            <a:xfrm>
              <a:off x="457200" y="-220680"/>
              <a:ext cx="17373240" cy="182880"/>
              <a:chOff x="457200" y="-220680"/>
              <a:chExt cx="17373240" cy="182880"/>
            </a:xfrm>
          </p:grpSpPr>
          <p:sp>
            <p:nvSpPr>
              <p:cNvPr id="2" name="Line 3"/>
              <p:cNvSpPr/>
              <p:nvPr/>
            </p:nvSpPr>
            <p:spPr>
              <a:xfrm flipV="1">
                <a:off x="457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 name="Line 4"/>
              <p:cNvSpPr/>
              <p:nvPr/>
            </p:nvSpPr>
            <p:spPr>
              <a:xfrm flipV="1">
                <a:off x="4114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 name="Line 5"/>
              <p:cNvSpPr/>
              <p:nvPr/>
            </p:nvSpPr>
            <p:spPr>
              <a:xfrm flipV="1">
                <a:off x="4572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5" name="Line 6"/>
              <p:cNvSpPr/>
              <p:nvPr/>
            </p:nvSpPr>
            <p:spPr>
              <a:xfrm flipV="1">
                <a:off x="5029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6" name="Line 7"/>
              <p:cNvSpPr/>
              <p:nvPr/>
            </p:nvSpPr>
            <p:spPr>
              <a:xfrm flipV="1">
                <a:off x="8686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7" name="Line 8"/>
              <p:cNvSpPr/>
              <p:nvPr/>
            </p:nvSpPr>
            <p:spPr>
              <a:xfrm flipV="1">
                <a:off x="9144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8" name="Line 9"/>
              <p:cNvSpPr/>
              <p:nvPr/>
            </p:nvSpPr>
            <p:spPr>
              <a:xfrm flipV="1">
                <a:off x="9601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 name="Line 10"/>
              <p:cNvSpPr/>
              <p:nvPr/>
            </p:nvSpPr>
            <p:spPr>
              <a:xfrm flipV="1">
                <a:off x="13258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 name="Line 11"/>
              <p:cNvSpPr/>
              <p:nvPr/>
            </p:nvSpPr>
            <p:spPr>
              <a:xfrm flipV="1">
                <a:off x="13716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 name="Line 12"/>
              <p:cNvSpPr/>
              <p:nvPr/>
            </p:nvSpPr>
            <p:spPr>
              <a:xfrm flipV="1">
                <a:off x="14173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 name="Line 13"/>
              <p:cNvSpPr/>
              <p:nvPr/>
            </p:nvSpPr>
            <p:spPr>
              <a:xfrm flipV="1">
                <a:off x="1783044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3" name="Group 14"/>
            <p:cNvGrpSpPr/>
            <p:nvPr/>
          </p:nvGrpSpPr>
          <p:grpSpPr>
            <a:xfrm>
              <a:off x="457200" y="10324800"/>
              <a:ext cx="17373240" cy="182880"/>
              <a:chOff x="457200" y="10324800"/>
              <a:chExt cx="17373240" cy="182880"/>
            </a:xfrm>
          </p:grpSpPr>
          <p:sp>
            <p:nvSpPr>
              <p:cNvPr id="14" name="Line 15"/>
              <p:cNvSpPr/>
              <p:nvPr/>
            </p:nvSpPr>
            <p:spPr>
              <a:xfrm flipV="1">
                <a:off x="457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5" name="Line 16"/>
              <p:cNvSpPr/>
              <p:nvPr/>
            </p:nvSpPr>
            <p:spPr>
              <a:xfrm flipV="1">
                <a:off x="4114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6" name="Line 17"/>
              <p:cNvSpPr/>
              <p:nvPr/>
            </p:nvSpPr>
            <p:spPr>
              <a:xfrm flipV="1">
                <a:off x="4572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7" name="Line 18"/>
              <p:cNvSpPr/>
              <p:nvPr/>
            </p:nvSpPr>
            <p:spPr>
              <a:xfrm flipV="1">
                <a:off x="5029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 name="Line 19"/>
              <p:cNvSpPr/>
              <p:nvPr/>
            </p:nvSpPr>
            <p:spPr>
              <a:xfrm flipV="1">
                <a:off x="8686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 name="Line 20"/>
              <p:cNvSpPr/>
              <p:nvPr/>
            </p:nvSpPr>
            <p:spPr>
              <a:xfrm flipV="1">
                <a:off x="9144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 name="Line 21"/>
              <p:cNvSpPr/>
              <p:nvPr/>
            </p:nvSpPr>
            <p:spPr>
              <a:xfrm flipV="1">
                <a:off x="9601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 name="Line 22"/>
              <p:cNvSpPr/>
              <p:nvPr/>
            </p:nvSpPr>
            <p:spPr>
              <a:xfrm flipV="1">
                <a:off x="13258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2" name="Line 23"/>
              <p:cNvSpPr/>
              <p:nvPr/>
            </p:nvSpPr>
            <p:spPr>
              <a:xfrm flipV="1">
                <a:off x="13716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3" name="Line 24"/>
              <p:cNvSpPr/>
              <p:nvPr/>
            </p:nvSpPr>
            <p:spPr>
              <a:xfrm flipV="1">
                <a:off x="14173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4" name="Line 25"/>
              <p:cNvSpPr/>
              <p:nvPr/>
            </p:nvSpPr>
            <p:spPr>
              <a:xfrm flipV="1">
                <a:off x="1783044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25" name="Group 26"/>
            <p:cNvGrpSpPr/>
            <p:nvPr/>
          </p:nvGrpSpPr>
          <p:grpSpPr>
            <a:xfrm>
              <a:off x="-219240" y="475200"/>
              <a:ext cx="182880" cy="9329040"/>
              <a:chOff x="-219240" y="475200"/>
              <a:chExt cx="182880" cy="9329040"/>
            </a:xfrm>
          </p:grpSpPr>
          <p:sp>
            <p:nvSpPr>
              <p:cNvPr id="26" name="Line 27"/>
              <p:cNvSpPr/>
              <p:nvPr/>
            </p:nvSpPr>
            <p:spPr>
              <a:xfrm flipH="1">
                <a:off x="-21924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 name="Line 28"/>
              <p:cNvSpPr/>
              <p:nvPr/>
            </p:nvSpPr>
            <p:spPr>
              <a:xfrm flipH="1">
                <a:off x="-21924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 name="Line 29"/>
              <p:cNvSpPr/>
              <p:nvPr/>
            </p:nvSpPr>
            <p:spPr>
              <a:xfrm flipH="1">
                <a:off x="-21924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 name="Line 30"/>
              <p:cNvSpPr/>
              <p:nvPr/>
            </p:nvSpPr>
            <p:spPr>
              <a:xfrm flipH="1">
                <a:off x="-219240" y="51418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0" name="Line 31"/>
              <p:cNvSpPr/>
              <p:nvPr/>
            </p:nvSpPr>
            <p:spPr>
              <a:xfrm flipH="1">
                <a:off x="-21924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1" name="Line 32"/>
              <p:cNvSpPr/>
              <p:nvPr/>
            </p:nvSpPr>
            <p:spPr>
              <a:xfrm flipH="1">
                <a:off x="-21924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2" name="Line 33"/>
              <p:cNvSpPr/>
              <p:nvPr/>
            </p:nvSpPr>
            <p:spPr>
              <a:xfrm flipH="1">
                <a:off x="-21924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3" name="Line 34"/>
              <p:cNvSpPr/>
              <p:nvPr/>
            </p:nvSpPr>
            <p:spPr>
              <a:xfrm flipH="1">
                <a:off x="-21924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4" name="Line 35"/>
              <p:cNvSpPr/>
              <p:nvPr/>
            </p:nvSpPr>
            <p:spPr>
              <a:xfrm flipH="1">
                <a:off x="-219240" y="98042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35" name="Group 36"/>
            <p:cNvGrpSpPr/>
            <p:nvPr/>
          </p:nvGrpSpPr>
          <p:grpSpPr>
            <a:xfrm>
              <a:off x="18325800" y="475200"/>
              <a:ext cx="182880" cy="9326880"/>
              <a:chOff x="18325800" y="475200"/>
              <a:chExt cx="182880" cy="9326880"/>
            </a:xfrm>
          </p:grpSpPr>
          <p:sp>
            <p:nvSpPr>
              <p:cNvPr id="36" name="Line 37"/>
              <p:cNvSpPr/>
              <p:nvPr/>
            </p:nvSpPr>
            <p:spPr>
              <a:xfrm flipH="1">
                <a:off x="1832580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7" name="Line 38"/>
              <p:cNvSpPr/>
              <p:nvPr/>
            </p:nvSpPr>
            <p:spPr>
              <a:xfrm flipH="1">
                <a:off x="1832580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8" name="Line 39"/>
              <p:cNvSpPr/>
              <p:nvPr/>
            </p:nvSpPr>
            <p:spPr>
              <a:xfrm flipH="1">
                <a:off x="1832580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9" name="Line 40"/>
              <p:cNvSpPr/>
              <p:nvPr/>
            </p:nvSpPr>
            <p:spPr>
              <a:xfrm flipH="1">
                <a:off x="18325800" y="51386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0" name="Line 41"/>
              <p:cNvSpPr/>
              <p:nvPr/>
            </p:nvSpPr>
            <p:spPr>
              <a:xfrm flipH="1">
                <a:off x="1832580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1" name="Line 42"/>
              <p:cNvSpPr/>
              <p:nvPr/>
            </p:nvSpPr>
            <p:spPr>
              <a:xfrm flipH="1">
                <a:off x="1832580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2" name="Line 43"/>
              <p:cNvSpPr/>
              <p:nvPr/>
            </p:nvSpPr>
            <p:spPr>
              <a:xfrm flipH="1">
                <a:off x="1832580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3" name="Line 44"/>
              <p:cNvSpPr/>
              <p:nvPr/>
            </p:nvSpPr>
            <p:spPr>
              <a:xfrm flipH="1">
                <a:off x="1832580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44" name="Line 45"/>
              <p:cNvSpPr/>
              <p:nvPr/>
            </p:nvSpPr>
            <p:spPr>
              <a:xfrm flipH="1">
                <a:off x="18325800" y="98020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pic>
        <p:nvPicPr>
          <p:cNvPr id="45" name="Picture 7" descr=""/>
          <p:cNvPicPr/>
          <p:nvPr/>
        </p:nvPicPr>
        <p:blipFill>
          <a:blip r:embed="rId2"/>
          <a:stretch/>
        </p:blipFill>
        <p:spPr>
          <a:xfrm>
            <a:off x="9144000" y="0"/>
            <a:ext cx="9143280" cy="10286280"/>
          </a:xfrm>
          <a:prstGeom prst="rect">
            <a:avLst/>
          </a:prstGeom>
          <a:ln>
            <a:noFill/>
          </a:ln>
        </p:spPr>
      </p:pic>
      <p:pic>
        <p:nvPicPr>
          <p:cNvPr id="46" name="Picture" descr="IBM 8-bar logo"/>
          <p:cNvPicPr/>
          <p:nvPr/>
        </p:nvPicPr>
        <p:blipFill>
          <a:blip r:embed="rId3"/>
          <a:stretch/>
        </p:blipFill>
        <p:spPr>
          <a:xfrm>
            <a:off x="16787520" y="9386280"/>
            <a:ext cx="1042560" cy="412920"/>
          </a:xfrm>
          <a:prstGeom prst="rect">
            <a:avLst/>
          </a:prstGeom>
          <a:ln>
            <a:noFill/>
          </a:ln>
        </p:spPr>
      </p:pic>
      <p:pic>
        <p:nvPicPr>
          <p:cNvPr id="47" name="Picture 5" descr=""/>
          <p:cNvPicPr/>
          <p:nvPr/>
        </p:nvPicPr>
        <p:blipFill>
          <a:blip r:embed="rId4"/>
          <a:stretch/>
        </p:blipFill>
        <p:spPr>
          <a:xfrm>
            <a:off x="28041480" y="483120"/>
            <a:ext cx="8246880" cy="2604240"/>
          </a:xfrm>
          <a:prstGeom prst="rect">
            <a:avLst/>
          </a:prstGeom>
          <a:ln>
            <a:noFill/>
          </a:ln>
        </p:spPr>
      </p:pic>
      <p:sp>
        <p:nvSpPr>
          <p:cNvPr id="48" name="CustomShape 46"/>
          <p:cNvSpPr/>
          <p:nvPr/>
        </p:nvSpPr>
        <p:spPr>
          <a:xfrm>
            <a:off x="285840" y="9470880"/>
            <a:ext cx="3061440" cy="33372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r>
              <a:rPr b="0" lang="en-US" sz="1600" spc="-1" strike="noStrike">
                <a:solidFill>
                  <a:srgbClr val="ffffff"/>
                </a:solidFill>
                <a:latin typeface="IBM Plex Sans Regular"/>
                <a:ea typeface="DejaVu Sans"/>
              </a:rPr>
              <a:t>© Copyright IBM Corp. 2023</a:t>
            </a:r>
            <a:endParaRPr b="0" lang="en-US" sz="1600" spc="-1" strike="noStrike">
              <a:latin typeface="Arial"/>
            </a:endParaRPr>
          </a:p>
        </p:txBody>
      </p:sp>
      <p:sp>
        <p:nvSpPr>
          <p:cNvPr id="49" name="PlaceHolder 47"/>
          <p:cNvSpPr>
            <a:spLocks noGrp="1"/>
          </p:cNvSpPr>
          <p:nvPr>
            <p:ph type="title"/>
          </p:nvPr>
        </p:nvSpPr>
        <p:spPr>
          <a:xfrm>
            <a:off x="914400" y="410400"/>
            <a:ext cx="16458840" cy="17175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48"/>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roup 1"/>
          <p:cNvGrpSpPr/>
          <p:nvPr/>
        </p:nvGrpSpPr>
        <p:grpSpPr>
          <a:xfrm>
            <a:off x="-219240" y="-220680"/>
            <a:ext cx="18727920" cy="10728360"/>
            <a:chOff x="-219240" y="-220680"/>
            <a:chExt cx="18727920" cy="10728360"/>
          </a:xfrm>
        </p:grpSpPr>
        <p:grpSp>
          <p:nvGrpSpPr>
            <p:cNvPr id="88" name="Group 2"/>
            <p:cNvGrpSpPr/>
            <p:nvPr/>
          </p:nvGrpSpPr>
          <p:grpSpPr>
            <a:xfrm>
              <a:off x="457200" y="-220680"/>
              <a:ext cx="17373240" cy="182880"/>
              <a:chOff x="457200" y="-220680"/>
              <a:chExt cx="17373240" cy="182880"/>
            </a:xfrm>
          </p:grpSpPr>
          <p:sp>
            <p:nvSpPr>
              <p:cNvPr id="89" name="Line 3"/>
              <p:cNvSpPr/>
              <p:nvPr/>
            </p:nvSpPr>
            <p:spPr>
              <a:xfrm flipV="1">
                <a:off x="457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0" name="Line 4"/>
              <p:cNvSpPr/>
              <p:nvPr/>
            </p:nvSpPr>
            <p:spPr>
              <a:xfrm flipV="1">
                <a:off x="4114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1" name="Line 5"/>
              <p:cNvSpPr/>
              <p:nvPr/>
            </p:nvSpPr>
            <p:spPr>
              <a:xfrm flipV="1">
                <a:off x="4572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2" name="Line 6"/>
              <p:cNvSpPr/>
              <p:nvPr/>
            </p:nvSpPr>
            <p:spPr>
              <a:xfrm flipV="1">
                <a:off x="5029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3" name="Line 7"/>
              <p:cNvSpPr/>
              <p:nvPr/>
            </p:nvSpPr>
            <p:spPr>
              <a:xfrm flipV="1">
                <a:off x="8686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4" name="Line 8"/>
              <p:cNvSpPr/>
              <p:nvPr/>
            </p:nvSpPr>
            <p:spPr>
              <a:xfrm flipV="1">
                <a:off x="9144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5" name="Line 9"/>
              <p:cNvSpPr/>
              <p:nvPr/>
            </p:nvSpPr>
            <p:spPr>
              <a:xfrm flipV="1">
                <a:off x="9601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6" name="Line 10"/>
              <p:cNvSpPr/>
              <p:nvPr/>
            </p:nvSpPr>
            <p:spPr>
              <a:xfrm flipV="1">
                <a:off x="13258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7" name="Line 11"/>
              <p:cNvSpPr/>
              <p:nvPr/>
            </p:nvSpPr>
            <p:spPr>
              <a:xfrm flipV="1">
                <a:off x="13716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8" name="Line 12"/>
              <p:cNvSpPr/>
              <p:nvPr/>
            </p:nvSpPr>
            <p:spPr>
              <a:xfrm flipV="1">
                <a:off x="14173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99" name="Line 13"/>
              <p:cNvSpPr/>
              <p:nvPr/>
            </p:nvSpPr>
            <p:spPr>
              <a:xfrm flipV="1">
                <a:off x="1783044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00" name="Group 14"/>
            <p:cNvGrpSpPr/>
            <p:nvPr/>
          </p:nvGrpSpPr>
          <p:grpSpPr>
            <a:xfrm>
              <a:off x="457200" y="10324800"/>
              <a:ext cx="17373240" cy="182880"/>
              <a:chOff x="457200" y="10324800"/>
              <a:chExt cx="17373240" cy="182880"/>
            </a:xfrm>
          </p:grpSpPr>
          <p:sp>
            <p:nvSpPr>
              <p:cNvPr id="101" name="Line 15"/>
              <p:cNvSpPr/>
              <p:nvPr/>
            </p:nvSpPr>
            <p:spPr>
              <a:xfrm flipV="1">
                <a:off x="457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2" name="Line 16"/>
              <p:cNvSpPr/>
              <p:nvPr/>
            </p:nvSpPr>
            <p:spPr>
              <a:xfrm flipV="1">
                <a:off x="4114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3" name="Line 17"/>
              <p:cNvSpPr/>
              <p:nvPr/>
            </p:nvSpPr>
            <p:spPr>
              <a:xfrm flipV="1">
                <a:off x="4572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4" name="Line 18"/>
              <p:cNvSpPr/>
              <p:nvPr/>
            </p:nvSpPr>
            <p:spPr>
              <a:xfrm flipV="1">
                <a:off x="5029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5" name="Line 19"/>
              <p:cNvSpPr/>
              <p:nvPr/>
            </p:nvSpPr>
            <p:spPr>
              <a:xfrm flipV="1">
                <a:off x="8686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6" name="Line 20"/>
              <p:cNvSpPr/>
              <p:nvPr/>
            </p:nvSpPr>
            <p:spPr>
              <a:xfrm flipV="1">
                <a:off x="9144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7" name="Line 21"/>
              <p:cNvSpPr/>
              <p:nvPr/>
            </p:nvSpPr>
            <p:spPr>
              <a:xfrm flipV="1">
                <a:off x="9601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8" name="Line 22"/>
              <p:cNvSpPr/>
              <p:nvPr/>
            </p:nvSpPr>
            <p:spPr>
              <a:xfrm flipV="1">
                <a:off x="13258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09" name="Line 23"/>
              <p:cNvSpPr/>
              <p:nvPr/>
            </p:nvSpPr>
            <p:spPr>
              <a:xfrm flipV="1">
                <a:off x="13716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0" name="Line 24"/>
              <p:cNvSpPr/>
              <p:nvPr/>
            </p:nvSpPr>
            <p:spPr>
              <a:xfrm flipV="1">
                <a:off x="14173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1" name="Line 25"/>
              <p:cNvSpPr/>
              <p:nvPr/>
            </p:nvSpPr>
            <p:spPr>
              <a:xfrm flipV="1">
                <a:off x="1783044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12" name="Group 26"/>
            <p:cNvGrpSpPr/>
            <p:nvPr/>
          </p:nvGrpSpPr>
          <p:grpSpPr>
            <a:xfrm>
              <a:off x="-219240" y="475200"/>
              <a:ext cx="182880" cy="9329040"/>
              <a:chOff x="-219240" y="475200"/>
              <a:chExt cx="182880" cy="9329040"/>
            </a:xfrm>
          </p:grpSpPr>
          <p:sp>
            <p:nvSpPr>
              <p:cNvPr id="113" name="Line 27"/>
              <p:cNvSpPr/>
              <p:nvPr/>
            </p:nvSpPr>
            <p:spPr>
              <a:xfrm flipH="1">
                <a:off x="-21924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4" name="Line 28"/>
              <p:cNvSpPr/>
              <p:nvPr/>
            </p:nvSpPr>
            <p:spPr>
              <a:xfrm flipH="1">
                <a:off x="-21924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5" name="Line 29"/>
              <p:cNvSpPr/>
              <p:nvPr/>
            </p:nvSpPr>
            <p:spPr>
              <a:xfrm flipH="1">
                <a:off x="-21924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6" name="Line 30"/>
              <p:cNvSpPr/>
              <p:nvPr/>
            </p:nvSpPr>
            <p:spPr>
              <a:xfrm flipH="1">
                <a:off x="-219240" y="51418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7" name="Line 31"/>
              <p:cNvSpPr/>
              <p:nvPr/>
            </p:nvSpPr>
            <p:spPr>
              <a:xfrm flipH="1">
                <a:off x="-21924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8" name="Line 32"/>
              <p:cNvSpPr/>
              <p:nvPr/>
            </p:nvSpPr>
            <p:spPr>
              <a:xfrm flipH="1">
                <a:off x="-21924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19" name="Line 33"/>
              <p:cNvSpPr/>
              <p:nvPr/>
            </p:nvSpPr>
            <p:spPr>
              <a:xfrm flipH="1">
                <a:off x="-21924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0" name="Line 34"/>
              <p:cNvSpPr/>
              <p:nvPr/>
            </p:nvSpPr>
            <p:spPr>
              <a:xfrm flipH="1">
                <a:off x="-21924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1" name="Line 35"/>
              <p:cNvSpPr/>
              <p:nvPr/>
            </p:nvSpPr>
            <p:spPr>
              <a:xfrm flipH="1">
                <a:off x="-219240" y="98042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22" name="Group 36"/>
            <p:cNvGrpSpPr/>
            <p:nvPr/>
          </p:nvGrpSpPr>
          <p:grpSpPr>
            <a:xfrm>
              <a:off x="18325800" y="475200"/>
              <a:ext cx="182880" cy="9326880"/>
              <a:chOff x="18325800" y="475200"/>
              <a:chExt cx="182880" cy="9326880"/>
            </a:xfrm>
          </p:grpSpPr>
          <p:sp>
            <p:nvSpPr>
              <p:cNvPr id="123" name="Line 37"/>
              <p:cNvSpPr/>
              <p:nvPr/>
            </p:nvSpPr>
            <p:spPr>
              <a:xfrm flipH="1">
                <a:off x="1832580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4" name="Line 38"/>
              <p:cNvSpPr/>
              <p:nvPr/>
            </p:nvSpPr>
            <p:spPr>
              <a:xfrm flipH="1">
                <a:off x="1832580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5" name="Line 39"/>
              <p:cNvSpPr/>
              <p:nvPr/>
            </p:nvSpPr>
            <p:spPr>
              <a:xfrm flipH="1">
                <a:off x="1832580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6" name="Line 40"/>
              <p:cNvSpPr/>
              <p:nvPr/>
            </p:nvSpPr>
            <p:spPr>
              <a:xfrm flipH="1">
                <a:off x="18325800" y="51386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7" name="Line 41"/>
              <p:cNvSpPr/>
              <p:nvPr/>
            </p:nvSpPr>
            <p:spPr>
              <a:xfrm flipH="1">
                <a:off x="1832580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8" name="Line 42"/>
              <p:cNvSpPr/>
              <p:nvPr/>
            </p:nvSpPr>
            <p:spPr>
              <a:xfrm flipH="1">
                <a:off x="1832580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29" name="Line 43"/>
              <p:cNvSpPr/>
              <p:nvPr/>
            </p:nvSpPr>
            <p:spPr>
              <a:xfrm flipH="1">
                <a:off x="1832580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30" name="Line 44"/>
              <p:cNvSpPr/>
              <p:nvPr/>
            </p:nvSpPr>
            <p:spPr>
              <a:xfrm flipH="1">
                <a:off x="1832580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31" name="Line 45"/>
              <p:cNvSpPr/>
              <p:nvPr/>
            </p:nvSpPr>
            <p:spPr>
              <a:xfrm flipH="1">
                <a:off x="18325800" y="98020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pic>
        <p:nvPicPr>
          <p:cNvPr id="132" name="Picture 7" descr=""/>
          <p:cNvPicPr/>
          <p:nvPr/>
        </p:nvPicPr>
        <p:blipFill>
          <a:blip r:embed="rId2"/>
          <a:stretch/>
        </p:blipFill>
        <p:spPr>
          <a:xfrm>
            <a:off x="0" y="0"/>
            <a:ext cx="5439240" cy="10286280"/>
          </a:xfrm>
          <a:prstGeom prst="rect">
            <a:avLst/>
          </a:prstGeom>
          <a:ln>
            <a:noFill/>
          </a:ln>
        </p:spPr>
      </p:pic>
      <p:pic>
        <p:nvPicPr>
          <p:cNvPr id="133" name="Picture" descr="IBM 8-bar logo"/>
          <p:cNvPicPr/>
          <p:nvPr/>
        </p:nvPicPr>
        <p:blipFill>
          <a:blip r:embed="rId3"/>
          <a:stretch/>
        </p:blipFill>
        <p:spPr>
          <a:xfrm>
            <a:off x="16787520" y="9386280"/>
            <a:ext cx="1042560" cy="412920"/>
          </a:xfrm>
          <a:prstGeom prst="rect">
            <a:avLst/>
          </a:prstGeom>
          <a:ln>
            <a:noFill/>
          </a:ln>
        </p:spPr>
      </p:pic>
      <p:pic>
        <p:nvPicPr>
          <p:cNvPr id="134" name="Picture 5" descr=""/>
          <p:cNvPicPr/>
          <p:nvPr/>
        </p:nvPicPr>
        <p:blipFill>
          <a:blip r:embed="rId4"/>
          <a:stretch/>
        </p:blipFill>
        <p:spPr>
          <a:xfrm>
            <a:off x="28041480" y="483120"/>
            <a:ext cx="8246880" cy="2604240"/>
          </a:xfrm>
          <a:prstGeom prst="rect">
            <a:avLst/>
          </a:prstGeom>
          <a:ln>
            <a:noFill/>
          </a:ln>
        </p:spPr>
      </p:pic>
      <p:pic>
        <p:nvPicPr>
          <p:cNvPr id="135" name="Picture 2" descr=""/>
          <p:cNvPicPr/>
          <p:nvPr/>
        </p:nvPicPr>
        <p:blipFill>
          <a:blip r:embed="rId5"/>
          <a:stretch/>
        </p:blipFill>
        <p:spPr>
          <a:xfrm>
            <a:off x="14160600" y="0"/>
            <a:ext cx="4126680" cy="1307520"/>
          </a:xfrm>
          <a:prstGeom prst="rect">
            <a:avLst/>
          </a:prstGeom>
          <a:ln>
            <a:noFill/>
          </a:ln>
        </p:spPr>
      </p:pic>
      <p:sp>
        <p:nvSpPr>
          <p:cNvPr id="136" name="PlaceHolder 46"/>
          <p:cNvSpPr>
            <a:spLocks noGrp="1"/>
          </p:cNvSpPr>
          <p:nvPr>
            <p:ph type="title"/>
          </p:nvPr>
        </p:nvSpPr>
        <p:spPr>
          <a:xfrm>
            <a:off x="914400" y="410400"/>
            <a:ext cx="16458840" cy="17175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7" name="PlaceHolder 47"/>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74" name="Group 1"/>
          <p:cNvGrpSpPr/>
          <p:nvPr/>
        </p:nvGrpSpPr>
        <p:grpSpPr>
          <a:xfrm>
            <a:off x="-219240" y="-220680"/>
            <a:ext cx="18727920" cy="10728360"/>
            <a:chOff x="-219240" y="-220680"/>
            <a:chExt cx="18727920" cy="10728360"/>
          </a:xfrm>
        </p:grpSpPr>
        <p:grpSp>
          <p:nvGrpSpPr>
            <p:cNvPr id="175" name="Group 2"/>
            <p:cNvGrpSpPr/>
            <p:nvPr/>
          </p:nvGrpSpPr>
          <p:grpSpPr>
            <a:xfrm>
              <a:off x="457200" y="-220680"/>
              <a:ext cx="17373240" cy="182880"/>
              <a:chOff x="457200" y="-220680"/>
              <a:chExt cx="17373240" cy="182880"/>
            </a:xfrm>
          </p:grpSpPr>
          <p:sp>
            <p:nvSpPr>
              <p:cNvPr id="176" name="Line 3"/>
              <p:cNvSpPr/>
              <p:nvPr/>
            </p:nvSpPr>
            <p:spPr>
              <a:xfrm flipV="1">
                <a:off x="457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77" name="Line 4"/>
              <p:cNvSpPr/>
              <p:nvPr/>
            </p:nvSpPr>
            <p:spPr>
              <a:xfrm flipV="1">
                <a:off x="4114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78" name="Line 5"/>
              <p:cNvSpPr/>
              <p:nvPr/>
            </p:nvSpPr>
            <p:spPr>
              <a:xfrm flipV="1">
                <a:off x="4572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79" name="Line 6"/>
              <p:cNvSpPr/>
              <p:nvPr/>
            </p:nvSpPr>
            <p:spPr>
              <a:xfrm flipV="1">
                <a:off x="5029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0" name="Line 7"/>
              <p:cNvSpPr/>
              <p:nvPr/>
            </p:nvSpPr>
            <p:spPr>
              <a:xfrm flipV="1">
                <a:off x="8686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1" name="Line 8"/>
              <p:cNvSpPr/>
              <p:nvPr/>
            </p:nvSpPr>
            <p:spPr>
              <a:xfrm flipV="1">
                <a:off x="9144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2" name="Line 9"/>
              <p:cNvSpPr/>
              <p:nvPr/>
            </p:nvSpPr>
            <p:spPr>
              <a:xfrm flipV="1">
                <a:off x="9601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3" name="Line 10"/>
              <p:cNvSpPr/>
              <p:nvPr/>
            </p:nvSpPr>
            <p:spPr>
              <a:xfrm flipV="1">
                <a:off x="13258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4" name="Line 11"/>
              <p:cNvSpPr/>
              <p:nvPr/>
            </p:nvSpPr>
            <p:spPr>
              <a:xfrm flipV="1">
                <a:off x="13716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5" name="Line 12"/>
              <p:cNvSpPr/>
              <p:nvPr/>
            </p:nvSpPr>
            <p:spPr>
              <a:xfrm flipV="1">
                <a:off x="14173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6" name="Line 13"/>
              <p:cNvSpPr/>
              <p:nvPr/>
            </p:nvSpPr>
            <p:spPr>
              <a:xfrm flipV="1">
                <a:off x="1783044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87" name="Group 14"/>
            <p:cNvGrpSpPr/>
            <p:nvPr/>
          </p:nvGrpSpPr>
          <p:grpSpPr>
            <a:xfrm>
              <a:off x="457200" y="10324800"/>
              <a:ext cx="17373240" cy="182880"/>
              <a:chOff x="457200" y="10324800"/>
              <a:chExt cx="17373240" cy="182880"/>
            </a:xfrm>
          </p:grpSpPr>
          <p:sp>
            <p:nvSpPr>
              <p:cNvPr id="188" name="Line 15"/>
              <p:cNvSpPr/>
              <p:nvPr/>
            </p:nvSpPr>
            <p:spPr>
              <a:xfrm flipV="1">
                <a:off x="457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89" name="Line 16"/>
              <p:cNvSpPr/>
              <p:nvPr/>
            </p:nvSpPr>
            <p:spPr>
              <a:xfrm flipV="1">
                <a:off x="4114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0" name="Line 17"/>
              <p:cNvSpPr/>
              <p:nvPr/>
            </p:nvSpPr>
            <p:spPr>
              <a:xfrm flipV="1">
                <a:off x="4572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1" name="Line 18"/>
              <p:cNvSpPr/>
              <p:nvPr/>
            </p:nvSpPr>
            <p:spPr>
              <a:xfrm flipV="1">
                <a:off x="5029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2" name="Line 19"/>
              <p:cNvSpPr/>
              <p:nvPr/>
            </p:nvSpPr>
            <p:spPr>
              <a:xfrm flipV="1">
                <a:off x="8686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3" name="Line 20"/>
              <p:cNvSpPr/>
              <p:nvPr/>
            </p:nvSpPr>
            <p:spPr>
              <a:xfrm flipV="1">
                <a:off x="9144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4" name="Line 21"/>
              <p:cNvSpPr/>
              <p:nvPr/>
            </p:nvSpPr>
            <p:spPr>
              <a:xfrm flipV="1">
                <a:off x="9601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5" name="Line 22"/>
              <p:cNvSpPr/>
              <p:nvPr/>
            </p:nvSpPr>
            <p:spPr>
              <a:xfrm flipV="1">
                <a:off x="13258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6" name="Line 23"/>
              <p:cNvSpPr/>
              <p:nvPr/>
            </p:nvSpPr>
            <p:spPr>
              <a:xfrm flipV="1">
                <a:off x="13716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7" name="Line 24"/>
              <p:cNvSpPr/>
              <p:nvPr/>
            </p:nvSpPr>
            <p:spPr>
              <a:xfrm flipV="1">
                <a:off x="14173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198" name="Line 25"/>
              <p:cNvSpPr/>
              <p:nvPr/>
            </p:nvSpPr>
            <p:spPr>
              <a:xfrm flipV="1">
                <a:off x="1783044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199" name="Group 26"/>
            <p:cNvGrpSpPr/>
            <p:nvPr/>
          </p:nvGrpSpPr>
          <p:grpSpPr>
            <a:xfrm>
              <a:off x="-219240" y="475200"/>
              <a:ext cx="182880" cy="9329040"/>
              <a:chOff x="-219240" y="475200"/>
              <a:chExt cx="182880" cy="9329040"/>
            </a:xfrm>
          </p:grpSpPr>
          <p:sp>
            <p:nvSpPr>
              <p:cNvPr id="200" name="Line 27"/>
              <p:cNvSpPr/>
              <p:nvPr/>
            </p:nvSpPr>
            <p:spPr>
              <a:xfrm flipH="1">
                <a:off x="-21924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1" name="Line 28"/>
              <p:cNvSpPr/>
              <p:nvPr/>
            </p:nvSpPr>
            <p:spPr>
              <a:xfrm flipH="1">
                <a:off x="-21924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2" name="Line 29"/>
              <p:cNvSpPr/>
              <p:nvPr/>
            </p:nvSpPr>
            <p:spPr>
              <a:xfrm flipH="1">
                <a:off x="-21924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3" name="Line 30"/>
              <p:cNvSpPr/>
              <p:nvPr/>
            </p:nvSpPr>
            <p:spPr>
              <a:xfrm flipH="1">
                <a:off x="-219240" y="51418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4" name="Line 31"/>
              <p:cNvSpPr/>
              <p:nvPr/>
            </p:nvSpPr>
            <p:spPr>
              <a:xfrm flipH="1">
                <a:off x="-21924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5" name="Line 32"/>
              <p:cNvSpPr/>
              <p:nvPr/>
            </p:nvSpPr>
            <p:spPr>
              <a:xfrm flipH="1">
                <a:off x="-21924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6" name="Line 33"/>
              <p:cNvSpPr/>
              <p:nvPr/>
            </p:nvSpPr>
            <p:spPr>
              <a:xfrm flipH="1">
                <a:off x="-21924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7" name="Line 34"/>
              <p:cNvSpPr/>
              <p:nvPr/>
            </p:nvSpPr>
            <p:spPr>
              <a:xfrm flipH="1">
                <a:off x="-21924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08" name="Line 35"/>
              <p:cNvSpPr/>
              <p:nvPr/>
            </p:nvSpPr>
            <p:spPr>
              <a:xfrm flipH="1">
                <a:off x="-219240" y="98042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209" name="Group 36"/>
            <p:cNvGrpSpPr/>
            <p:nvPr/>
          </p:nvGrpSpPr>
          <p:grpSpPr>
            <a:xfrm>
              <a:off x="18325800" y="475200"/>
              <a:ext cx="182880" cy="9326880"/>
              <a:chOff x="18325800" y="475200"/>
              <a:chExt cx="182880" cy="9326880"/>
            </a:xfrm>
          </p:grpSpPr>
          <p:sp>
            <p:nvSpPr>
              <p:cNvPr id="210" name="Line 37"/>
              <p:cNvSpPr/>
              <p:nvPr/>
            </p:nvSpPr>
            <p:spPr>
              <a:xfrm flipH="1">
                <a:off x="1832580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1" name="Line 38"/>
              <p:cNvSpPr/>
              <p:nvPr/>
            </p:nvSpPr>
            <p:spPr>
              <a:xfrm flipH="1">
                <a:off x="1832580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2" name="Line 39"/>
              <p:cNvSpPr/>
              <p:nvPr/>
            </p:nvSpPr>
            <p:spPr>
              <a:xfrm flipH="1">
                <a:off x="1832580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3" name="Line 40"/>
              <p:cNvSpPr/>
              <p:nvPr/>
            </p:nvSpPr>
            <p:spPr>
              <a:xfrm flipH="1">
                <a:off x="18325800" y="51386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4" name="Line 41"/>
              <p:cNvSpPr/>
              <p:nvPr/>
            </p:nvSpPr>
            <p:spPr>
              <a:xfrm flipH="1">
                <a:off x="1832580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5" name="Line 42"/>
              <p:cNvSpPr/>
              <p:nvPr/>
            </p:nvSpPr>
            <p:spPr>
              <a:xfrm flipH="1">
                <a:off x="1832580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6" name="Line 43"/>
              <p:cNvSpPr/>
              <p:nvPr/>
            </p:nvSpPr>
            <p:spPr>
              <a:xfrm flipH="1">
                <a:off x="1832580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7" name="Line 44"/>
              <p:cNvSpPr/>
              <p:nvPr/>
            </p:nvSpPr>
            <p:spPr>
              <a:xfrm flipH="1">
                <a:off x="1832580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18" name="Line 45"/>
              <p:cNvSpPr/>
              <p:nvPr/>
            </p:nvSpPr>
            <p:spPr>
              <a:xfrm flipH="1">
                <a:off x="18325800" y="98020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sp>
        <p:nvSpPr>
          <p:cNvPr id="219" name="PlaceHolder 46"/>
          <p:cNvSpPr>
            <a:spLocks noGrp="1"/>
          </p:cNvSpPr>
          <p:nvPr>
            <p:ph type="title"/>
          </p:nvPr>
        </p:nvSpPr>
        <p:spPr>
          <a:xfrm>
            <a:off x="914400" y="410400"/>
            <a:ext cx="16458840" cy="17175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20" name="PlaceHolder 47"/>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257" name="Group 1"/>
          <p:cNvGrpSpPr/>
          <p:nvPr/>
        </p:nvGrpSpPr>
        <p:grpSpPr>
          <a:xfrm>
            <a:off x="-219240" y="-220680"/>
            <a:ext cx="18727920" cy="10728360"/>
            <a:chOff x="-219240" y="-220680"/>
            <a:chExt cx="18727920" cy="10728360"/>
          </a:xfrm>
        </p:grpSpPr>
        <p:grpSp>
          <p:nvGrpSpPr>
            <p:cNvPr id="258" name="Group 2"/>
            <p:cNvGrpSpPr/>
            <p:nvPr/>
          </p:nvGrpSpPr>
          <p:grpSpPr>
            <a:xfrm>
              <a:off x="457200" y="-220680"/>
              <a:ext cx="17373240" cy="182880"/>
              <a:chOff x="457200" y="-220680"/>
              <a:chExt cx="17373240" cy="182880"/>
            </a:xfrm>
          </p:grpSpPr>
          <p:sp>
            <p:nvSpPr>
              <p:cNvPr id="259" name="Line 3"/>
              <p:cNvSpPr/>
              <p:nvPr/>
            </p:nvSpPr>
            <p:spPr>
              <a:xfrm flipV="1">
                <a:off x="457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0" name="Line 4"/>
              <p:cNvSpPr/>
              <p:nvPr/>
            </p:nvSpPr>
            <p:spPr>
              <a:xfrm flipV="1">
                <a:off x="4114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1" name="Line 5"/>
              <p:cNvSpPr/>
              <p:nvPr/>
            </p:nvSpPr>
            <p:spPr>
              <a:xfrm flipV="1">
                <a:off x="4572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2" name="Line 6"/>
              <p:cNvSpPr/>
              <p:nvPr/>
            </p:nvSpPr>
            <p:spPr>
              <a:xfrm flipV="1">
                <a:off x="5029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3" name="Line 7"/>
              <p:cNvSpPr/>
              <p:nvPr/>
            </p:nvSpPr>
            <p:spPr>
              <a:xfrm flipV="1">
                <a:off x="8686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4" name="Line 8"/>
              <p:cNvSpPr/>
              <p:nvPr/>
            </p:nvSpPr>
            <p:spPr>
              <a:xfrm flipV="1">
                <a:off x="9144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5" name="Line 9"/>
              <p:cNvSpPr/>
              <p:nvPr/>
            </p:nvSpPr>
            <p:spPr>
              <a:xfrm flipV="1">
                <a:off x="9601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6" name="Line 10"/>
              <p:cNvSpPr/>
              <p:nvPr/>
            </p:nvSpPr>
            <p:spPr>
              <a:xfrm flipV="1">
                <a:off x="132588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7" name="Line 11"/>
              <p:cNvSpPr/>
              <p:nvPr/>
            </p:nvSpPr>
            <p:spPr>
              <a:xfrm flipV="1">
                <a:off x="137160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8" name="Line 12"/>
              <p:cNvSpPr/>
              <p:nvPr/>
            </p:nvSpPr>
            <p:spPr>
              <a:xfrm flipV="1">
                <a:off x="1417320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69" name="Line 13"/>
              <p:cNvSpPr/>
              <p:nvPr/>
            </p:nvSpPr>
            <p:spPr>
              <a:xfrm flipV="1">
                <a:off x="17830440" y="-22068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270" name="Group 14"/>
            <p:cNvGrpSpPr/>
            <p:nvPr/>
          </p:nvGrpSpPr>
          <p:grpSpPr>
            <a:xfrm>
              <a:off x="457200" y="10324800"/>
              <a:ext cx="17373240" cy="182880"/>
              <a:chOff x="457200" y="10324800"/>
              <a:chExt cx="17373240" cy="182880"/>
            </a:xfrm>
          </p:grpSpPr>
          <p:sp>
            <p:nvSpPr>
              <p:cNvPr id="271" name="Line 15"/>
              <p:cNvSpPr/>
              <p:nvPr/>
            </p:nvSpPr>
            <p:spPr>
              <a:xfrm flipV="1">
                <a:off x="457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2" name="Line 16"/>
              <p:cNvSpPr/>
              <p:nvPr/>
            </p:nvSpPr>
            <p:spPr>
              <a:xfrm flipV="1">
                <a:off x="4114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3" name="Line 17"/>
              <p:cNvSpPr/>
              <p:nvPr/>
            </p:nvSpPr>
            <p:spPr>
              <a:xfrm flipV="1">
                <a:off x="4572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4" name="Line 18"/>
              <p:cNvSpPr/>
              <p:nvPr/>
            </p:nvSpPr>
            <p:spPr>
              <a:xfrm flipV="1">
                <a:off x="5029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5" name="Line 19"/>
              <p:cNvSpPr/>
              <p:nvPr/>
            </p:nvSpPr>
            <p:spPr>
              <a:xfrm flipV="1">
                <a:off x="8686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6" name="Line 20"/>
              <p:cNvSpPr/>
              <p:nvPr/>
            </p:nvSpPr>
            <p:spPr>
              <a:xfrm flipV="1">
                <a:off x="9144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7" name="Line 21"/>
              <p:cNvSpPr/>
              <p:nvPr/>
            </p:nvSpPr>
            <p:spPr>
              <a:xfrm flipV="1">
                <a:off x="9601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8" name="Line 22"/>
              <p:cNvSpPr/>
              <p:nvPr/>
            </p:nvSpPr>
            <p:spPr>
              <a:xfrm flipV="1">
                <a:off x="132588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79" name="Line 23"/>
              <p:cNvSpPr/>
              <p:nvPr/>
            </p:nvSpPr>
            <p:spPr>
              <a:xfrm flipV="1">
                <a:off x="137160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0" name="Line 24"/>
              <p:cNvSpPr/>
              <p:nvPr/>
            </p:nvSpPr>
            <p:spPr>
              <a:xfrm flipV="1">
                <a:off x="1417320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1" name="Line 25"/>
              <p:cNvSpPr/>
              <p:nvPr/>
            </p:nvSpPr>
            <p:spPr>
              <a:xfrm flipV="1">
                <a:off x="17830440" y="10324800"/>
                <a:ext cx="0" cy="18288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282" name="Group 26"/>
            <p:cNvGrpSpPr/>
            <p:nvPr/>
          </p:nvGrpSpPr>
          <p:grpSpPr>
            <a:xfrm>
              <a:off x="-219240" y="475200"/>
              <a:ext cx="182880" cy="9329040"/>
              <a:chOff x="-219240" y="475200"/>
              <a:chExt cx="182880" cy="9329040"/>
            </a:xfrm>
          </p:grpSpPr>
          <p:sp>
            <p:nvSpPr>
              <p:cNvPr id="283" name="Line 27"/>
              <p:cNvSpPr/>
              <p:nvPr/>
            </p:nvSpPr>
            <p:spPr>
              <a:xfrm flipH="1">
                <a:off x="-21924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4" name="Line 28"/>
              <p:cNvSpPr/>
              <p:nvPr/>
            </p:nvSpPr>
            <p:spPr>
              <a:xfrm flipH="1">
                <a:off x="-21924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5" name="Line 29"/>
              <p:cNvSpPr/>
              <p:nvPr/>
            </p:nvSpPr>
            <p:spPr>
              <a:xfrm flipH="1">
                <a:off x="-21924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6" name="Line 30"/>
              <p:cNvSpPr/>
              <p:nvPr/>
            </p:nvSpPr>
            <p:spPr>
              <a:xfrm flipH="1">
                <a:off x="-219240" y="51418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7" name="Line 31"/>
              <p:cNvSpPr/>
              <p:nvPr/>
            </p:nvSpPr>
            <p:spPr>
              <a:xfrm flipH="1">
                <a:off x="-21924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8" name="Line 32"/>
              <p:cNvSpPr/>
              <p:nvPr/>
            </p:nvSpPr>
            <p:spPr>
              <a:xfrm flipH="1">
                <a:off x="-21924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89" name="Line 33"/>
              <p:cNvSpPr/>
              <p:nvPr/>
            </p:nvSpPr>
            <p:spPr>
              <a:xfrm flipH="1">
                <a:off x="-21924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0" name="Line 34"/>
              <p:cNvSpPr/>
              <p:nvPr/>
            </p:nvSpPr>
            <p:spPr>
              <a:xfrm flipH="1">
                <a:off x="-21924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1" name="Line 35"/>
              <p:cNvSpPr/>
              <p:nvPr/>
            </p:nvSpPr>
            <p:spPr>
              <a:xfrm flipH="1">
                <a:off x="-219240" y="98042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nvGrpSpPr>
            <p:cNvPr id="292" name="Group 36"/>
            <p:cNvGrpSpPr/>
            <p:nvPr/>
          </p:nvGrpSpPr>
          <p:grpSpPr>
            <a:xfrm>
              <a:off x="18325800" y="475200"/>
              <a:ext cx="182880" cy="9326880"/>
              <a:chOff x="18325800" y="475200"/>
              <a:chExt cx="182880" cy="9326880"/>
            </a:xfrm>
          </p:grpSpPr>
          <p:sp>
            <p:nvSpPr>
              <p:cNvPr id="293" name="Line 37"/>
              <p:cNvSpPr/>
              <p:nvPr/>
            </p:nvSpPr>
            <p:spPr>
              <a:xfrm flipH="1">
                <a:off x="18325800" y="13075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4" name="Line 38"/>
              <p:cNvSpPr/>
              <p:nvPr/>
            </p:nvSpPr>
            <p:spPr>
              <a:xfrm flipH="1">
                <a:off x="18325800" y="257832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5" name="Line 39"/>
              <p:cNvSpPr/>
              <p:nvPr/>
            </p:nvSpPr>
            <p:spPr>
              <a:xfrm flipH="1">
                <a:off x="18325800" y="385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6" name="Line 40"/>
              <p:cNvSpPr/>
              <p:nvPr/>
            </p:nvSpPr>
            <p:spPr>
              <a:xfrm flipH="1">
                <a:off x="18325800" y="513864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7" name="Line 41"/>
              <p:cNvSpPr/>
              <p:nvPr/>
            </p:nvSpPr>
            <p:spPr>
              <a:xfrm flipH="1">
                <a:off x="18325800" y="64188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8" name="Line 42"/>
              <p:cNvSpPr/>
              <p:nvPr/>
            </p:nvSpPr>
            <p:spPr>
              <a:xfrm flipH="1">
                <a:off x="18325800" y="769896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299" name="Line 43"/>
              <p:cNvSpPr/>
              <p:nvPr/>
            </p:nvSpPr>
            <p:spPr>
              <a:xfrm flipH="1">
                <a:off x="18325800" y="89884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00" name="Line 44"/>
              <p:cNvSpPr/>
              <p:nvPr/>
            </p:nvSpPr>
            <p:spPr>
              <a:xfrm flipH="1">
                <a:off x="18325800" y="47520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sp>
            <p:nvSpPr>
              <p:cNvPr id="301" name="Line 45"/>
              <p:cNvSpPr/>
              <p:nvPr/>
            </p:nvSpPr>
            <p:spPr>
              <a:xfrm flipH="1">
                <a:off x="18325800" y="9802080"/>
                <a:ext cx="182880" cy="0"/>
              </a:xfrm>
              <a:prstGeom prst="line">
                <a:avLst/>
              </a:prstGeom>
              <a:ln>
                <a:solidFill>
                  <a:srgbClr val="bebebe"/>
                </a:solidFill>
                <a:round/>
              </a:ln>
            </p:spPr>
            <p:style>
              <a:lnRef idx="1">
                <a:schemeClr val="dk1"/>
              </a:lnRef>
              <a:fillRef idx="0">
                <a:schemeClr val="dk1"/>
              </a:fillRef>
              <a:effectRef idx="0">
                <a:schemeClr val="dk1"/>
              </a:effectRef>
              <a:fontRef idx="minor"/>
            </p:style>
          </p:sp>
        </p:grpSp>
      </p:grpSp>
      <p:pic>
        <p:nvPicPr>
          <p:cNvPr id="302" name="Picture 1" descr=""/>
          <p:cNvPicPr/>
          <p:nvPr/>
        </p:nvPicPr>
        <p:blipFill>
          <a:blip r:embed="rId2"/>
          <a:stretch/>
        </p:blipFill>
        <p:spPr>
          <a:xfrm>
            <a:off x="0" y="0"/>
            <a:ext cx="4559400" cy="10267920"/>
          </a:xfrm>
          <a:prstGeom prst="rect">
            <a:avLst/>
          </a:prstGeom>
          <a:ln>
            <a:noFill/>
          </a:ln>
        </p:spPr>
      </p:pic>
      <p:sp>
        <p:nvSpPr>
          <p:cNvPr id="303" name="CustomShape 46"/>
          <p:cNvSpPr/>
          <p:nvPr/>
        </p:nvSpPr>
        <p:spPr>
          <a:xfrm>
            <a:off x="4572000" y="1568880"/>
            <a:ext cx="6848280" cy="8733600"/>
          </a:xfrm>
          <a:prstGeom prst="rect">
            <a:avLst/>
          </a:prstGeom>
          <a:solidFill>
            <a:schemeClr val="bg1"/>
          </a:solidFill>
          <a:ln w="19080">
            <a:solidFill>
              <a:schemeClr val="bg1"/>
            </a:solidFill>
            <a:round/>
          </a:ln>
        </p:spPr>
        <p:style>
          <a:lnRef idx="2">
            <a:schemeClr val="accent6"/>
          </a:lnRef>
          <a:fillRef idx="1">
            <a:schemeClr val="lt1"/>
          </a:fillRef>
          <a:effectRef idx="0">
            <a:schemeClr val="accent6"/>
          </a:effectRef>
          <a:fontRef idx="minor"/>
        </p:style>
      </p:sp>
      <p:sp>
        <p:nvSpPr>
          <p:cNvPr id="304" name="CustomShape 47"/>
          <p:cNvSpPr/>
          <p:nvPr/>
        </p:nvSpPr>
        <p:spPr>
          <a:xfrm>
            <a:off x="11418120" y="1552680"/>
            <a:ext cx="6869160" cy="8733600"/>
          </a:xfrm>
          <a:prstGeom prst="rect">
            <a:avLst/>
          </a:prstGeom>
          <a:solidFill>
            <a:schemeClr val="bg1"/>
          </a:solidFill>
          <a:ln w="19080">
            <a:solidFill>
              <a:schemeClr val="bg1"/>
            </a:solidFill>
            <a:round/>
          </a:ln>
        </p:spPr>
        <p:style>
          <a:lnRef idx="2">
            <a:schemeClr val="accent6"/>
          </a:lnRef>
          <a:fillRef idx="1">
            <a:schemeClr val="lt1"/>
          </a:fillRef>
          <a:effectRef idx="0">
            <a:schemeClr val="accent6"/>
          </a:effectRef>
          <a:fontRef idx="minor"/>
        </p:style>
      </p:sp>
      <p:sp>
        <p:nvSpPr>
          <p:cNvPr id="305" name="CustomShape 48"/>
          <p:cNvSpPr/>
          <p:nvPr/>
        </p:nvSpPr>
        <p:spPr>
          <a:xfrm>
            <a:off x="4551480" y="0"/>
            <a:ext cx="6869160" cy="1551960"/>
          </a:xfrm>
          <a:prstGeom prst="rect">
            <a:avLst/>
          </a:prstGeom>
          <a:solidFill>
            <a:srgbClr val="0043ce"/>
          </a:solidFill>
          <a:ln w="19080">
            <a:noFill/>
          </a:ln>
        </p:spPr>
        <p:style>
          <a:lnRef idx="2">
            <a:schemeClr val="accent6"/>
          </a:lnRef>
          <a:fillRef idx="1">
            <a:schemeClr val="lt1"/>
          </a:fillRef>
          <a:effectRef idx="0">
            <a:schemeClr val="accent6"/>
          </a:effectRef>
          <a:fontRef idx="minor"/>
        </p:style>
      </p:sp>
      <p:sp>
        <p:nvSpPr>
          <p:cNvPr id="306" name="CustomShape 49"/>
          <p:cNvSpPr/>
          <p:nvPr/>
        </p:nvSpPr>
        <p:spPr>
          <a:xfrm>
            <a:off x="11418120" y="0"/>
            <a:ext cx="6869160" cy="1551960"/>
          </a:xfrm>
          <a:prstGeom prst="rect">
            <a:avLst/>
          </a:prstGeom>
          <a:solidFill>
            <a:srgbClr val="6929c4"/>
          </a:solidFill>
          <a:ln w="19080">
            <a:noFill/>
          </a:ln>
        </p:spPr>
        <p:style>
          <a:lnRef idx="2">
            <a:schemeClr val="accent6"/>
          </a:lnRef>
          <a:fillRef idx="1">
            <a:schemeClr val="lt1"/>
          </a:fillRef>
          <a:effectRef idx="0">
            <a:schemeClr val="accent6"/>
          </a:effectRef>
          <a:fontRef idx="minor"/>
        </p:style>
      </p:sp>
      <p:sp>
        <p:nvSpPr>
          <p:cNvPr id="307" name="Line 50"/>
          <p:cNvSpPr/>
          <p:nvPr/>
        </p:nvSpPr>
        <p:spPr>
          <a:xfrm>
            <a:off x="11418120" y="0"/>
            <a:ext cx="0" cy="10286640"/>
          </a:xfrm>
          <a:prstGeom prst="line">
            <a:avLst/>
          </a:prstGeom>
          <a:ln w="25560">
            <a:solidFill>
              <a:srgbClr val="c6c6c6"/>
            </a:solidFill>
            <a:round/>
          </a:ln>
        </p:spPr>
        <p:style>
          <a:lnRef idx="1">
            <a:schemeClr val="dk1"/>
          </a:lnRef>
          <a:fillRef idx="0">
            <a:schemeClr val="dk1"/>
          </a:fillRef>
          <a:effectRef idx="0">
            <a:schemeClr val="dk1"/>
          </a:effectRef>
          <a:fontRef idx="minor"/>
        </p:style>
      </p:sp>
      <p:sp>
        <p:nvSpPr>
          <p:cNvPr id="308" name="Line 51"/>
          <p:cNvSpPr/>
          <p:nvPr/>
        </p:nvSpPr>
        <p:spPr>
          <a:xfrm flipH="1">
            <a:off x="4551120" y="1552680"/>
            <a:ext cx="13736880" cy="0"/>
          </a:xfrm>
          <a:prstGeom prst="line">
            <a:avLst/>
          </a:prstGeom>
          <a:ln w="25560">
            <a:solidFill>
              <a:srgbClr val="c6c6c6"/>
            </a:solidFill>
            <a:round/>
          </a:ln>
        </p:spPr>
        <p:style>
          <a:lnRef idx="1">
            <a:schemeClr val="dk1"/>
          </a:lnRef>
          <a:fillRef idx="0">
            <a:schemeClr val="dk1"/>
          </a:fillRef>
          <a:effectRef idx="0">
            <a:schemeClr val="dk1"/>
          </a:effectRef>
          <a:fontRef idx="minor"/>
        </p:style>
      </p:sp>
      <p:sp>
        <p:nvSpPr>
          <p:cNvPr id="309" name="PlaceHolder 52"/>
          <p:cNvSpPr>
            <a:spLocks noGrp="1"/>
          </p:cNvSpPr>
          <p:nvPr>
            <p:ph type="title"/>
          </p:nvPr>
        </p:nvSpPr>
        <p:spPr>
          <a:xfrm>
            <a:off x="914400" y="410400"/>
            <a:ext cx="16458840" cy="17175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10" name="PlaceHolder 53"/>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20480" y="402480"/>
            <a:ext cx="8283600" cy="8701200"/>
          </a:xfrm>
          <a:prstGeom prst="rect">
            <a:avLst/>
          </a:prstGeom>
          <a:noFill/>
          <a:ln>
            <a:noFill/>
          </a:ln>
        </p:spPr>
        <p:style>
          <a:lnRef idx="0"/>
          <a:fillRef idx="0"/>
          <a:effectRef idx="0"/>
          <a:fontRef idx="minor"/>
        </p:style>
        <p:txBody>
          <a:bodyPr lIns="0" rIns="0" tIns="0" bIns="0">
            <a:noAutofit/>
          </a:bodyPr>
          <a:p>
            <a:pPr>
              <a:lnSpc>
                <a:spcPct val="90000"/>
              </a:lnSpc>
            </a:pPr>
            <a:r>
              <a:rPr b="0" lang="en-US" sz="4800" spc="-1" strike="noStrike">
                <a:solidFill>
                  <a:srgbClr val="ffffff"/>
                </a:solidFill>
                <a:latin typeface="IBM Plex Sans"/>
                <a:ea typeface="IBM Plex Sans"/>
              </a:rPr>
              <a:t>Case Study</a:t>
            </a:r>
            <a:br/>
            <a:br/>
            <a:r>
              <a:rPr b="0" lang="en-US" sz="4800" spc="-1" strike="noStrike">
                <a:solidFill>
                  <a:srgbClr val="c00000"/>
                </a:solidFill>
                <a:latin typeface="IBM Plex Sans"/>
                <a:ea typeface="IBM Plex Sans"/>
              </a:rPr>
              <a:t>Data Scraping/Web Scraping Attack</a:t>
            </a:r>
            <a:br/>
            <a:br/>
            <a:br/>
            <a:r>
              <a:rPr b="1" lang="en-US" sz="8800" spc="-1" strike="noStrike">
                <a:solidFill>
                  <a:srgbClr val="c00000"/>
                </a:solidFill>
                <a:latin typeface="IBM Plex Sans"/>
                <a:ea typeface="IBM Plex Sans"/>
              </a:rPr>
              <a:t>Linkedin 2021 Data Breach</a:t>
            </a:r>
            <a:r>
              <a:rPr b="0" lang="en-US" sz="4800" spc="-1" strike="noStrike">
                <a:solidFill>
                  <a:srgbClr val="c00000"/>
                </a:solidFill>
                <a:latin typeface="IBM Plex Sans"/>
                <a:ea typeface="IBM Plex Sans"/>
              </a:rPr>
              <a:t> </a:t>
            </a:r>
            <a:br/>
            <a:br/>
            <a:br/>
            <a:endParaRPr b="0" lang="en-US" sz="4800" spc="-1" strike="noStrike">
              <a:latin typeface="Arial"/>
            </a:endParaRPr>
          </a:p>
        </p:txBody>
      </p:sp>
      <p:pic>
        <p:nvPicPr>
          <p:cNvPr id="354" name="" descr=""/>
          <p:cNvPicPr/>
          <p:nvPr/>
        </p:nvPicPr>
        <p:blipFill>
          <a:blip r:embed="rId1"/>
          <a:stretch/>
        </p:blipFill>
        <p:spPr>
          <a:xfrm>
            <a:off x="9490320" y="3992760"/>
            <a:ext cx="8594640" cy="2332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5875920" y="340200"/>
            <a:ext cx="12225240" cy="9779400"/>
          </a:xfrm>
          <a:prstGeom prst="rect">
            <a:avLst/>
          </a:prstGeom>
          <a:noFill/>
          <a:ln>
            <a:noFill/>
          </a:ln>
        </p:spPr>
        <p:style>
          <a:lnRef idx="0"/>
          <a:fillRef idx="0"/>
          <a:effectRef idx="0"/>
          <a:fontRef idx="minor"/>
        </p:style>
        <p:txBody>
          <a:bodyPr lIns="0" rIns="0" tIns="0" bIns="0">
            <a:noAutofit/>
          </a:bodyPr>
          <a:p>
            <a:pPr>
              <a:lnSpc>
                <a:spcPct val="115000"/>
              </a:lnSpc>
            </a:pPr>
            <a:r>
              <a:rPr b="0" lang="en-US" sz="2200" spc="-1" strike="noStrike">
                <a:solidFill>
                  <a:srgbClr val="161616"/>
                </a:solidFill>
                <a:latin typeface="IBM Plex Sans"/>
                <a:ea typeface="IBM Plex Sans"/>
              </a:rPr>
              <a:t>- The LinkedIn 2021 data breach can be categorized as a </a:t>
            </a:r>
            <a:r>
              <a:rPr b="1" lang="en-US" sz="2200" spc="-1" strike="noStrike">
                <a:solidFill>
                  <a:srgbClr val="161616"/>
                </a:solidFill>
                <a:latin typeface="IBM Plex Sans"/>
                <a:ea typeface="IBM Plex Sans"/>
              </a:rPr>
              <a:t>"Data Scraping"</a:t>
            </a:r>
            <a:r>
              <a:rPr b="0" lang="en-US" sz="2200" spc="-1" strike="noStrike">
                <a:solidFill>
                  <a:srgbClr val="161616"/>
                </a:solidFill>
                <a:latin typeface="IBM Plex Sans"/>
                <a:ea typeface="IBM Plex Sans"/>
              </a:rPr>
              <a:t> or </a:t>
            </a:r>
            <a:r>
              <a:rPr b="1" lang="en-US" sz="2200" spc="-1" strike="noStrike">
                <a:solidFill>
                  <a:srgbClr val="161616"/>
                </a:solidFill>
                <a:latin typeface="IBM Plex Sans"/>
                <a:ea typeface="IBM Plex Sans"/>
              </a:rPr>
              <a:t>"Web Scraping"</a:t>
            </a:r>
            <a:r>
              <a:rPr b="0" lang="en-US" sz="2200" spc="-1" strike="noStrike">
                <a:solidFill>
                  <a:srgbClr val="161616"/>
                </a:solidFill>
                <a:latin typeface="IBM Plex Sans"/>
                <a:ea typeface="IBM Plex Sans"/>
              </a:rPr>
              <a:t> attack. In this type of attack, cybercriminals automate the process of extracting data from websites or online platforms, often in large volumes. In the case of LinkedIn, attackers </a:t>
            </a:r>
            <a:r>
              <a:rPr b="1" lang="en-US" sz="2200" spc="-1" strike="noStrike">
                <a:solidFill>
                  <a:srgbClr val="161616"/>
                </a:solidFill>
                <a:latin typeface="IBM Plex Sans"/>
                <a:ea typeface="IBM Plex Sans"/>
              </a:rPr>
              <a:t>scraped</a:t>
            </a:r>
            <a:r>
              <a:rPr b="0" lang="en-US" sz="2200" spc="-1" strike="noStrike">
                <a:solidFill>
                  <a:srgbClr val="161616"/>
                </a:solidFill>
                <a:latin typeface="IBM Plex Sans"/>
                <a:ea typeface="IBM Plex Sans"/>
              </a:rPr>
              <a:t> and collected user data from publicly available profiles and other sources on the platform. This </a:t>
            </a:r>
            <a:r>
              <a:rPr b="1" lang="en-US" sz="2200" spc="-1" strike="noStrike">
                <a:solidFill>
                  <a:srgbClr val="161616"/>
                </a:solidFill>
                <a:latin typeface="IBM Plex Sans"/>
                <a:ea typeface="IBM Plex Sans"/>
              </a:rPr>
              <a:t>data scraping</a:t>
            </a:r>
            <a:r>
              <a:rPr b="0" lang="en-US" sz="2200" spc="-1" strike="noStrike">
                <a:solidFill>
                  <a:srgbClr val="161616"/>
                </a:solidFill>
                <a:latin typeface="IBM Plex Sans"/>
                <a:ea typeface="IBM Plex Sans"/>
              </a:rPr>
              <a:t> was performed at scale, resulting in a </a:t>
            </a:r>
            <a:r>
              <a:rPr b="1" lang="en-US" sz="2200" spc="-1" strike="noStrike">
                <a:solidFill>
                  <a:srgbClr val="161616"/>
                </a:solidFill>
                <a:latin typeface="IBM Plex Sans"/>
                <a:ea typeface="IBM Plex Sans"/>
              </a:rPr>
              <a:t>massive dataset</a:t>
            </a:r>
            <a:r>
              <a:rPr b="0" lang="en-US" sz="2200" spc="-1" strike="noStrike">
                <a:solidFill>
                  <a:srgbClr val="161616"/>
                </a:solidFill>
                <a:latin typeface="IBM Plex Sans"/>
                <a:ea typeface="IBM Plex Sans"/>
              </a:rPr>
              <a:t> that was later offered for sale on the </a:t>
            </a:r>
            <a:r>
              <a:rPr b="1" lang="en-US" sz="2200" spc="-1" strike="noStrike">
                <a:solidFill>
                  <a:srgbClr val="161616"/>
                </a:solidFill>
                <a:latin typeface="IBM Plex Sans"/>
                <a:ea typeface="IBM Plex Sans"/>
              </a:rPr>
              <a:t>dark web</a:t>
            </a:r>
            <a:r>
              <a:rPr b="0" lang="en-US" sz="2200" spc="-1" strike="noStrike">
                <a:solidFill>
                  <a:srgbClr val="161616"/>
                </a:solidFill>
                <a:latin typeface="IBM Plex Sans"/>
                <a:ea typeface="IBM Plex Sans"/>
              </a:rPr>
              <a:t>.</a:t>
            </a:r>
            <a:b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Data scraping</a:t>
            </a:r>
            <a:r>
              <a:rPr b="0" lang="en-US" sz="2200" spc="-1" strike="noStrike">
                <a:solidFill>
                  <a:srgbClr val="161616"/>
                </a:solidFill>
                <a:latin typeface="IBM Plex Sans"/>
                <a:ea typeface="IBM Plex Sans"/>
              </a:rPr>
              <a:t> attacks can be carried out for various purposes, including</a:t>
            </a:r>
            <a:r>
              <a:rPr b="1" lang="en-US" sz="2200" spc="-1" strike="noStrike">
                <a:solidFill>
                  <a:srgbClr val="161616"/>
                </a:solidFill>
                <a:latin typeface="IBM Plex Sans"/>
                <a:ea typeface="IBM Plex Sans"/>
              </a:rPr>
              <a:t> identity theft, spamming, phishing</a:t>
            </a:r>
            <a:r>
              <a:rPr b="0" lang="en-US" sz="2200" spc="-1" strike="noStrike">
                <a:solidFill>
                  <a:srgbClr val="161616"/>
                </a:solidFill>
                <a:latin typeface="IBM Plex Sans"/>
                <a:ea typeface="IBM Plex Sans"/>
              </a:rPr>
              <a:t>, or even </a:t>
            </a:r>
            <a:r>
              <a:rPr b="1" lang="en-US" sz="2200" spc="-1" strike="noStrike">
                <a:solidFill>
                  <a:srgbClr val="161616"/>
                </a:solidFill>
                <a:latin typeface="IBM Plex Sans"/>
                <a:ea typeface="IBM Plex Sans"/>
              </a:rPr>
              <a:t>selling the stolen data</a:t>
            </a:r>
            <a:r>
              <a:rPr b="0" lang="en-US" sz="2200" spc="-1" strike="noStrike">
                <a:solidFill>
                  <a:srgbClr val="161616"/>
                </a:solidFill>
                <a:latin typeface="IBM Plex Sans"/>
                <a:ea typeface="IBM Plex Sans"/>
              </a:rPr>
              <a:t> on </a:t>
            </a:r>
            <a:r>
              <a:rPr b="1" lang="en-US" sz="2200" spc="-1" strike="noStrike">
                <a:solidFill>
                  <a:srgbClr val="161616"/>
                </a:solidFill>
                <a:latin typeface="IBM Plex Sans"/>
                <a:ea typeface="IBM Plex Sans"/>
              </a:rPr>
              <a:t>underground markets.</a:t>
            </a:r>
            <a:r>
              <a:rPr b="0" lang="en-US" sz="2200" spc="-1" strike="noStrike">
                <a:solidFill>
                  <a:srgbClr val="161616"/>
                </a:solidFill>
                <a:latin typeface="IBM Plex Sans"/>
                <a:ea typeface="IBM Plex Sans"/>
              </a:rPr>
              <a:t> In the context of LinkedIn, the </a:t>
            </a:r>
            <a:r>
              <a:rPr b="1" lang="en-US" sz="2200" spc="-1" strike="noStrike">
                <a:solidFill>
                  <a:srgbClr val="161616"/>
                </a:solidFill>
                <a:latin typeface="IBM Plex Sans"/>
                <a:ea typeface="IBM Plex Sans"/>
              </a:rPr>
              <a:t>scraped data</a:t>
            </a:r>
            <a:r>
              <a:rPr b="0" lang="en-US" sz="2200" spc="-1" strike="noStrike">
                <a:solidFill>
                  <a:srgbClr val="161616"/>
                </a:solidFill>
                <a:latin typeface="IBM Plex Sans"/>
                <a:ea typeface="IBM Plex Sans"/>
              </a:rPr>
              <a:t> included </a:t>
            </a:r>
            <a:r>
              <a:rPr b="1" lang="en-US" sz="2200" spc="-1" strike="noStrike">
                <a:solidFill>
                  <a:srgbClr val="161616"/>
                </a:solidFill>
                <a:latin typeface="IBM Plex Sans"/>
                <a:ea typeface="IBM Plex Sans"/>
              </a:rPr>
              <a:t>user IDs, names, email addresses, phone numbers, workplace details,</a:t>
            </a:r>
            <a:r>
              <a:rPr b="0" lang="en-US" sz="2200" spc="-1" strike="noStrike">
                <a:solidFill>
                  <a:srgbClr val="161616"/>
                </a:solidFill>
                <a:latin typeface="IBM Plex Sans"/>
                <a:ea typeface="IBM Plex Sans"/>
              </a:rPr>
              <a:t> and more.</a:t>
            </a:r>
            <a:br/>
            <a:r>
              <a:rPr b="0" lang="en-US" sz="2200" spc="-1" strike="noStrike">
                <a:solidFill>
                  <a:srgbClr val="161616"/>
                </a:solidFill>
                <a:latin typeface="IBM Plex Sans"/>
                <a:ea typeface="IBM Plex Sans"/>
              </a:rPr>
              <a:t>- LinkedIn operates in the </a:t>
            </a:r>
            <a:r>
              <a:rPr b="1" lang="en-US" sz="2200" spc="-1" strike="noStrike">
                <a:solidFill>
                  <a:srgbClr val="161616"/>
                </a:solidFill>
                <a:latin typeface="IBM Plex Sans"/>
                <a:ea typeface="IBM Plex Sans"/>
              </a:rPr>
              <a:t>social media</a:t>
            </a:r>
            <a:r>
              <a:rPr b="0" lang="en-US" sz="2200" spc="-1" strike="noStrike">
                <a:solidFill>
                  <a:srgbClr val="161616"/>
                </a:solidFill>
                <a:latin typeface="IBM Plex Sans"/>
                <a:ea typeface="IBM Plex Sans"/>
              </a:rPr>
              <a:t> and </a:t>
            </a:r>
            <a:r>
              <a:rPr b="1" lang="en-US" sz="2200" spc="-1" strike="noStrike">
                <a:solidFill>
                  <a:srgbClr val="161616"/>
                </a:solidFill>
                <a:latin typeface="IBM Plex Sans"/>
                <a:ea typeface="IBM Plex Sans"/>
              </a:rPr>
              <a:t>professional networking industry.</a:t>
            </a:r>
            <a:r>
              <a:rPr b="0" lang="en-US" sz="2200" spc="-1" strike="noStrike">
                <a:solidFill>
                  <a:srgbClr val="161616"/>
                </a:solidFill>
                <a:latin typeface="IBM Plex Sans"/>
                <a:ea typeface="IBM Plex Sans"/>
              </a:rPr>
              <a:t> According to various reports and statistics, the </a:t>
            </a:r>
            <a:r>
              <a:rPr b="1" lang="en-US" sz="2200" spc="-1" strike="noStrike">
                <a:solidFill>
                  <a:srgbClr val="161616"/>
                </a:solidFill>
                <a:latin typeface="IBM Plex Sans"/>
                <a:ea typeface="IBM Plex Sans"/>
              </a:rPr>
              <a:t>social media industry</a:t>
            </a:r>
            <a:r>
              <a:rPr b="0" lang="en-US" sz="2200" spc="-1" strike="noStrike">
                <a:solidFill>
                  <a:srgbClr val="161616"/>
                </a:solidFill>
                <a:latin typeface="IBM Plex Sans"/>
                <a:ea typeface="IBM Plex Sans"/>
              </a:rPr>
              <a:t> as a whole has been a frequent target of </a:t>
            </a:r>
            <a:r>
              <a:rPr b="1" lang="en-US" sz="2200" spc="-1" strike="noStrike">
                <a:solidFill>
                  <a:srgbClr val="161616"/>
                </a:solidFill>
                <a:latin typeface="IBM Plex Sans"/>
                <a:ea typeface="IBM Plex Sans"/>
              </a:rPr>
              <a:t>cyberattacks</a:t>
            </a:r>
            <a:r>
              <a:rPr b="0" lang="en-US" sz="2200" spc="-1" strike="noStrike">
                <a:solidFill>
                  <a:srgbClr val="161616"/>
                </a:solidFill>
                <a:latin typeface="IBM Plex Sans"/>
                <a:ea typeface="IBM Plex Sans"/>
              </a:rPr>
              <a:t>, with </a:t>
            </a:r>
            <a:r>
              <a:rPr b="1" lang="en-US" sz="2200" spc="-1" strike="noStrike">
                <a:solidFill>
                  <a:srgbClr val="161616"/>
                </a:solidFill>
                <a:latin typeface="IBM Plex Sans"/>
                <a:ea typeface="IBM Plex Sans"/>
              </a:rPr>
              <a:t>data breaches</a:t>
            </a:r>
            <a:r>
              <a:rPr b="0" lang="en-US" sz="2200" spc="-1" strike="noStrike">
                <a:solidFill>
                  <a:srgbClr val="161616"/>
                </a:solidFill>
                <a:latin typeface="IBM Plex Sans"/>
                <a:ea typeface="IBM Plex Sans"/>
              </a:rPr>
              <a:t> and </a:t>
            </a:r>
            <a:r>
              <a:rPr b="1" lang="en-US" sz="2200" spc="-1" strike="noStrike">
                <a:solidFill>
                  <a:srgbClr val="161616"/>
                </a:solidFill>
                <a:latin typeface="IBM Plex Sans"/>
                <a:ea typeface="IBM Plex Sans"/>
              </a:rPr>
              <a:t>security incidents</a:t>
            </a:r>
            <a:r>
              <a:rPr b="0" lang="en-US" sz="2200" spc="-1" strike="noStrike">
                <a:solidFill>
                  <a:srgbClr val="161616"/>
                </a:solidFill>
                <a:latin typeface="IBM Plex Sans"/>
                <a:ea typeface="IBM Plex Sans"/>
              </a:rPr>
              <a:t> affecting multiple platforms. While I don't have access to real-time statistics, here's a general observation:</a:t>
            </a:r>
            <a:b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Increased Attacks on Social Media Platforms:</a:t>
            </a: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Social media platforms</a:t>
            </a:r>
            <a:r>
              <a:rPr b="0" lang="en-US" sz="2200" spc="-1" strike="noStrike">
                <a:solidFill>
                  <a:srgbClr val="161616"/>
                </a:solidFill>
                <a:latin typeface="IBM Plex Sans"/>
                <a:ea typeface="IBM Plex Sans"/>
              </a:rPr>
              <a:t> are attractive targets for </a:t>
            </a:r>
            <a:r>
              <a:rPr b="1" lang="en-US" sz="2200" spc="-1" strike="noStrike">
                <a:solidFill>
                  <a:srgbClr val="161616"/>
                </a:solidFill>
                <a:latin typeface="IBM Plex Sans"/>
                <a:ea typeface="IBM Plex Sans"/>
              </a:rPr>
              <a:t>cybercriminals</a:t>
            </a:r>
            <a:r>
              <a:rPr b="0" lang="en-US" sz="2200" spc="-1" strike="noStrike">
                <a:solidFill>
                  <a:srgbClr val="161616"/>
                </a:solidFill>
                <a:latin typeface="IBM Plex Sans"/>
                <a:ea typeface="IBM Plex Sans"/>
              </a:rPr>
              <a:t> due to the vast amount of </a:t>
            </a:r>
            <a:r>
              <a:rPr b="1" lang="en-US" sz="2200" spc="-1" strike="noStrike">
                <a:solidFill>
                  <a:srgbClr val="161616"/>
                </a:solidFill>
                <a:latin typeface="IBM Plex Sans"/>
                <a:ea typeface="IBM Plex Sans"/>
              </a:rPr>
              <a:t>user data</a:t>
            </a:r>
            <a:r>
              <a:rPr b="0" lang="en-US" sz="2200" spc="-1" strike="noStrike">
                <a:solidFill>
                  <a:srgbClr val="161616"/>
                </a:solidFill>
                <a:latin typeface="IBM Plex Sans"/>
                <a:ea typeface="IBM Plex Sans"/>
              </a:rPr>
              <a:t> they store. As of my last knowledge update in September 2021, there was a growing trend of attacks on </a:t>
            </a:r>
            <a:r>
              <a:rPr b="1" lang="en-US" sz="2200" spc="-1" strike="noStrike">
                <a:solidFill>
                  <a:srgbClr val="161616"/>
                </a:solidFill>
                <a:latin typeface="IBM Plex Sans"/>
                <a:ea typeface="IBM Plex Sans"/>
              </a:rPr>
              <a:t>social media companies</a:t>
            </a:r>
            <a:r>
              <a:rPr b="0" lang="en-US" sz="2200" spc="-1" strike="noStrike">
                <a:solidFill>
                  <a:srgbClr val="161616"/>
                </a:solidFill>
                <a:latin typeface="IBM Plex Sans"/>
                <a:ea typeface="IBM Plex Sans"/>
              </a:rPr>
              <a:t>, with </a:t>
            </a:r>
            <a:r>
              <a:rPr b="1" lang="en-US" sz="2200" spc="-1" strike="noStrike">
                <a:solidFill>
                  <a:srgbClr val="161616"/>
                </a:solidFill>
                <a:latin typeface="IBM Plex Sans"/>
                <a:ea typeface="IBM Plex Sans"/>
              </a:rPr>
              <a:t>data breaches</a:t>
            </a: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account hijacking</a:t>
            </a:r>
            <a:r>
              <a:rPr b="0" lang="en-US" sz="2200" spc="-1" strike="noStrike">
                <a:solidFill>
                  <a:srgbClr val="161616"/>
                </a:solidFill>
                <a:latin typeface="IBM Plex Sans"/>
                <a:ea typeface="IBM Plex Sans"/>
              </a:rPr>
              <a:t>, and </a:t>
            </a:r>
            <a:r>
              <a:rPr b="1" lang="en-US" sz="2200" spc="-1" strike="noStrike">
                <a:solidFill>
                  <a:srgbClr val="161616"/>
                </a:solidFill>
                <a:latin typeface="IBM Plex Sans"/>
                <a:ea typeface="IBM Plex Sans"/>
              </a:rPr>
              <a:t>phishing attempts</a:t>
            </a:r>
            <a:r>
              <a:rPr b="0" lang="en-US" sz="2200" spc="-1" strike="noStrike">
                <a:solidFill>
                  <a:srgbClr val="161616"/>
                </a:solidFill>
                <a:latin typeface="IBM Plex Sans"/>
                <a:ea typeface="IBM Plex Sans"/>
              </a:rPr>
              <a:t> being common. These attacks often aim to compromise </a:t>
            </a:r>
            <a:r>
              <a:rPr b="1" lang="en-US" sz="2200" spc="-1" strike="noStrike">
                <a:solidFill>
                  <a:srgbClr val="161616"/>
                </a:solidFill>
                <a:latin typeface="IBM Plex Sans"/>
                <a:ea typeface="IBM Plex Sans"/>
              </a:rPr>
              <a:t>user accounts</a:t>
            </a:r>
            <a:r>
              <a:rPr b="0" lang="en-US" sz="2200" spc="-1" strike="noStrike">
                <a:solidFill>
                  <a:srgbClr val="161616"/>
                </a:solidFill>
                <a:latin typeface="IBM Plex Sans"/>
                <a:ea typeface="IBM Plex Sans"/>
              </a:rPr>
              <a:t>, steal </a:t>
            </a:r>
            <a:r>
              <a:rPr b="1" lang="en-US" sz="2200" spc="-1" strike="noStrike">
                <a:solidFill>
                  <a:srgbClr val="161616"/>
                </a:solidFill>
                <a:latin typeface="IBM Plex Sans"/>
                <a:ea typeface="IBM Plex Sans"/>
              </a:rPr>
              <a:t>personal information</a:t>
            </a:r>
            <a:r>
              <a:rPr b="0" lang="en-US" sz="2200" spc="-1" strike="noStrike">
                <a:solidFill>
                  <a:srgbClr val="161616"/>
                </a:solidFill>
                <a:latin typeface="IBM Plex Sans"/>
                <a:ea typeface="IBM Plex Sans"/>
              </a:rPr>
              <a:t>, or spread </a:t>
            </a:r>
            <a:r>
              <a:rPr b="1" lang="en-US" sz="2200" spc="-1" strike="noStrike">
                <a:solidFill>
                  <a:srgbClr val="161616"/>
                </a:solidFill>
                <a:latin typeface="IBM Plex Sans"/>
                <a:ea typeface="IBM Plex Sans"/>
              </a:rPr>
              <a:t>malware</a:t>
            </a:r>
            <a:r>
              <a:rPr b="0" lang="en-US" sz="2200" spc="-1" strike="noStrike">
                <a:solidFill>
                  <a:srgbClr val="161616"/>
                </a:solidFill>
                <a:latin typeface="IBM Plex Sans"/>
                <a:ea typeface="IBM Plex Sans"/>
              </a:rPr>
              <a:t>.</a:t>
            </a:r>
            <a:br/>
            <a:r>
              <a:rPr b="0" lang="en-US" sz="2200" spc="-1" strike="noStrike">
                <a:solidFill>
                  <a:srgbClr val="161616"/>
                </a:solidFill>
                <a:latin typeface="IBM Plex Sans"/>
                <a:ea typeface="IBM Plex Sans"/>
              </a:rPr>
              <a:t>- It's important to note that the </a:t>
            </a:r>
            <a:r>
              <a:rPr b="1" lang="en-US" sz="2200" spc="-1" strike="noStrike">
                <a:solidFill>
                  <a:srgbClr val="161616"/>
                </a:solidFill>
                <a:latin typeface="IBM Plex Sans"/>
                <a:ea typeface="IBM Plex Sans"/>
              </a:rPr>
              <a:t>threat</a:t>
            </a: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landscape</a:t>
            </a:r>
            <a:r>
              <a:rPr b="0" lang="en-US" sz="2200" spc="-1" strike="noStrike">
                <a:solidFill>
                  <a:srgbClr val="161616"/>
                </a:solidFill>
                <a:latin typeface="IBM Plex Sans"/>
                <a:ea typeface="IBM Plex Sans"/>
              </a:rPr>
              <a:t> can evolve rapidly, and the specific statistics related to attacks on the </a:t>
            </a:r>
            <a:r>
              <a:rPr b="1" lang="en-US" sz="2200" spc="-1" strike="noStrike">
                <a:solidFill>
                  <a:srgbClr val="161616"/>
                </a:solidFill>
                <a:latin typeface="IBM Plex Sans"/>
                <a:ea typeface="IBM Plex Sans"/>
              </a:rPr>
              <a:t>social media industry</a:t>
            </a:r>
            <a:r>
              <a:rPr b="0" lang="en-US" sz="2200" spc="-1" strike="noStrike">
                <a:solidFill>
                  <a:srgbClr val="161616"/>
                </a:solidFill>
                <a:latin typeface="IBM Plex Sans"/>
                <a:ea typeface="IBM Plex Sans"/>
              </a:rPr>
              <a:t> may have changed since then. For the most current statistics and insights, it is advisable to refer to </a:t>
            </a:r>
            <a:r>
              <a:rPr b="1" lang="en-US" sz="2200" spc="-1" strike="noStrike">
                <a:solidFill>
                  <a:srgbClr val="161616"/>
                </a:solidFill>
                <a:latin typeface="IBM Plex Sans"/>
                <a:ea typeface="IBM Plex Sans"/>
              </a:rPr>
              <a:t>cybersecurity</a:t>
            </a:r>
            <a:r>
              <a:rPr b="0" lang="en-US" sz="2200" spc="-1" strike="noStrike">
                <a:solidFill>
                  <a:srgbClr val="161616"/>
                </a:solidFill>
                <a:latin typeface="IBM Plex Sans"/>
                <a:ea typeface="IBM Plex Sans"/>
              </a:rPr>
              <a:t> </a:t>
            </a:r>
            <a:r>
              <a:rPr b="1" lang="en-US" sz="2200" spc="-1" strike="noStrike">
                <a:solidFill>
                  <a:srgbClr val="161616"/>
                </a:solidFill>
                <a:latin typeface="IBM Plex Sans"/>
                <a:ea typeface="IBM Plex Sans"/>
              </a:rPr>
              <a:t>reports</a:t>
            </a:r>
            <a:r>
              <a:rPr b="0" lang="en-US" sz="2200" spc="-1" strike="noStrike">
                <a:solidFill>
                  <a:srgbClr val="161616"/>
                </a:solidFill>
                <a:latin typeface="IBM Plex Sans"/>
                <a:ea typeface="IBM Plex Sans"/>
              </a:rPr>
              <a:t> and </a:t>
            </a:r>
            <a:r>
              <a:rPr b="1" lang="en-US" sz="2200" spc="-1" strike="noStrike">
                <a:solidFill>
                  <a:srgbClr val="161616"/>
                </a:solidFill>
                <a:latin typeface="IBM Plex Sans"/>
                <a:ea typeface="IBM Plex Sans"/>
              </a:rPr>
              <a:t>industry-specific security research.</a:t>
            </a:r>
            <a:endParaRPr b="0" lang="en-US" sz="2200" spc="-1" strike="noStrike">
              <a:latin typeface="Arial"/>
            </a:endParaRPr>
          </a:p>
        </p:txBody>
      </p:sp>
      <p:sp>
        <p:nvSpPr>
          <p:cNvPr id="356" name="CustomShape 2"/>
          <p:cNvSpPr/>
          <p:nvPr/>
        </p:nvSpPr>
        <p:spPr>
          <a:xfrm>
            <a:off x="186120" y="4358520"/>
            <a:ext cx="5202720" cy="3378600"/>
          </a:xfrm>
          <a:prstGeom prst="rect">
            <a:avLst/>
          </a:prstGeom>
          <a:noFill/>
          <a:ln>
            <a:noFill/>
          </a:ln>
        </p:spPr>
        <p:style>
          <a:lnRef idx="0"/>
          <a:fillRef idx="0"/>
          <a:effectRef idx="0"/>
          <a:fontRef idx="minor"/>
        </p:style>
        <p:txBody>
          <a:bodyPr lIns="90000" rIns="90000" tIns="45000" bIns="45000">
            <a:spAutoFit/>
          </a:bodyPr>
          <a:p>
            <a:pPr>
              <a:lnSpc>
                <a:spcPct val="90000"/>
              </a:lnSpc>
            </a:pPr>
            <a:r>
              <a:rPr b="0" lang="en-US" sz="4800" spc="-1" strike="noStrike">
                <a:solidFill>
                  <a:srgbClr val="ffffff"/>
                </a:solidFill>
                <a:latin typeface="IBM Plex Sans"/>
                <a:ea typeface="Noto Sans CJK SC"/>
              </a:rPr>
              <a:t>Attack Category:</a:t>
            </a:r>
            <a:br/>
            <a:r>
              <a:rPr b="0" lang="en-US" sz="4800" spc="-1" strike="noStrike">
                <a:solidFill>
                  <a:srgbClr val="c00000"/>
                </a:solidFill>
                <a:latin typeface="IBM Plex Sans"/>
                <a:ea typeface="IBM Plex Sans"/>
              </a:rPr>
              <a:t>Data Scraping/Web Scraping Attack</a:t>
            </a:r>
            <a:endParaRPr b="0" lang="en-US" sz="4800" spc="-1" strike="noStrike">
              <a:latin typeface="Arial"/>
            </a:endParaRPr>
          </a:p>
        </p:txBody>
      </p:sp>
      <p:sp>
        <p:nvSpPr>
          <p:cNvPr id="357" name="CustomShape 3"/>
          <p:cNvSpPr/>
          <p:nvPr/>
        </p:nvSpPr>
        <p:spPr>
          <a:xfrm>
            <a:off x="5724720" y="340200"/>
            <a:ext cx="12225240" cy="9605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294200" y="4727880"/>
            <a:ext cx="29116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ffffff"/>
                </a:solidFill>
                <a:latin typeface="IBM Plex Sans"/>
                <a:ea typeface="DejaVu Sans"/>
              </a:rPr>
              <a:t>Timeline</a:t>
            </a:r>
            <a:endParaRPr b="0" lang="en-US" sz="4800" spc="-1" strike="noStrike">
              <a:latin typeface="Arial"/>
            </a:endParaRPr>
          </a:p>
        </p:txBody>
      </p:sp>
      <p:grpSp>
        <p:nvGrpSpPr>
          <p:cNvPr id="359" name="Group 2"/>
          <p:cNvGrpSpPr/>
          <p:nvPr/>
        </p:nvGrpSpPr>
        <p:grpSpPr>
          <a:xfrm>
            <a:off x="5678640" y="320400"/>
            <a:ext cx="12422880" cy="9799200"/>
            <a:chOff x="5678640" y="320400"/>
            <a:chExt cx="12422880" cy="9799200"/>
          </a:xfrm>
        </p:grpSpPr>
        <p:grpSp>
          <p:nvGrpSpPr>
            <p:cNvPr id="360" name="Group 3"/>
            <p:cNvGrpSpPr/>
            <p:nvPr/>
          </p:nvGrpSpPr>
          <p:grpSpPr>
            <a:xfrm>
              <a:off x="5678640" y="320400"/>
              <a:ext cx="12422520" cy="9799200"/>
              <a:chOff x="5678640" y="320400"/>
              <a:chExt cx="12422520" cy="9799200"/>
            </a:xfrm>
          </p:grpSpPr>
          <p:sp>
            <p:nvSpPr>
              <p:cNvPr id="361" name="CustomShape 4"/>
              <p:cNvSpPr/>
              <p:nvPr/>
            </p:nvSpPr>
            <p:spPr>
              <a:xfrm>
                <a:off x="6386760" y="32040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62" name="CustomShape 5"/>
              <p:cNvSpPr/>
              <p:nvPr/>
            </p:nvSpPr>
            <p:spPr>
              <a:xfrm>
                <a:off x="5678640" y="320400"/>
                <a:ext cx="1415520" cy="1307160"/>
              </a:xfrm>
              <a:prstGeom prst="ellipse">
                <a:avLst/>
              </a:prstGeom>
              <a:solidFill>
                <a:schemeClr val="accent1">
                  <a:lumMod val="75000"/>
                </a:schemeClr>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63" name="CustomShape 6"/>
              <p:cNvSpPr/>
              <p:nvPr/>
            </p:nvSpPr>
            <p:spPr>
              <a:xfrm>
                <a:off x="6386760" y="201888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64" name="CustomShape 7"/>
              <p:cNvSpPr/>
              <p:nvPr/>
            </p:nvSpPr>
            <p:spPr>
              <a:xfrm>
                <a:off x="5678640" y="2018880"/>
                <a:ext cx="1415520" cy="1307160"/>
              </a:xfrm>
              <a:prstGeom prst="ellipse">
                <a:avLst/>
              </a:prstGeom>
              <a:solidFill>
                <a:srgbClr val="6929c4"/>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65" name="CustomShape 8"/>
              <p:cNvSpPr/>
              <p:nvPr/>
            </p:nvSpPr>
            <p:spPr>
              <a:xfrm>
                <a:off x="6386760" y="371736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66" name="CustomShape 9"/>
              <p:cNvSpPr/>
              <p:nvPr/>
            </p:nvSpPr>
            <p:spPr>
              <a:xfrm>
                <a:off x="5678640" y="3717360"/>
                <a:ext cx="1415520" cy="1307160"/>
              </a:xfrm>
              <a:prstGeom prst="ellipse">
                <a:avLst/>
              </a:prstGeom>
              <a:solidFill>
                <a:schemeClr val="accent1">
                  <a:lumMod val="75000"/>
                </a:schemeClr>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67" name="CustomShape 10"/>
              <p:cNvSpPr/>
              <p:nvPr/>
            </p:nvSpPr>
            <p:spPr>
              <a:xfrm>
                <a:off x="6386760" y="541548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68" name="CustomShape 11"/>
              <p:cNvSpPr/>
              <p:nvPr/>
            </p:nvSpPr>
            <p:spPr>
              <a:xfrm>
                <a:off x="5678640" y="5415480"/>
                <a:ext cx="1415520" cy="1307160"/>
              </a:xfrm>
              <a:prstGeom prst="ellipse">
                <a:avLst/>
              </a:prstGeom>
              <a:solidFill>
                <a:srgbClr val="6929c4"/>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69" name="CustomShape 12"/>
              <p:cNvSpPr/>
              <p:nvPr/>
            </p:nvSpPr>
            <p:spPr>
              <a:xfrm>
                <a:off x="6386760" y="711396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70" name="CustomShape 13"/>
              <p:cNvSpPr/>
              <p:nvPr/>
            </p:nvSpPr>
            <p:spPr>
              <a:xfrm>
                <a:off x="5678640" y="7113960"/>
                <a:ext cx="1415520" cy="1307160"/>
              </a:xfrm>
              <a:prstGeom prst="ellipse">
                <a:avLst/>
              </a:prstGeom>
              <a:solidFill>
                <a:schemeClr val="accent1">
                  <a:lumMod val="75000"/>
                </a:schemeClr>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71" name="CustomShape 14"/>
              <p:cNvSpPr/>
              <p:nvPr/>
            </p:nvSpPr>
            <p:spPr>
              <a:xfrm>
                <a:off x="6386760" y="8812440"/>
                <a:ext cx="11714400" cy="1307160"/>
              </a:xfrm>
              <a:custGeom>
                <a:avLst/>
                <a:gdLst/>
                <a:ahLst/>
                <a:rect l="l" t="t" r="r" b="b"/>
                <a:pathLst>
                  <a:path w="6218924" h="751851">
                    <a:moveTo>
                      <a:pt x="6218924" y="751850"/>
                    </a:moveTo>
                    <a:lnTo>
                      <a:pt x="375925" y="751850"/>
                    </a:lnTo>
                    <a:lnTo>
                      <a:pt x="0" y="375925"/>
                    </a:lnTo>
                    <a:lnTo>
                      <a:pt x="375925" y="1"/>
                    </a:lnTo>
                    <a:lnTo>
                      <a:pt x="6218924" y="1"/>
                    </a:lnTo>
                    <a:lnTo>
                      <a:pt x="6218924" y="751850"/>
                    </a:lnTo>
                    <a:close/>
                  </a:path>
                </a:pathLst>
              </a:custGeom>
              <a:no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372" name="CustomShape 15"/>
              <p:cNvSpPr/>
              <p:nvPr/>
            </p:nvSpPr>
            <p:spPr>
              <a:xfrm>
                <a:off x="5678640" y="8812440"/>
                <a:ext cx="1415520" cy="1307160"/>
              </a:xfrm>
              <a:prstGeom prst="ellipse">
                <a:avLst/>
              </a:prstGeom>
              <a:solidFill>
                <a:srgbClr val="6929c4"/>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sp>
          <p:sp>
            <p:nvSpPr>
              <p:cNvPr id="373" name="CustomShape 16"/>
              <p:cNvSpPr/>
              <p:nvPr/>
            </p:nvSpPr>
            <p:spPr>
              <a:xfrm>
                <a:off x="6177960" y="7506360"/>
                <a:ext cx="4168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5</a:t>
                </a:r>
                <a:endParaRPr b="0" lang="en-US" sz="2800" spc="-1" strike="noStrike">
                  <a:latin typeface="Arial"/>
                </a:endParaRPr>
              </a:p>
            </p:txBody>
          </p:sp>
          <p:sp>
            <p:nvSpPr>
              <p:cNvPr id="374" name="CustomShape 17"/>
              <p:cNvSpPr/>
              <p:nvPr/>
            </p:nvSpPr>
            <p:spPr>
              <a:xfrm>
                <a:off x="6177960" y="2411280"/>
                <a:ext cx="4168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2</a:t>
                </a:r>
                <a:endParaRPr b="0" lang="en-US" sz="2800" spc="-1" strike="noStrike">
                  <a:latin typeface="Arial"/>
                </a:endParaRPr>
              </a:p>
            </p:txBody>
          </p:sp>
          <p:sp>
            <p:nvSpPr>
              <p:cNvPr id="375" name="CustomShape 18"/>
              <p:cNvSpPr/>
              <p:nvPr/>
            </p:nvSpPr>
            <p:spPr>
              <a:xfrm>
                <a:off x="6194160" y="4109760"/>
                <a:ext cx="3848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3</a:t>
                </a:r>
                <a:endParaRPr b="0" lang="en-US" sz="2800" spc="-1" strike="noStrike">
                  <a:latin typeface="Arial"/>
                </a:endParaRPr>
              </a:p>
            </p:txBody>
          </p:sp>
          <p:sp>
            <p:nvSpPr>
              <p:cNvPr id="376" name="CustomShape 19"/>
              <p:cNvSpPr/>
              <p:nvPr/>
            </p:nvSpPr>
            <p:spPr>
              <a:xfrm>
                <a:off x="6177960" y="5807880"/>
                <a:ext cx="4168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4</a:t>
                </a:r>
                <a:endParaRPr b="0" lang="en-US" sz="2800" spc="-1" strike="noStrike">
                  <a:latin typeface="Arial"/>
                </a:endParaRPr>
              </a:p>
            </p:txBody>
          </p:sp>
          <p:sp>
            <p:nvSpPr>
              <p:cNvPr id="377" name="CustomShape 20"/>
              <p:cNvSpPr/>
              <p:nvPr/>
            </p:nvSpPr>
            <p:spPr>
              <a:xfrm>
                <a:off x="6203880" y="712800"/>
                <a:ext cx="36576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1</a:t>
                </a:r>
                <a:endParaRPr b="0" lang="en-US" sz="2800" spc="-1" strike="noStrike">
                  <a:latin typeface="Arial"/>
                </a:endParaRPr>
              </a:p>
            </p:txBody>
          </p:sp>
          <p:sp>
            <p:nvSpPr>
              <p:cNvPr id="378" name="CustomShape 21"/>
              <p:cNvSpPr/>
              <p:nvPr/>
            </p:nvSpPr>
            <p:spPr>
              <a:xfrm>
                <a:off x="6177960" y="9204840"/>
                <a:ext cx="4168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ffffff"/>
                    </a:solidFill>
                    <a:latin typeface="IBM Plex Sans"/>
                    <a:ea typeface="IBM Plex Sans"/>
                  </a:rPr>
                  <a:t>6</a:t>
                </a:r>
                <a:endParaRPr b="0" lang="en-US" sz="2800" spc="-1" strike="noStrike">
                  <a:latin typeface="Arial"/>
                </a:endParaRPr>
              </a:p>
            </p:txBody>
          </p:sp>
        </p:grpSp>
        <p:sp>
          <p:nvSpPr>
            <p:cNvPr id="379" name="CustomShape 22"/>
            <p:cNvSpPr/>
            <p:nvPr/>
          </p:nvSpPr>
          <p:spPr>
            <a:xfrm>
              <a:off x="7094880" y="403920"/>
              <a:ext cx="11006640" cy="1095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c00000"/>
                  </a:solidFill>
                  <a:latin typeface="IBM Plex Sans"/>
                  <a:ea typeface="IBM Plex Sans"/>
                </a:rPr>
                <a:t>Data Scraping and Collection (Before the Attack):</a:t>
              </a:r>
              <a:endParaRPr b="0" lang="en-US" sz="2200" spc="-1" strike="noStrike">
                <a:latin typeface="Arial"/>
              </a:endParaRPr>
            </a:p>
            <a:p>
              <a:pPr>
                <a:lnSpc>
                  <a:spcPct val="100000"/>
                </a:lnSpc>
              </a:pPr>
              <a:r>
                <a:rPr b="0" lang="en-US" sz="2200" spc="-1" strike="noStrike">
                  <a:solidFill>
                    <a:srgbClr val="000000"/>
                  </a:solidFill>
                  <a:latin typeface="IBM Plex Sans"/>
                  <a:ea typeface="IBM Plex Sans"/>
                </a:rPr>
                <a:t>Prior to the breach, threat actors engaged in data scraping, collecting information from LinkedIn profiles, and other publicly available sources.</a:t>
              </a:r>
              <a:endParaRPr b="0" lang="en-US" sz="2200" spc="-1" strike="noStrike">
                <a:latin typeface="Arial"/>
              </a:endParaRPr>
            </a:p>
          </p:txBody>
        </p:sp>
        <p:sp>
          <p:nvSpPr>
            <p:cNvPr id="380" name="CustomShape 23"/>
            <p:cNvSpPr/>
            <p:nvPr/>
          </p:nvSpPr>
          <p:spPr>
            <a:xfrm>
              <a:off x="7037280" y="2158560"/>
              <a:ext cx="11006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c00000"/>
                  </a:solidFill>
                  <a:latin typeface="IBM Plex Sans"/>
                  <a:ea typeface="IBM Plex Sans"/>
                </a:rPr>
                <a:t>Discovery of the Data on the Dark Web (Before the Attack):</a:t>
              </a:r>
              <a:endParaRPr b="0" lang="en-US" sz="2000" spc="-1" strike="noStrike">
                <a:latin typeface="Arial"/>
              </a:endParaRPr>
            </a:p>
            <a:p>
              <a:pPr>
                <a:lnSpc>
                  <a:spcPct val="100000"/>
                </a:lnSpc>
              </a:pPr>
              <a:r>
                <a:rPr b="0" lang="en-US" sz="2000" spc="-1" strike="noStrike">
                  <a:solidFill>
                    <a:srgbClr val="000000"/>
                  </a:solidFill>
                  <a:latin typeface="IBM Plex Sans"/>
                  <a:ea typeface="IBM Plex Sans"/>
                </a:rPr>
                <a:t>In April 2021, cybersecurity researchers and experts discovered that a massive dataset containing LinkedIn user information was being sold on a dark web forum.</a:t>
              </a:r>
              <a:endParaRPr b="0" lang="en-US" sz="2000" spc="-1" strike="noStrike">
                <a:latin typeface="Arial"/>
              </a:endParaRPr>
            </a:p>
          </p:txBody>
        </p:sp>
        <p:sp>
          <p:nvSpPr>
            <p:cNvPr id="381" name="CustomShape 24"/>
            <p:cNvSpPr/>
            <p:nvPr/>
          </p:nvSpPr>
          <p:spPr>
            <a:xfrm>
              <a:off x="7037280" y="3729240"/>
              <a:ext cx="1100664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c00000"/>
                  </a:solidFill>
                  <a:latin typeface="IBM Plex Sans"/>
                  <a:ea typeface="IBM Plex Sans"/>
                </a:rPr>
                <a:t>LinkedIn's Response (During the Attack):</a:t>
              </a:r>
              <a:endParaRPr b="0" lang="en-US" sz="2000" spc="-1" strike="noStrike">
                <a:latin typeface="Arial"/>
              </a:endParaRPr>
            </a:p>
            <a:p>
              <a:pPr>
                <a:lnSpc>
                  <a:spcPct val="100000"/>
                </a:lnSpc>
              </a:pPr>
              <a:r>
                <a:rPr b="0" lang="en-US" sz="2000" spc="-1" strike="noStrike">
                  <a:solidFill>
                    <a:srgbClr val="000000"/>
                  </a:solidFill>
                  <a:latin typeface="IBM Plex Sans"/>
                  <a:ea typeface="IBM Plex Sans"/>
                </a:rPr>
                <a:t>LinkedIn responded swiftly by investigating the incident and confirming that the data breach was not a result of a direct compromise of their systems. Instead, it was attributed to scraping publicly available information from the platform.</a:t>
              </a:r>
              <a:endParaRPr b="0" lang="en-US" sz="2000" spc="-1" strike="noStrike">
                <a:latin typeface="Arial"/>
              </a:endParaRPr>
            </a:p>
          </p:txBody>
        </p:sp>
        <p:sp>
          <p:nvSpPr>
            <p:cNvPr id="382" name="CustomShape 25"/>
            <p:cNvSpPr/>
            <p:nvPr/>
          </p:nvSpPr>
          <p:spPr>
            <a:xfrm>
              <a:off x="7037280" y="5427360"/>
              <a:ext cx="1100664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c00000"/>
                  </a:solidFill>
                  <a:latin typeface="IBM Plex Sans"/>
                  <a:ea typeface="IBM Plex Sans"/>
                </a:rPr>
                <a:t>Notification to Affected Users (During the Attack):</a:t>
              </a:r>
              <a:endParaRPr b="0" lang="en-US" sz="2000" spc="-1" strike="noStrike">
                <a:latin typeface="Arial"/>
              </a:endParaRPr>
            </a:p>
            <a:p>
              <a:pPr>
                <a:lnSpc>
                  <a:spcPct val="100000"/>
                </a:lnSpc>
              </a:pPr>
              <a:r>
                <a:rPr b="0" lang="en-US" sz="2000" spc="-1" strike="noStrike">
                  <a:solidFill>
                    <a:srgbClr val="000000"/>
                  </a:solidFill>
                  <a:latin typeface="IBM Plex Sans"/>
                  <a:ea typeface="IBM Plex Sans"/>
                </a:rPr>
                <a:t>LinkedIn began notifying affected users, urging them to change their passwords and take necessary security precautions. They invalidated passwords for accounts they believed to be at risk.</a:t>
              </a:r>
              <a:endParaRPr b="0" lang="en-US" sz="2000" spc="-1" strike="noStrike">
                <a:latin typeface="Arial"/>
              </a:endParaRPr>
            </a:p>
          </p:txBody>
        </p:sp>
        <p:sp>
          <p:nvSpPr>
            <p:cNvPr id="383" name="CustomShape 26"/>
            <p:cNvSpPr/>
            <p:nvPr/>
          </p:nvSpPr>
          <p:spPr>
            <a:xfrm>
              <a:off x="7094880" y="7125840"/>
              <a:ext cx="1100664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c00000"/>
                  </a:solidFill>
                  <a:latin typeface="IBM Plex Sans"/>
                  <a:ea typeface="IBM Plex Sans"/>
                </a:rPr>
                <a:t>Wider Privacy Concerns (After the Attack):</a:t>
              </a:r>
              <a:endParaRPr b="0" lang="en-US" sz="2000" spc="-1" strike="noStrike">
                <a:latin typeface="Arial"/>
              </a:endParaRPr>
            </a:p>
            <a:p>
              <a:pPr>
                <a:lnSpc>
                  <a:spcPct val="100000"/>
                </a:lnSpc>
              </a:pPr>
              <a:r>
                <a:rPr b="0" lang="en-US" sz="2000" spc="-1" strike="noStrike">
                  <a:solidFill>
                    <a:srgbClr val="000000"/>
                  </a:solidFill>
                  <a:latin typeface="IBM Plex Sans"/>
                  <a:ea typeface="IBM Plex Sans"/>
                </a:rPr>
                <a:t>The incident raised concerns about the privacy and security of personal data on social media platforms, especially in light of similar breaches on other platforms in recent years.</a:t>
              </a:r>
              <a:endParaRPr b="0" lang="en-US" sz="2000" spc="-1" strike="noStrike">
                <a:latin typeface="Arial"/>
              </a:endParaRPr>
            </a:p>
          </p:txBody>
        </p:sp>
        <p:sp>
          <p:nvSpPr>
            <p:cNvPr id="384" name="CustomShape 27"/>
            <p:cNvSpPr/>
            <p:nvPr/>
          </p:nvSpPr>
          <p:spPr>
            <a:xfrm>
              <a:off x="7094880" y="8868960"/>
              <a:ext cx="1100664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00000"/>
                  </a:solidFill>
                  <a:latin typeface="IBM Plex Sans"/>
                  <a:ea typeface="IBM Plex Sans"/>
                </a:rPr>
                <a:t>Increased Focus on Data Security (After the Attack):</a:t>
              </a:r>
              <a:endParaRPr b="0" lang="en-US" sz="1800" spc="-1" strike="noStrike">
                <a:latin typeface="Arial"/>
              </a:endParaRPr>
            </a:p>
            <a:p>
              <a:pPr>
                <a:lnSpc>
                  <a:spcPct val="100000"/>
                </a:lnSpc>
              </a:pPr>
              <a:r>
                <a:rPr b="0" lang="en-US" sz="1800" spc="-1" strike="noStrike">
                  <a:solidFill>
                    <a:srgbClr val="000000"/>
                  </a:solidFill>
                  <a:latin typeface="IBM Plex Sans"/>
                  <a:ea typeface="IBM Plex Sans"/>
                </a:rPr>
                <a:t>Following the breach, there was increased attention on data security and the importance of securing personal information online. It served as a reminder for individuals to review their privacy settings on social media platforms and regularly update their passwords.</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0" y="0"/>
            <a:ext cx="18287280" cy="2839320"/>
          </a:xfrm>
          <a:prstGeom prst="rect">
            <a:avLst/>
          </a:prstGeom>
          <a:noFill/>
          <a:ln>
            <a:noFill/>
          </a:ln>
        </p:spPr>
        <p:style>
          <a:lnRef idx="0"/>
          <a:fillRef idx="0"/>
          <a:effectRef idx="0"/>
          <a:fontRef idx="minor"/>
        </p:style>
        <p:txBody>
          <a:bodyPr lIns="182880" rIns="228600" tIns="164520" bIns="228600">
            <a:noAutofit/>
          </a:bodyPr>
          <a:p>
            <a:pPr>
              <a:lnSpc>
                <a:spcPct val="90000"/>
              </a:lnSpc>
            </a:pPr>
            <a:r>
              <a:rPr b="0" lang="en-US" sz="4800" spc="-1" strike="noStrike">
                <a:solidFill>
                  <a:srgbClr val="ffffff"/>
                </a:solidFill>
                <a:latin typeface="IBM Plex Sans"/>
                <a:ea typeface="IBM Plex Sans"/>
              </a:rPr>
              <a:t>Vulnerabilities</a:t>
            </a:r>
            <a:endParaRPr b="0" lang="en-US" sz="4800" spc="-1" strike="noStrike">
              <a:latin typeface="Arial"/>
            </a:endParaRPr>
          </a:p>
        </p:txBody>
      </p:sp>
      <p:sp>
        <p:nvSpPr>
          <p:cNvPr id="386" name="CustomShape 2"/>
          <p:cNvSpPr/>
          <p:nvPr/>
        </p:nvSpPr>
        <p:spPr>
          <a:xfrm>
            <a:off x="0" y="3034080"/>
            <a:ext cx="4571280" cy="7252200"/>
          </a:xfrm>
          <a:prstGeom prst="rect">
            <a:avLst/>
          </a:prstGeom>
          <a:solidFill>
            <a:srgbClr val="0146c9"/>
          </a:solidFill>
          <a:ln>
            <a:noFill/>
          </a:ln>
        </p:spPr>
        <p:style>
          <a:lnRef idx="0"/>
          <a:fillRef idx="0"/>
          <a:effectRef idx="0"/>
          <a:fontRef idx="minor"/>
        </p:style>
        <p:txBody>
          <a:bodyPr lIns="219600" rIns="228600" tIns="201240" bIns="228600">
            <a:noAutofit/>
          </a:bodyPr>
          <a:p>
            <a:pPr>
              <a:lnSpc>
                <a:spcPct val="100000"/>
              </a:lnSpc>
              <a:spcBef>
                <a:spcPts val="2200"/>
              </a:spcBef>
              <a:tabLst>
                <a:tab algn="l" pos="0"/>
              </a:tabLst>
            </a:pPr>
            <a:r>
              <a:rPr b="1" lang="en-US" sz="3600" spc="-1" strike="noStrike">
                <a:solidFill>
                  <a:srgbClr val="ffffff"/>
                </a:solidFill>
                <a:latin typeface="IBM Plex Sans"/>
                <a:ea typeface="IBM Plex Sans"/>
              </a:rPr>
              <a:t>Public Data Exposure</a:t>
            </a:r>
            <a:endParaRPr b="0" lang="en-US" sz="3600" spc="-1" strike="noStrike">
              <a:latin typeface="Arial"/>
            </a:endParaRPr>
          </a:p>
        </p:txBody>
      </p:sp>
      <p:sp>
        <p:nvSpPr>
          <p:cNvPr id="387" name="CustomShape 3"/>
          <p:cNvSpPr/>
          <p:nvPr/>
        </p:nvSpPr>
        <p:spPr>
          <a:xfrm>
            <a:off x="13716000" y="3034080"/>
            <a:ext cx="4571280" cy="7252200"/>
          </a:xfrm>
          <a:prstGeom prst="rect">
            <a:avLst/>
          </a:prstGeom>
          <a:solidFill>
            <a:srgbClr val="a56eff"/>
          </a:solidFill>
          <a:ln>
            <a:noFill/>
          </a:ln>
        </p:spPr>
        <p:style>
          <a:lnRef idx="0"/>
          <a:fillRef idx="0"/>
          <a:effectRef idx="0"/>
          <a:fontRef idx="minor"/>
        </p:style>
        <p:txBody>
          <a:bodyPr lIns="219600" rIns="228600" tIns="201240" bIns="228600">
            <a:noAutofit/>
          </a:bodyPr>
          <a:p>
            <a:pPr>
              <a:lnSpc>
                <a:spcPct val="100000"/>
              </a:lnSpc>
              <a:spcBef>
                <a:spcPts val="2200"/>
              </a:spcBef>
              <a:tabLst>
                <a:tab algn="l" pos="0"/>
              </a:tabLst>
            </a:pPr>
            <a:r>
              <a:rPr b="1" lang="en-US" sz="3200" spc="-1" strike="noStrike">
                <a:solidFill>
                  <a:srgbClr val="ffffff"/>
                </a:solidFill>
                <a:latin typeface="IBM Plex Sans"/>
                <a:ea typeface="IBM Plex Sans"/>
              </a:rPr>
              <a:t>Privacy Concerns</a:t>
            </a:r>
            <a:endParaRPr b="0" lang="en-US" sz="3200" spc="-1" strike="noStrike">
              <a:latin typeface="Arial"/>
            </a:endParaRPr>
          </a:p>
          <a:p>
            <a:pPr>
              <a:lnSpc>
                <a:spcPct val="100000"/>
              </a:lnSpc>
              <a:spcBef>
                <a:spcPts val="2200"/>
              </a:spcBef>
              <a:tabLst>
                <a:tab algn="l" pos="0"/>
              </a:tabLst>
            </a:pPr>
            <a:endParaRPr b="0" lang="en-US" sz="3200" spc="-1" strike="noStrike">
              <a:latin typeface="Arial"/>
            </a:endParaRPr>
          </a:p>
        </p:txBody>
      </p:sp>
      <p:sp>
        <p:nvSpPr>
          <p:cNvPr id="388" name="CustomShape 4"/>
          <p:cNvSpPr/>
          <p:nvPr/>
        </p:nvSpPr>
        <p:spPr>
          <a:xfrm>
            <a:off x="4572000" y="3034080"/>
            <a:ext cx="4571280" cy="7252200"/>
          </a:xfrm>
          <a:prstGeom prst="rect">
            <a:avLst/>
          </a:prstGeom>
          <a:solidFill>
            <a:srgbClr val="6929c4"/>
          </a:solidFill>
          <a:ln>
            <a:noFill/>
          </a:ln>
        </p:spPr>
        <p:style>
          <a:lnRef idx="0"/>
          <a:fillRef idx="0"/>
          <a:effectRef idx="0"/>
          <a:fontRef idx="minor"/>
        </p:style>
        <p:txBody>
          <a:bodyPr lIns="219600" rIns="228600" tIns="201240" bIns="228600">
            <a:noAutofit/>
          </a:bodyPr>
          <a:p>
            <a:pPr>
              <a:lnSpc>
                <a:spcPct val="100000"/>
              </a:lnSpc>
              <a:spcBef>
                <a:spcPts val="2200"/>
              </a:spcBef>
              <a:tabLst>
                <a:tab algn="l" pos="0"/>
              </a:tabLst>
            </a:pPr>
            <a:r>
              <a:rPr b="1" lang="en-US" sz="2800" spc="-1" strike="noStrike">
                <a:solidFill>
                  <a:srgbClr val="ffffff"/>
                </a:solidFill>
                <a:latin typeface="IBM Plex Sans"/>
                <a:ea typeface="IBM Plex Sans"/>
              </a:rPr>
              <a:t>Lack of Rate Limiting and Security Measures</a:t>
            </a:r>
            <a:endParaRPr b="0" lang="en-US" sz="2800" spc="-1" strike="noStrike">
              <a:latin typeface="Arial"/>
            </a:endParaRPr>
          </a:p>
        </p:txBody>
      </p:sp>
      <p:sp>
        <p:nvSpPr>
          <p:cNvPr id="389" name="CustomShape 5"/>
          <p:cNvSpPr/>
          <p:nvPr/>
        </p:nvSpPr>
        <p:spPr>
          <a:xfrm>
            <a:off x="9144000" y="3034080"/>
            <a:ext cx="4571280" cy="7252200"/>
          </a:xfrm>
          <a:prstGeom prst="rect">
            <a:avLst/>
          </a:prstGeom>
          <a:solidFill>
            <a:srgbClr val="2b68ff"/>
          </a:solidFill>
          <a:ln>
            <a:noFill/>
          </a:ln>
        </p:spPr>
        <p:style>
          <a:lnRef idx="0"/>
          <a:fillRef idx="0"/>
          <a:effectRef idx="0"/>
          <a:fontRef idx="minor"/>
        </p:style>
        <p:txBody>
          <a:bodyPr lIns="219600" rIns="228600" tIns="201240" bIns="228600">
            <a:noAutofit/>
          </a:bodyPr>
          <a:p>
            <a:pPr>
              <a:lnSpc>
                <a:spcPct val="100000"/>
              </a:lnSpc>
              <a:spcBef>
                <a:spcPts val="2200"/>
              </a:spcBef>
              <a:tabLst>
                <a:tab algn="l" pos="0"/>
              </a:tabLst>
            </a:pPr>
            <a:r>
              <a:rPr b="1" lang="en-US" sz="3200" spc="-1" strike="noStrike">
                <a:solidFill>
                  <a:srgbClr val="ffffff"/>
                </a:solidFill>
                <a:latin typeface="IBM Plex Sans"/>
                <a:ea typeface="IBM Plex Sans"/>
              </a:rPr>
              <a:t>Data Aggregation and Sale</a:t>
            </a:r>
            <a:endParaRPr b="0" lang="en-US" sz="3200" spc="-1" strike="noStrike">
              <a:latin typeface="Arial"/>
            </a:endParaRPr>
          </a:p>
        </p:txBody>
      </p:sp>
      <p:sp>
        <p:nvSpPr>
          <p:cNvPr id="390" name="CustomShape 6"/>
          <p:cNvSpPr/>
          <p:nvPr/>
        </p:nvSpPr>
        <p:spPr>
          <a:xfrm>
            <a:off x="195840" y="940320"/>
            <a:ext cx="17895960" cy="1918440"/>
          </a:xfrm>
          <a:prstGeom prst="rect">
            <a:avLst/>
          </a:prstGeom>
          <a:noFill/>
          <a:ln>
            <a:solidFill>
              <a:srgbClr val="0070c0"/>
            </a:solid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IBM Plex Sans"/>
                <a:ea typeface="DejaVu Sans"/>
              </a:rPr>
              <a:t>The LinkedIn 2021 data breach was primarily attributed to data scraping or web scraping, which is a technique used by cybercriminals to extract information from websites or online platforms. LinkedIn's vulnerability in this case was related to the exposure of user data, which was publicly available but not intended for mass collection. While the breach did not involve a direct compromise of LinkedIn's systems, it highlighted the risks associated with data scraping and the need for platform security to protect user information.</a:t>
            </a:r>
            <a:endParaRPr b="0" lang="en-US" sz="2400" spc="-1" strike="noStrike">
              <a:latin typeface="Arial"/>
            </a:endParaRPr>
          </a:p>
        </p:txBody>
      </p:sp>
      <p:sp>
        <p:nvSpPr>
          <p:cNvPr id="391" name="CustomShape 7"/>
          <p:cNvSpPr/>
          <p:nvPr/>
        </p:nvSpPr>
        <p:spPr>
          <a:xfrm>
            <a:off x="98640" y="4595400"/>
            <a:ext cx="4292640" cy="521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IBM Plex Sans"/>
                <a:ea typeface="IBM Plex Sans"/>
              </a:rPr>
              <a:t>LinkedIn profiles often contain publicly accessible information, including user names, job titles, and company affiliations. However, LinkedIn users may not be aware that their data can be scraped at scale. This vulnerability arises from the balance between providing a platform for professional networking and maintaining user privacy.</a:t>
            </a:r>
            <a:endParaRPr b="0" lang="en-US" sz="2400" spc="-1" strike="noStrike">
              <a:latin typeface="Arial"/>
            </a:endParaRPr>
          </a:p>
        </p:txBody>
      </p:sp>
      <p:sp>
        <p:nvSpPr>
          <p:cNvPr id="392" name="CustomShape 8"/>
          <p:cNvSpPr/>
          <p:nvPr/>
        </p:nvSpPr>
        <p:spPr>
          <a:xfrm>
            <a:off x="4698000" y="4956480"/>
            <a:ext cx="4292640" cy="4842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ffffff"/>
                </a:solidFill>
                <a:latin typeface="IBM Plex Sans"/>
                <a:ea typeface="IBM Plex Sans"/>
              </a:rPr>
              <a:t>The attackers were able to scrape data on a massive scale without encountering significant security measures or rate limiting. LinkedIn's lack of robust anti-scraping mechanisms made it easier for cybercriminals to collect large volumes of user data rapidly.</a:t>
            </a:r>
            <a:endParaRPr b="0" lang="en-US" sz="2600" spc="-1" strike="noStrike">
              <a:latin typeface="Arial"/>
            </a:endParaRPr>
          </a:p>
        </p:txBody>
      </p:sp>
      <p:sp>
        <p:nvSpPr>
          <p:cNvPr id="393" name="CustomShape 9"/>
          <p:cNvSpPr/>
          <p:nvPr/>
        </p:nvSpPr>
        <p:spPr>
          <a:xfrm>
            <a:off x="9297000" y="4525200"/>
            <a:ext cx="4292640" cy="5634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ffffff"/>
                </a:solidFill>
                <a:latin typeface="IBM Plex Sans"/>
                <a:ea typeface="IBM Plex Sans"/>
              </a:rPr>
              <a:t>The scraped data was aggregated into a massive dataset and offered for sale on the dark web. This highlights the vulnerability of user data once it's collected, as it can be exploited for various malicious purposes, such as identity theft, spamming, phishing, and more.</a:t>
            </a:r>
            <a:endParaRPr b="0" lang="en-US" sz="2600" spc="-1" strike="noStrike">
              <a:latin typeface="Arial"/>
            </a:endParaRPr>
          </a:p>
        </p:txBody>
      </p:sp>
      <p:sp>
        <p:nvSpPr>
          <p:cNvPr id="394" name="CustomShape 10"/>
          <p:cNvSpPr/>
          <p:nvPr/>
        </p:nvSpPr>
        <p:spPr>
          <a:xfrm>
            <a:off x="13896000" y="4381200"/>
            <a:ext cx="4292640" cy="5576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ffff"/>
                </a:solidFill>
                <a:latin typeface="IBM Plex Sans"/>
                <a:ea typeface="IBM Plex Sans"/>
              </a:rPr>
              <a:t>Although the data collected in the breach was publicly available on LinkedIn profiles, many users may not have expected their information to be harvested at such a scale. This raised significant privacy concerns and emphasized the importance of user consent and transparency in how data is used and collected on social media platforms like LinkedIn.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693360" y="4260240"/>
            <a:ext cx="3656520" cy="1765800"/>
          </a:xfrm>
          <a:prstGeom prst="rect">
            <a:avLst/>
          </a:prstGeom>
          <a:noFill/>
          <a:ln>
            <a:noFill/>
          </a:ln>
        </p:spPr>
        <p:style>
          <a:lnRef idx="0"/>
          <a:fillRef idx="0"/>
          <a:effectRef idx="0"/>
          <a:fontRef idx="minor"/>
        </p:style>
        <p:txBody>
          <a:bodyPr lIns="0" rIns="0" tIns="0" bIns="0">
            <a:noAutofit/>
          </a:bodyPr>
          <a:p>
            <a:pPr>
              <a:lnSpc>
                <a:spcPct val="90000"/>
              </a:lnSpc>
            </a:pPr>
            <a:r>
              <a:rPr b="0" lang="en-US" sz="4800" spc="-1" strike="noStrike">
                <a:solidFill>
                  <a:srgbClr val="ffffff"/>
                </a:solidFill>
                <a:latin typeface="IBM Plex Sans"/>
                <a:ea typeface="IBM Plex Sans"/>
              </a:rPr>
              <a:t>Costs and Prevention</a:t>
            </a:r>
            <a:endParaRPr b="0" lang="en-US" sz="4800" spc="-1" strike="noStrike">
              <a:latin typeface="Arial"/>
            </a:endParaRPr>
          </a:p>
        </p:txBody>
      </p:sp>
      <p:sp>
        <p:nvSpPr>
          <p:cNvPr id="396" name="CustomShape 2"/>
          <p:cNvSpPr/>
          <p:nvPr/>
        </p:nvSpPr>
        <p:spPr>
          <a:xfrm>
            <a:off x="4780080" y="285840"/>
            <a:ext cx="6429600" cy="996120"/>
          </a:xfrm>
          <a:prstGeom prst="rect">
            <a:avLst/>
          </a:prstGeom>
          <a:noFill/>
          <a:ln>
            <a:noFill/>
          </a:ln>
        </p:spPr>
        <p:style>
          <a:lnRef idx="0"/>
          <a:fillRef idx="0"/>
          <a:effectRef idx="0"/>
          <a:fontRef idx="minor"/>
        </p:style>
        <p:txBody>
          <a:bodyPr lIns="0" rIns="0" tIns="0" bIns="0" anchor="ctr">
            <a:noAutofit/>
          </a:bodyPr>
          <a:p>
            <a:pPr>
              <a:lnSpc>
                <a:spcPct val="100000"/>
              </a:lnSpc>
              <a:spcBef>
                <a:spcPts val="2200"/>
              </a:spcBef>
              <a:tabLst>
                <a:tab algn="l" pos="0"/>
              </a:tabLst>
            </a:pPr>
            <a:r>
              <a:rPr b="1" lang="en-US" sz="3200" spc="-1" strike="noStrike">
                <a:solidFill>
                  <a:srgbClr val="ffffff"/>
                </a:solidFill>
                <a:latin typeface="IBM Plex Sans SemiBold"/>
                <a:ea typeface="IBM Plex Sans"/>
              </a:rPr>
              <a:t>Costs</a:t>
            </a:r>
            <a:endParaRPr b="0" lang="en-US" sz="3200" spc="-1" strike="noStrike">
              <a:latin typeface="Arial"/>
            </a:endParaRPr>
          </a:p>
        </p:txBody>
      </p:sp>
      <p:sp>
        <p:nvSpPr>
          <p:cNvPr id="397" name="CustomShape 3"/>
          <p:cNvSpPr/>
          <p:nvPr/>
        </p:nvSpPr>
        <p:spPr>
          <a:xfrm>
            <a:off x="11626200" y="285840"/>
            <a:ext cx="6429600" cy="996120"/>
          </a:xfrm>
          <a:prstGeom prst="rect">
            <a:avLst/>
          </a:prstGeom>
          <a:noFill/>
          <a:ln>
            <a:noFill/>
          </a:ln>
        </p:spPr>
        <p:style>
          <a:lnRef idx="0"/>
          <a:fillRef idx="0"/>
          <a:effectRef idx="0"/>
          <a:fontRef idx="minor"/>
        </p:style>
        <p:txBody>
          <a:bodyPr lIns="0" rIns="0" tIns="0" bIns="0" anchor="ctr">
            <a:noAutofit/>
          </a:bodyPr>
          <a:p>
            <a:pPr>
              <a:lnSpc>
                <a:spcPct val="100000"/>
              </a:lnSpc>
              <a:spcBef>
                <a:spcPts val="2200"/>
              </a:spcBef>
              <a:tabLst>
                <a:tab algn="l" pos="0"/>
              </a:tabLst>
            </a:pPr>
            <a:r>
              <a:rPr b="1" lang="en-US" sz="3200" spc="-1" strike="noStrike">
                <a:solidFill>
                  <a:srgbClr val="ffffff"/>
                </a:solidFill>
                <a:latin typeface="IBM Plex Sans SemiBold"/>
                <a:ea typeface="IBM Plex Sans"/>
              </a:rPr>
              <a:t>Prevention</a:t>
            </a:r>
            <a:endParaRPr b="0" lang="en-US" sz="3200" spc="-1" strike="noStrike">
              <a:latin typeface="Arial"/>
            </a:endParaRPr>
          </a:p>
        </p:txBody>
      </p:sp>
      <p:sp>
        <p:nvSpPr>
          <p:cNvPr id="398" name="CustomShape 4"/>
          <p:cNvSpPr/>
          <p:nvPr/>
        </p:nvSpPr>
        <p:spPr>
          <a:xfrm>
            <a:off x="4780080" y="1856160"/>
            <a:ext cx="6429600" cy="8144280"/>
          </a:xfrm>
          <a:prstGeom prst="rect">
            <a:avLst/>
          </a:prstGeom>
          <a:noFill/>
          <a:ln>
            <a:noFill/>
          </a:ln>
        </p:spPr>
        <p:style>
          <a:lnRef idx="0"/>
          <a:fillRef idx="0"/>
          <a:effectRef idx="0"/>
          <a:fontRef idx="minor"/>
        </p:style>
        <p:txBody>
          <a:bodyPr lIns="0" rIns="0" tIns="0" bIns="0">
            <a:noAutofit/>
          </a:bodyPr>
          <a:p>
            <a:pPr>
              <a:lnSpc>
                <a:spcPct val="100000"/>
              </a:lnSpc>
              <a:spcBef>
                <a:spcPts val="2200"/>
              </a:spcBef>
            </a:pPr>
            <a:r>
              <a:rPr b="1" lang="en-US" sz="2400" spc="-1" strike="noStrike">
                <a:solidFill>
                  <a:srgbClr val="000000"/>
                </a:solidFill>
                <a:latin typeface="IBM Plex Sans"/>
                <a:ea typeface="IBM Plex Sans"/>
              </a:rPr>
              <a:t>1. Reputation Damage:</a:t>
            </a:r>
            <a:r>
              <a:rPr b="0" lang="en-US" sz="2400" spc="-1" strike="noStrike">
                <a:solidFill>
                  <a:srgbClr val="000000"/>
                </a:solidFill>
                <a:latin typeface="IBM Plex Sans"/>
                <a:ea typeface="IBM Plex Sans"/>
              </a:rPr>
              <a:t> The data breach damaged LinkedIn's reputation, eroding trust among its users and potentially discouraging new users from joining. Restoring trust can take time and significant effort.</a:t>
            </a:r>
            <a:endParaRPr b="0" lang="en-US" sz="2400" spc="-1" strike="noStrike">
              <a:latin typeface="Arial"/>
            </a:endParaRPr>
          </a:p>
          <a:p>
            <a:pPr>
              <a:lnSpc>
                <a:spcPct val="100000"/>
              </a:lnSpc>
              <a:spcBef>
                <a:spcPts val="2200"/>
              </a:spcBef>
            </a:pPr>
            <a:r>
              <a:rPr b="1" lang="en-US" sz="2400" spc="-1" strike="noStrike">
                <a:solidFill>
                  <a:srgbClr val="000000"/>
                </a:solidFill>
                <a:latin typeface="IBM Plex Sans"/>
                <a:ea typeface="IBM Plex Sans"/>
              </a:rPr>
              <a:t>2. Legal and Regulatory Costs:</a:t>
            </a:r>
            <a:r>
              <a:rPr b="0" lang="en-US" sz="2400" spc="-1" strike="noStrike">
                <a:solidFill>
                  <a:srgbClr val="000000"/>
                </a:solidFill>
                <a:latin typeface="IBM Plex Sans"/>
                <a:ea typeface="IBM Plex Sans"/>
              </a:rPr>
              <a:t> LinkedIn likely faced legal and regulatory expenses, including potential fines for failing to adequately protect user data, as data breaches often lead to investigations by regulatory authorities.</a:t>
            </a:r>
            <a:endParaRPr b="0" lang="en-US" sz="2400" spc="-1" strike="noStrike">
              <a:latin typeface="Arial"/>
            </a:endParaRPr>
          </a:p>
          <a:p>
            <a:pPr>
              <a:lnSpc>
                <a:spcPct val="100000"/>
              </a:lnSpc>
              <a:spcBef>
                <a:spcPts val="2200"/>
              </a:spcBef>
            </a:pPr>
            <a:r>
              <a:rPr b="1" lang="en-US" sz="2400" spc="-1" strike="noStrike">
                <a:solidFill>
                  <a:srgbClr val="000000"/>
                </a:solidFill>
                <a:latin typeface="IBM Plex Sans"/>
                <a:ea typeface="IBM Plex Sans"/>
              </a:rPr>
              <a:t>3. Operational Costs:</a:t>
            </a:r>
            <a:r>
              <a:rPr b="0" lang="en-US" sz="2400" spc="-1" strike="noStrike">
                <a:solidFill>
                  <a:srgbClr val="000000"/>
                </a:solidFill>
                <a:latin typeface="IBM Plex Sans"/>
                <a:ea typeface="IBM Plex Sans"/>
              </a:rPr>
              <a:t> The company had to allocate resources to investigate the breach, notify affected users, and enhance its security measures. These operational costs can be substantial, encompassing expenses related to cybersecurity experts, legal counsel, and communication efforts.</a:t>
            </a:r>
            <a:endParaRPr b="0" lang="en-US" sz="2400" spc="-1" strike="noStrike">
              <a:latin typeface="Arial"/>
            </a:endParaRPr>
          </a:p>
        </p:txBody>
      </p:sp>
      <p:sp>
        <p:nvSpPr>
          <p:cNvPr id="399" name="CustomShape 5"/>
          <p:cNvSpPr/>
          <p:nvPr/>
        </p:nvSpPr>
        <p:spPr>
          <a:xfrm>
            <a:off x="11639520" y="1857600"/>
            <a:ext cx="6429600" cy="8162640"/>
          </a:xfrm>
          <a:prstGeom prst="rect">
            <a:avLst/>
          </a:prstGeom>
          <a:noFill/>
          <a:ln>
            <a:noFill/>
          </a:ln>
        </p:spPr>
        <p:style>
          <a:lnRef idx="0"/>
          <a:fillRef idx="0"/>
          <a:effectRef idx="0"/>
          <a:fontRef idx="minor"/>
        </p:style>
        <p:txBody>
          <a:bodyPr lIns="0" rIns="0" tIns="0" bIns="0">
            <a:noAutofit/>
          </a:bodyPr>
          <a:p>
            <a:pPr>
              <a:lnSpc>
                <a:spcPct val="100000"/>
              </a:lnSpc>
              <a:spcBef>
                <a:spcPts val="2200"/>
              </a:spcBef>
            </a:pPr>
            <a:r>
              <a:rPr b="1" lang="en-US" sz="2200" spc="-1" strike="noStrike">
                <a:solidFill>
                  <a:srgbClr val="000000"/>
                </a:solidFill>
                <a:latin typeface="IBM Plex Sans"/>
                <a:ea typeface="IBM Plex Sans"/>
              </a:rPr>
              <a:t>1. Enhanced Security Measures:</a:t>
            </a:r>
            <a:r>
              <a:rPr b="0" lang="en-US" sz="2200" spc="-1" strike="noStrike">
                <a:solidFill>
                  <a:srgbClr val="000000"/>
                </a:solidFill>
                <a:latin typeface="IBM Plex Sans"/>
                <a:ea typeface="IBM Plex Sans"/>
              </a:rPr>
              <a:t> Implement robust security measures to prevent future data scraping incidents, including improved anti-scraping mechanisms, rate limiting, and behavior analysis to identify and thwart suspicious activities.</a:t>
            </a:r>
            <a:endParaRPr b="0" lang="en-US" sz="2200" spc="-1" strike="noStrike">
              <a:latin typeface="Arial"/>
            </a:endParaRPr>
          </a:p>
          <a:p>
            <a:pPr>
              <a:lnSpc>
                <a:spcPct val="100000"/>
              </a:lnSpc>
              <a:spcBef>
                <a:spcPts val="2200"/>
              </a:spcBef>
            </a:pPr>
            <a:r>
              <a:rPr b="1" lang="en-US" sz="2200" spc="-1" strike="noStrike">
                <a:solidFill>
                  <a:srgbClr val="000000"/>
                </a:solidFill>
                <a:latin typeface="IBM Plex Sans"/>
                <a:ea typeface="IBM Plex Sans"/>
              </a:rPr>
              <a:t>2. User Education and Awareness:</a:t>
            </a:r>
            <a:r>
              <a:rPr b="0" lang="en-US" sz="2200" spc="-1" strike="noStrike">
                <a:solidFill>
                  <a:srgbClr val="000000"/>
                </a:solidFill>
                <a:latin typeface="IBM Plex Sans"/>
                <a:ea typeface="IBM Plex Sans"/>
              </a:rPr>
              <a:t> Educate users about the importance of privacy settings and the risks associated with sharing personal information online. Encourage users to regularly review and update their privacy preferences.</a:t>
            </a:r>
            <a:endParaRPr b="0" lang="en-US" sz="2200" spc="-1" strike="noStrike">
              <a:latin typeface="Arial"/>
            </a:endParaRPr>
          </a:p>
          <a:p>
            <a:pPr>
              <a:lnSpc>
                <a:spcPct val="100000"/>
              </a:lnSpc>
              <a:spcBef>
                <a:spcPts val="2200"/>
              </a:spcBef>
            </a:pPr>
            <a:r>
              <a:rPr b="1" lang="en-US" sz="2200" spc="-1" strike="noStrike">
                <a:solidFill>
                  <a:srgbClr val="000000"/>
                </a:solidFill>
                <a:latin typeface="IBM Plex Sans"/>
                <a:ea typeface="IBM Plex Sans"/>
              </a:rPr>
              <a:t>3. Regular Security Audits and Monitoring:</a:t>
            </a:r>
            <a:r>
              <a:rPr b="0" lang="en-US" sz="2200" spc="-1" strike="noStrike">
                <a:solidFill>
                  <a:srgbClr val="000000"/>
                </a:solidFill>
                <a:latin typeface="IBM Plex Sans"/>
                <a:ea typeface="IBM Plex Sans"/>
              </a:rPr>
              <a:t> Conduct routine security audits, penetration testing, and continuous monitoring of network traffic and user activities. Identifying vulnerabilities and anomalies early can help prevent future breaches. Additionally, having a well-defined incident response plan in place is crucial for swift action in the event of a breach.</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IBM 2020 Master template (black background)</Template>
  <TotalTime>258</TotalTime>
  <Application>LibreOffice/6.4.7.2$Linux_X86_64 LibreOffice_project/40$Build-2</Application>
  <Words>397</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2023-03-29T14:48:07Z</dcterms:created>
  <dc:creator>Terri Puckett</dc:creator>
  <dc:description/>
  <dc:language>en-US</dc:language>
  <cp:lastModifiedBy/>
  <cp:lastPrinted>2019-04-25T15:14:05Z</cp:lastPrinted>
  <dcterms:modified xsi:type="dcterms:W3CDTF">2023-09-21T10:35:36Z</dcterms:modified>
  <cp:revision>15</cp:revision>
  <dc:subject/>
  <dc:title>Template Instructions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