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autoAdjust="0"/>
  </p:normalViewPr>
  <p:slideViewPr>
    <p:cSldViewPr>
      <p:cViewPr varScale="1">
        <p:scale>
          <a:sx n="98" d="100"/>
          <a:sy n="98" d="100"/>
        </p:scale>
        <p:origin x="-58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5DDC1-B09D-4F0A-99F8-5E7571441D92}" type="datetimeFigureOut">
              <a:rPr lang="en-US" smtClean="0"/>
              <a:pPr/>
              <a:t>05-Oct-17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49B31-8D67-48F0-8F08-F1EF2E9D3C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E49B31-8D67-48F0-8F08-F1EF2E9D3C8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617A1-DB59-4CAC-B2CD-5CF9F96BED3C}"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617A1-DB59-4CAC-B2CD-5CF9F96BED3C}"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617A1-DB59-4CAC-B2CD-5CF9F96BED3C}"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617A1-DB59-4CAC-B2CD-5CF9F96BED3C}"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617A1-DB59-4CAC-B2CD-5CF9F96BED3C}"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617A1-DB59-4CAC-B2CD-5CF9F96BED3C}"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617A1-DB59-4CAC-B2CD-5CF9F96BED3C}" type="datetimeFigureOut">
              <a:rPr lang="en-US" smtClean="0"/>
              <a:pPr/>
              <a:t>05-Oct-17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617A1-DB59-4CAC-B2CD-5CF9F96BED3C}" type="datetimeFigureOut">
              <a:rPr lang="en-US" smtClean="0"/>
              <a:pPr/>
              <a:t>05-Oct-17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617A1-DB59-4CAC-B2CD-5CF9F96BED3C}" type="datetimeFigureOut">
              <a:rPr lang="en-US" smtClean="0"/>
              <a:pPr/>
              <a:t>05-Oct-17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617A1-DB59-4CAC-B2CD-5CF9F96BED3C}"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617A1-DB59-4CAC-B2CD-5CF9F96BED3C}"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97FDF-202A-4C29-ADD7-9AD1C73B96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49617A1-DB59-4CAC-B2CD-5CF9F96BED3C}" type="datetimeFigureOut">
              <a:rPr lang="en-US" smtClean="0"/>
              <a:pPr/>
              <a:t>05-Oct-17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1597FDF-202A-4C29-ADD7-9AD1C73B96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0000" b="-10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1200150"/>
            <a:ext cx="4648200" cy="552450"/>
          </a:xfrm>
          <a:ln>
            <a:noFill/>
          </a:ln>
        </p:spPr>
        <p:txBody>
          <a:bodyPr>
            <a:noAutofit/>
          </a:bodyPr>
          <a:lstStyle/>
          <a:p>
            <a:r>
              <a:rPr lang="en-US" sz="8800" dirty="0" smtClean="0">
                <a:solidFill>
                  <a:schemeClr val="bg1">
                    <a:alpha val="86000"/>
                  </a:schemeClr>
                </a:solidFill>
                <a:effectLst>
                  <a:outerShdw blurRad="50800" dist="38100" dir="18900000" algn="bl" rotWithShape="0">
                    <a:prstClr val="black">
                      <a:alpha val="40000"/>
                    </a:prstClr>
                  </a:outerShdw>
                </a:effectLst>
                <a:latin typeface="Agency FB" pitchFamily="34" charset="0"/>
              </a:rPr>
              <a:t>MANIT INFO</a:t>
            </a:r>
            <a:endParaRPr lang="en-US" sz="8800" dirty="0">
              <a:solidFill>
                <a:schemeClr val="bg1">
                  <a:alpha val="86000"/>
                </a:schemeClr>
              </a:solidFill>
              <a:effectLst>
                <a:outerShdw blurRad="50800" dist="38100" dir="18900000" algn="bl" rotWithShape="0">
                  <a:prstClr val="black">
                    <a:alpha val="40000"/>
                  </a:prstClr>
                </a:outerShdw>
              </a:effectLst>
              <a:latin typeface="Agency FB" pitchFamily="34" charset="0"/>
            </a:endParaRPr>
          </a:p>
        </p:txBody>
      </p:sp>
      <p:sp>
        <p:nvSpPr>
          <p:cNvPr id="12" name="Rectangle 11"/>
          <p:cNvSpPr/>
          <p:nvPr/>
        </p:nvSpPr>
        <p:spPr>
          <a:xfrm rot="2769102">
            <a:off x="5865891" y="2084301"/>
            <a:ext cx="1736223" cy="1792114"/>
          </a:xfrm>
          <a:prstGeom prst="rect">
            <a:avLst/>
          </a:prstGeom>
          <a:solidFill>
            <a:schemeClr val="tx1">
              <a:lumMod val="75000"/>
              <a:lumOff val="25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p:cNvSpPr/>
          <p:nvPr/>
        </p:nvSpPr>
        <p:spPr>
          <a:xfrm rot="2769102">
            <a:off x="5789692" y="4751299"/>
            <a:ext cx="1736223" cy="1792114"/>
          </a:xfrm>
          <a:prstGeom prst="rect">
            <a:avLst/>
          </a:prstGeom>
          <a:solidFill>
            <a:schemeClr val="bg1">
              <a:lumMod val="95000"/>
              <a:alpha val="59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rot="2769102">
            <a:off x="3122691" y="4751300"/>
            <a:ext cx="1736223" cy="1792114"/>
          </a:xfrm>
          <a:prstGeom prst="rect">
            <a:avLst/>
          </a:prstGeom>
          <a:solidFill>
            <a:schemeClr val="tx1">
              <a:lumMod val="75000"/>
              <a:lumOff val="25000"/>
              <a:alpha val="5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rot="2769102">
            <a:off x="7161290" y="3455899"/>
            <a:ext cx="1736223" cy="1792114"/>
          </a:xfrm>
          <a:prstGeom prst="rect">
            <a:avLst/>
          </a:prstGeom>
          <a:solidFill>
            <a:schemeClr val="tx1">
              <a:lumMod val="95000"/>
              <a:lumOff val="5000"/>
              <a:alpha val="6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rot="2769102">
            <a:off x="8532891" y="2160500"/>
            <a:ext cx="1736223" cy="1792114"/>
          </a:xfrm>
          <a:prstGeom prst="rect">
            <a:avLst/>
          </a:prstGeom>
          <a:solidFill>
            <a:schemeClr val="tx1">
              <a:lumMod val="50000"/>
              <a:lumOff val="50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rot="2769102">
            <a:off x="2208290" y="3000636"/>
            <a:ext cx="1736223" cy="1792114"/>
          </a:xfrm>
          <a:prstGeom prst="rect">
            <a:avLst/>
          </a:prstGeom>
          <a:solidFill>
            <a:schemeClr val="bg1">
              <a:lumMod val="75000"/>
              <a:alpha val="6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lt1">
                  <a:alpha val="0"/>
                </a:schemeClr>
              </a:solidFill>
            </a:endParaRPr>
          </a:p>
        </p:txBody>
      </p:sp>
      <p:sp>
        <p:nvSpPr>
          <p:cNvPr id="19" name="Rectangle 18"/>
          <p:cNvSpPr/>
          <p:nvPr/>
        </p:nvSpPr>
        <p:spPr>
          <a:xfrm rot="2769102">
            <a:off x="4494292" y="3379699"/>
            <a:ext cx="1736223" cy="1792114"/>
          </a:xfrm>
          <a:prstGeom prst="rect">
            <a:avLst/>
          </a:prstGeom>
          <a:solidFill>
            <a:schemeClr val="tx1">
              <a:lumMod val="85000"/>
              <a:lumOff val="15000"/>
              <a:alpha val="8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p:cNvSpPr txBox="1"/>
          <p:nvPr/>
        </p:nvSpPr>
        <p:spPr>
          <a:xfrm>
            <a:off x="6400800" y="2800350"/>
            <a:ext cx="914400" cy="369332"/>
          </a:xfrm>
          <a:prstGeom prst="rect">
            <a:avLst/>
          </a:prstGeom>
          <a:noFill/>
        </p:spPr>
        <p:txBody>
          <a:bodyPr wrap="square" rtlCol="0">
            <a:spAutoFit/>
          </a:bodyPr>
          <a:lstStyle/>
          <a:p>
            <a:r>
              <a:rPr lang="en-US" b="1" dirty="0" smtClean="0">
                <a:solidFill>
                  <a:schemeClr val="bg1">
                    <a:lumMod val="95000"/>
                  </a:schemeClr>
                </a:solidFill>
                <a:effectLst>
                  <a:outerShdw blurRad="38100" dist="38100" dir="2700000" algn="tl">
                    <a:srgbClr val="000000">
                      <a:alpha val="43137"/>
                    </a:srgbClr>
                  </a:outerShdw>
                </a:effectLst>
                <a:latin typeface="Agency FB" pitchFamily="34" charset="0"/>
              </a:rPr>
              <a:t>NOTICE</a:t>
            </a:r>
            <a:endParaRPr lang="en-US" b="1" dirty="0">
              <a:solidFill>
                <a:schemeClr val="bg1">
                  <a:lumMod val="95000"/>
                </a:schemeClr>
              </a:solidFill>
              <a:effectLst>
                <a:outerShdw blurRad="38100" dist="38100" dir="2700000" algn="tl">
                  <a:srgbClr val="000000">
                    <a:alpha val="43137"/>
                  </a:srgbClr>
                </a:outerShdw>
              </a:effectLst>
              <a:latin typeface="Agency FB" pitchFamily="34" charset="0"/>
            </a:endParaRPr>
          </a:p>
        </p:txBody>
      </p:sp>
      <p:sp>
        <p:nvSpPr>
          <p:cNvPr id="22" name="TextBox 21"/>
          <p:cNvSpPr txBox="1"/>
          <p:nvPr/>
        </p:nvSpPr>
        <p:spPr>
          <a:xfrm>
            <a:off x="4724400" y="4019550"/>
            <a:ext cx="1219200" cy="369332"/>
          </a:xfrm>
          <a:prstGeom prst="rect">
            <a:avLst/>
          </a:prstGeom>
          <a:noFill/>
        </p:spPr>
        <p:txBody>
          <a:bodyPr wrap="square" rtlCol="0">
            <a:spAutoFit/>
          </a:bodyPr>
          <a:lstStyle/>
          <a:p>
            <a:r>
              <a:rPr lang="en-US" b="1" dirty="0" smtClean="0">
                <a:solidFill>
                  <a:schemeClr val="bg1">
                    <a:lumMod val="95000"/>
                  </a:schemeClr>
                </a:solidFill>
                <a:effectLst>
                  <a:outerShdw blurRad="38100" dist="38100" dir="2700000" algn="tl">
                    <a:srgbClr val="000000">
                      <a:alpha val="43137"/>
                    </a:srgbClr>
                  </a:outerShdw>
                </a:effectLst>
                <a:latin typeface="Agency FB" pitchFamily="34" charset="0"/>
              </a:rPr>
              <a:t>ASSINGMENT</a:t>
            </a:r>
            <a:endParaRPr lang="en-US" b="1" dirty="0">
              <a:solidFill>
                <a:schemeClr val="bg1">
                  <a:lumMod val="95000"/>
                </a:schemeClr>
              </a:solidFill>
              <a:effectLst>
                <a:outerShdw blurRad="38100" dist="38100" dir="2700000" algn="tl">
                  <a:srgbClr val="000000">
                    <a:alpha val="43137"/>
                  </a:srgbClr>
                </a:outerShdw>
              </a:effectLst>
              <a:latin typeface="Agency FB" pitchFamily="34" charset="0"/>
            </a:endParaRPr>
          </a:p>
        </p:txBody>
      </p:sp>
      <p:sp>
        <p:nvSpPr>
          <p:cNvPr id="23" name="TextBox 22"/>
          <p:cNvSpPr txBox="1"/>
          <p:nvPr/>
        </p:nvSpPr>
        <p:spPr>
          <a:xfrm>
            <a:off x="7696200" y="4095750"/>
            <a:ext cx="914400" cy="369332"/>
          </a:xfrm>
          <a:prstGeom prst="rect">
            <a:avLst/>
          </a:prstGeom>
          <a:noFill/>
        </p:spPr>
        <p:txBody>
          <a:bodyPr wrap="square" rtlCol="0">
            <a:spAutoFit/>
          </a:bodyPr>
          <a:lstStyle/>
          <a:p>
            <a:r>
              <a:rPr lang="en-US" b="1" dirty="0" smtClean="0">
                <a:solidFill>
                  <a:schemeClr val="bg1">
                    <a:lumMod val="95000"/>
                  </a:schemeClr>
                </a:solidFill>
                <a:effectLst>
                  <a:outerShdw blurRad="38100" dist="38100" dir="2700000" algn="tl">
                    <a:srgbClr val="000000">
                      <a:alpha val="43137"/>
                    </a:srgbClr>
                  </a:outerShdw>
                </a:effectLst>
                <a:latin typeface="Agency FB" pitchFamily="34" charset="0"/>
              </a:rPr>
              <a:t>QUERY</a:t>
            </a:r>
            <a:endParaRPr lang="en-US" b="1" dirty="0">
              <a:solidFill>
                <a:schemeClr val="bg1">
                  <a:lumMod val="95000"/>
                </a:schemeClr>
              </a:solidFill>
              <a:effectLst>
                <a:outerShdw blurRad="38100" dist="38100" dir="2700000" algn="tl">
                  <a:srgbClr val="000000">
                    <a:alpha val="43137"/>
                  </a:srgbClr>
                </a:outerShdw>
              </a:effectLst>
              <a:latin typeface="Agency FB" pitchFamily="34" charset="0"/>
            </a:endParaRPr>
          </a:p>
        </p:txBody>
      </p:sp>
      <p:sp>
        <p:nvSpPr>
          <p:cNvPr id="24" name="TextBox 23"/>
          <p:cNvSpPr txBox="1"/>
          <p:nvPr/>
        </p:nvSpPr>
        <p:spPr>
          <a:xfrm>
            <a:off x="2743200" y="3638550"/>
            <a:ext cx="914400" cy="369332"/>
          </a:xfrm>
          <a:prstGeom prst="rect">
            <a:avLst/>
          </a:prstGeom>
          <a:noFill/>
        </p:spPr>
        <p:txBody>
          <a:bodyPr wrap="square" rtlCol="0">
            <a:spAutoFit/>
          </a:bodyPr>
          <a:lstStyle/>
          <a:p>
            <a:r>
              <a:rPr lang="en-US" b="1" dirty="0" smtClean="0">
                <a:solidFill>
                  <a:schemeClr val="bg1">
                    <a:lumMod val="95000"/>
                  </a:schemeClr>
                </a:solidFill>
                <a:effectLst>
                  <a:outerShdw blurRad="38100" dist="38100" dir="2700000" algn="tl">
                    <a:srgbClr val="000000">
                      <a:alpha val="43137"/>
                    </a:srgbClr>
                  </a:outerShdw>
                </a:effectLst>
                <a:latin typeface="Agency FB" pitchFamily="34" charset="0"/>
              </a:rPr>
              <a:t>LOGIN</a:t>
            </a:r>
            <a:endParaRPr lang="en-US" b="1" dirty="0">
              <a:solidFill>
                <a:schemeClr val="bg1">
                  <a:lumMod val="95000"/>
                </a:schemeClr>
              </a:solidFill>
              <a:effectLst>
                <a:outerShdw blurRad="38100" dist="38100" dir="2700000" algn="tl">
                  <a:srgbClr val="000000">
                    <a:alpha val="43137"/>
                  </a:srgbClr>
                </a:outerShdw>
              </a:effectLst>
              <a:latin typeface="Agency FB" pitchFamily="34" charset="0"/>
            </a:endParaRPr>
          </a:p>
        </p:txBody>
      </p:sp>
      <p:sp>
        <p:nvSpPr>
          <p:cNvPr id="26" name="TextBox 25"/>
          <p:cNvSpPr txBox="1"/>
          <p:nvPr/>
        </p:nvSpPr>
        <p:spPr>
          <a:xfrm>
            <a:off x="1219200" y="1962152"/>
            <a:ext cx="4343400" cy="307777"/>
          </a:xfrm>
          <a:prstGeom prst="rect">
            <a:avLst/>
          </a:prstGeom>
          <a:noFill/>
        </p:spPr>
        <p:txBody>
          <a:bodyPr wrap="square" rtlCol="0">
            <a:spAutoFit/>
          </a:bodyPr>
          <a:lstStyle/>
          <a:p>
            <a:r>
              <a:rPr lang="en-US" sz="1300" dirty="0" smtClean="0">
                <a:solidFill>
                  <a:schemeClr val="bg1">
                    <a:lumMod val="95000"/>
                  </a:schemeClr>
                </a:solidFill>
                <a:latin typeface="Agency FB" pitchFamily="34" charset="0"/>
              </a:rPr>
              <a:t>A WEBSITE FOR SMART INTERACTION BETWEEN STUDENTS AND  INSTITUTE</a:t>
            </a:r>
            <a:r>
              <a:rPr lang="en-US" sz="1400" dirty="0" smtClean="0">
                <a:solidFill>
                  <a:schemeClr val="bg1">
                    <a:lumMod val="95000"/>
                  </a:schemeClr>
                </a:solidFill>
                <a:latin typeface="Agency FB" pitchFamily="34" charset="0"/>
              </a:rPr>
              <a:t>.</a:t>
            </a:r>
            <a:endParaRPr lang="en-US" sz="1400" dirty="0">
              <a:solidFill>
                <a:schemeClr val="bg1">
                  <a:lumMod val="95000"/>
                </a:schemeClr>
              </a:solidFill>
              <a:latin typeface="Agency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1fkjdsaf.png"/>
          <p:cNvPicPr>
            <a:picLocks noChangeAspect="1"/>
          </p:cNvPicPr>
          <p:nvPr/>
        </p:nvPicPr>
        <p:blipFill>
          <a:blip r:embed="rId3" cstate="print"/>
          <a:stretch>
            <a:fillRect/>
          </a:stretch>
        </p:blipFill>
        <p:spPr>
          <a:xfrm>
            <a:off x="609600" y="514350"/>
            <a:ext cx="8001000" cy="442163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505200" y="0"/>
            <a:ext cx="1905000" cy="461665"/>
          </a:xfrm>
          <a:prstGeom prst="rect">
            <a:avLst/>
          </a:prstGeom>
          <a:noFill/>
        </p:spPr>
        <p:txBody>
          <a:bodyPr wrap="square" rtlCol="0">
            <a:spAutoFit/>
          </a:bodyPr>
          <a:lstStyle/>
          <a:p>
            <a:r>
              <a:rPr lang="en-US" sz="2400" dirty="0" smtClean="0">
                <a:latin typeface="Bebas Neue" pitchFamily="34" charset="0"/>
              </a:rPr>
              <a:t>Assignment PAGE</a:t>
            </a:r>
            <a:endParaRPr lang="en-US" sz="2400" dirty="0">
              <a:latin typeface="Bebas Neue"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academics.jpg"/>
          <p:cNvPicPr>
            <a:picLocks noChangeAspect="1"/>
          </p:cNvPicPr>
          <p:nvPr/>
        </p:nvPicPr>
        <p:blipFill>
          <a:blip r:embed="rId3" cstate="print"/>
          <a:stretch>
            <a:fillRect/>
          </a:stretch>
        </p:blipFill>
        <p:spPr>
          <a:xfrm>
            <a:off x="914400" y="514350"/>
            <a:ext cx="7499945" cy="4412724"/>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581400" y="0"/>
            <a:ext cx="1828800" cy="461665"/>
          </a:xfrm>
          <a:prstGeom prst="rect">
            <a:avLst/>
          </a:prstGeom>
          <a:noFill/>
        </p:spPr>
        <p:txBody>
          <a:bodyPr wrap="square" rtlCol="0">
            <a:spAutoFit/>
          </a:bodyPr>
          <a:lstStyle/>
          <a:p>
            <a:r>
              <a:rPr lang="en-US" sz="2400" dirty="0" smtClean="0">
                <a:latin typeface="Bebas Neue" pitchFamily="34" charset="0"/>
              </a:rPr>
              <a:t>Academics PAGE</a:t>
            </a:r>
            <a:endParaRPr lang="en-US" sz="2400" dirty="0">
              <a:latin typeface="Bebas Neue" pitchFamily="34" charset="0"/>
            </a:endParaRPr>
          </a:p>
        </p:txBody>
      </p:sp>
      <p:sp>
        <p:nvSpPr>
          <p:cNvPr id="6" name="Rectangle 5"/>
          <p:cNvSpPr/>
          <p:nvPr/>
        </p:nvSpPr>
        <p:spPr>
          <a:xfrm>
            <a:off x="5257800" y="2114550"/>
            <a:ext cx="2209800" cy="25146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Academics Page targets for collection of all the relevant information that is demanded by the students frequently.  Academics page aims to provide faster and simpler access to the information. This page includes syllabus of all the UG departments, ordinance and previous year question papers </a:t>
            </a:r>
            <a:r>
              <a:rPr lang="en-US" sz="1200" dirty="0" err="1" smtClean="0">
                <a:latin typeface="+mj-lt"/>
              </a:rPr>
              <a:t>facebook</a:t>
            </a:r>
            <a:r>
              <a:rPr lang="en-US" sz="1200" dirty="0" smtClean="0">
                <a:latin typeface="+mj-lt"/>
              </a:rPr>
              <a:t> page link.</a:t>
            </a:r>
          </a:p>
        </p:txBody>
      </p:sp>
      <p:cxnSp>
        <p:nvCxnSpPr>
          <p:cNvPr id="7" name="Straight Connector 11"/>
          <p:cNvCxnSpPr/>
          <p:nvPr/>
        </p:nvCxnSpPr>
        <p:spPr>
          <a:xfrm>
            <a:off x="4495800" y="1657350"/>
            <a:ext cx="914400" cy="609600"/>
          </a:xfrm>
          <a:prstGeom prst="bentConnector3">
            <a:avLst>
              <a:gd name="adj1" fmla="val 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notice1.png"/>
          <p:cNvPicPr>
            <a:picLocks noChangeAspect="1"/>
          </p:cNvPicPr>
          <p:nvPr/>
        </p:nvPicPr>
        <p:blipFill>
          <a:blip r:embed="rId3" cstate="print"/>
          <a:stretch>
            <a:fillRect/>
          </a:stretch>
        </p:blipFill>
        <p:spPr>
          <a:xfrm>
            <a:off x="914400" y="590550"/>
            <a:ext cx="7561956" cy="4308296"/>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3124200" y="2800350"/>
            <a:ext cx="1752600" cy="9906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To know Assignment related to your batch, first choose your year.</a:t>
            </a:r>
          </a:p>
          <a:p>
            <a:pPr algn="ctr"/>
            <a:r>
              <a:rPr lang="en-US" sz="1200" dirty="0" smtClean="0">
                <a:latin typeface="+mj-lt"/>
              </a:rPr>
              <a:t>After choosing year, select your batch</a:t>
            </a:r>
          </a:p>
        </p:txBody>
      </p:sp>
      <p:cxnSp>
        <p:nvCxnSpPr>
          <p:cNvPr id="4" name="Straight Connector 11"/>
          <p:cNvCxnSpPr/>
          <p:nvPr/>
        </p:nvCxnSpPr>
        <p:spPr>
          <a:xfrm>
            <a:off x="2667000" y="2800350"/>
            <a:ext cx="533400" cy="152400"/>
          </a:xfrm>
          <a:prstGeom prst="bentConnector3">
            <a:avLst>
              <a:gd name="adj1" fmla="val -1064"/>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019800" y="2114550"/>
            <a:ext cx="1981200" cy="22098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Assignment page  targets for collection of all the assignments and other projects, notes that are related with each batch. This page aims to provide a platform where all the students can find  work related with  their batch without any difficulty.</a:t>
            </a:r>
          </a:p>
        </p:txBody>
      </p:sp>
      <p:cxnSp>
        <p:nvCxnSpPr>
          <p:cNvPr id="6" name="Straight Connector 11"/>
          <p:cNvCxnSpPr/>
          <p:nvPr/>
        </p:nvCxnSpPr>
        <p:spPr>
          <a:xfrm>
            <a:off x="5257800" y="1809750"/>
            <a:ext cx="914400" cy="457200"/>
          </a:xfrm>
          <a:prstGeom prst="bentConnector3">
            <a:avLst>
              <a:gd name="adj1" fmla="val 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05200" y="0"/>
            <a:ext cx="1905000" cy="461665"/>
          </a:xfrm>
          <a:prstGeom prst="rect">
            <a:avLst/>
          </a:prstGeom>
          <a:noFill/>
        </p:spPr>
        <p:txBody>
          <a:bodyPr wrap="square" rtlCol="0">
            <a:spAutoFit/>
          </a:bodyPr>
          <a:lstStyle/>
          <a:p>
            <a:r>
              <a:rPr lang="en-US" sz="2400" dirty="0" smtClean="0">
                <a:latin typeface="Bebas Neue" pitchFamily="34" charset="0"/>
              </a:rPr>
              <a:t>Assignment PAGE</a:t>
            </a:r>
            <a:endParaRPr lang="en-US" sz="2400" dirty="0">
              <a:latin typeface="Bebas Neue"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50000"/>
                <a:lumOff val="50000"/>
                <a:alpha val="69000"/>
              </a:schemeClr>
            </a:gs>
            <a:gs pos="49000">
              <a:srgbClr val="D4DEFF"/>
            </a:gs>
            <a:gs pos="83000">
              <a:srgbClr val="D4DEFF"/>
            </a:gs>
            <a:gs pos="100000">
              <a:srgbClr val="96AB94"/>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Picture 1" descr="query.png"/>
          <p:cNvPicPr>
            <a:picLocks noChangeAspect="1"/>
          </p:cNvPicPr>
          <p:nvPr/>
        </p:nvPicPr>
        <p:blipFill>
          <a:blip r:embed="rId2" cstate="print"/>
          <a:stretch>
            <a:fillRect/>
          </a:stretch>
        </p:blipFill>
        <p:spPr>
          <a:xfrm>
            <a:off x="533400" y="514350"/>
            <a:ext cx="7891909" cy="448961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733800" y="0"/>
            <a:ext cx="1524000" cy="461665"/>
          </a:xfrm>
          <a:prstGeom prst="rect">
            <a:avLst/>
          </a:prstGeom>
          <a:noFill/>
        </p:spPr>
        <p:txBody>
          <a:bodyPr wrap="square" rtlCol="0">
            <a:spAutoFit/>
          </a:bodyPr>
          <a:lstStyle/>
          <a:p>
            <a:r>
              <a:rPr lang="en-US" sz="2400" dirty="0" smtClean="0">
                <a:latin typeface="Bebas Neue" pitchFamily="34" charset="0"/>
              </a:rPr>
              <a:t>query PAGE</a:t>
            </a:r>
            <a:endParaRPr lang="en-US" sz="2400" dirty="0">
              <a:latin typeface="Bebas Neue" pitchFamily="34" charset="0"/>
            </a:endParaRPr>
          </a:p>
        </p:txBody>
      </p:sp>
      <p:sp>
        <p:nvSpPr>
          <p:cNvPr id="4" name="Rectangle 3"/>
          <p:cNvSpPr/>
          <p:nvPr/>
        </p:nvSpPr>
        <p:spPr>
          <a:xfrm>
            <a:off x="6172200" y="2190750"/>
            <a:ext cx="1981200" cy="22098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Query page targets for providing a platform where students can ask their doubts and they would be sent to the concerned persons.  This would give a much better way to clear their doubts, queries etc. The query after being resolved will be emailed to email-id of the student.</a:t>
            </a:r>
          </a:p>
        </p:txBody>
      </p:sp>
      <p:cxnSp>
        <p:nvCxnSpPr>
          <p:cNvPr id="5" name="Straight Connector 11"/>
          <p:cNvCxnSpPr/>
          <p:nvPr/>
        </p:nvCxnSpPr>
        <p:spPr>
          <a:xfrm rot="5400000">
            <a:off x="7162800" y="1809750"/>
            <a:ext cx="457200" cy="457200"/>
          </a:xfrm>
          <a:prstGeom prst="bentConnector3">
            <a:avLst>
              <a:gd name="adj1" fmla="val 5000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1000"/>
            <a:lum/>
          </a:blip>
          <a:srcRect/>
          <a:stretch>
            <a:fillRect l="-4000" r="-4000"/>
          </a:stretch>
        </a:blipFill>
        <a:effectLst/>
      </p:bgPr>
    </p:bg>
    <p:spTree>
      <p:nvGrpSpPr>
        <p:cNvPr id="1" name=""/>
        <p:cNvGrpSpPr/>
        <p:nvPr/>
      </p:nvGrpSpPr>
      <p:grpSpPr>
        <a:xfrm>
          <a:off x="0" y="0"/>
          <a:ext cx="0" cy="0"/>
          <a:chOff x="0" y="0"/>
          <a:chExt cx="0" cy="0"/>
        </a:xfrm>
      </p:grpSpPr>
      <p:pic>
        <p:nvPicPr>
          <p:cNvPr id="2" name="Picture 1" descr="query1.png"/>
          <p:cNvPicPr>
            <a:picLocks noChangeAspect="1"/>
          </p:cNvPicPr>
          <p:nvPr/>
        </p:nvPicPr>
        <p:blipFill>
          <a:blip r:embed="rId3" cstate="print"/>
          <a:stretch>
            <a:fillRect/>
          </a:stretch>
        </p:blipFill>
        <p:spPr>
          <a:xfrm>
            <a:off x="609600" y="438150"/>
            <a:ext cx="7873454" cy="447912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733800" y="0"/>
            <a:ext cx="1524000" cy="461665"/>
          </a:xfrm>
          <a:prstGeom prst="rect">
            <a:avLst/>
          </a:prstGeom>
          <a:noFill/>
        </p:spPr>
        <p:txBody>
          <a:bodyPr wrap="square" rtlCol="0">
            <a:spAutoFit/>
          </a:bodyPr>
          <a:lstStyle/>
          <a:p>
            <a:r>
              <a:rPr lang="en-US" sz="2400" dirty="0" smtClean="0">
                <a:latin typeface="Bebas Neue" pitchFamily="34" charset="0"/>
              </a:rPr>
              <a:t>query form</a:t>
            </a:r>
            <a:endParaRPr lang="en-US" sz="2400" dirty="0">
              <a:latin typeface="Bebas Neue" pitchFamily="34" charset="0"/>
            </a:endParaRPr>
          </a:p>
        </p:txBody>
      </p:sp>
      <p:sp>
        <p:nvSpPr>
          <p:cNvPr id="4" name="Rectangle 3"/>
          <p:cNvSpPr/>
          <p:nvPr/>
        </p:nvSpPr>
        <p:spPr>
          <a:xfrm>
            <a:off x="3276600" y="3257550"/>
            <a:ext cx="1905000" cy="10668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This section of the form helps you to choose the concerned authority or person from which you want to ask query.</a:t>
            </a:r>
          </a:p>
        </p:txBody>
      </p:sp>
      <p:cxnSp>
        <p:nvCxnSpPr>
          <p:cNvPr id="5" name="Straight Connector 11"/>
          <p:cNvCxnSpPr/>
          <p:nvPr/>
        </p:nvCxnSpPr>
        <p:spPr>
          <a:xfrm flipV="1">
            <a:off x="2514600" y="3638550"/>
            <a:ext cx="838200" cy="457200"/>
          </a:xfrm>
          <a:prstGeom prst="bentConnector3">
            <a:avLst>
              <a:gd name="adj1" fmla="val 5000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3790950"/>
            <a:ext cx="1219200" cy="9906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After filling the form, click Submit button to submit your query.</a:t>
            </a:r>
          </a:p>
        </p:txBody>
      </p:sp>
      <p:cxnSp>
        <p:nvCxnSpPr>
          <p:cNvPr id="11" name="Straight Connector 11"/>
          <p:cNvCxnSpPr/>
          <p:nvPr/>
        </p:nvCxnSpPr>
        <p:spPr>
          <a:xfrm rot="10800000">
            <a:off x="1295400" y="4552950"/>
            <a:ext cx="533400" cy="228600"/>
          </a:xfrm>
          <a:prstGeom prst="bentConnector3">
            <a:avLst>
              <a:gd name="adj1" fmla="val -2888"/>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login.png"/>
          <p:cNvPicPr>
            <a:picLocks noChangeAspect="1"/>
          </p:cNvPicPr>
          <p:nvPr/>
        </p:nvPicPr>
        <p:blipFill>
          <a:blip r:embed="rId3" cstate="print"/>
          <a:stretch>
            <a:fillRect/>
          </a:stretch>
        </p:blipFill>
        <p:spPr>
          <a:xfrm>
            <a:off x="609600" y="514350"/>
            <a:ext cx="7873454" cy="447912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886200" y="0"/>
            <a:ext cx="1524000" cy="461665"/>
          </a:xfrm>
          <a:prstGeom prst="rect">
            <a:avLst/>
          </a:prstGeom>
          <a:noFill/>
        </p:spPr>
        <p:txBody>
          <a:bodyPr wrap="square" rtlCol="0">
            <a:spAutoFit/>
          </a:bodyPr>
          <a:lstStyle/>
          <a:p>
            <a:r>
              <a:rPr lang="en-US" sz="2400" dirty="0" smtClean="0">
                <a:latin typeface="Bebas Neue" pitchFamily="34" charset="0"/>
              </a:rPr>
              <a:t>Login page</a:t>
            </a:r>
            <a:endParaRPr lang="en-US" sz="2400" dirty="0">
              <a:latin typeface="Bebas Neue" pitchFamily="34" charset="0"/>
            </a:endParaRPr>
          </a:p>
        </p:txBody>
      </p:sp>
      <p:sp>
        <p:nvSpPr>
          <p:cNvPr id="4" name="Rectangle 3"/>
          <p:cNvSpPr/>
          <p:nvPr/>
        </p:nvSpPr>
        <p:spPr>
          <a:xfrm>
            <a:off x="6172200" y="2190750"/>
            <a:ext cx="1981200" cy="22098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Login page serves as the backbone of the website as this page allows user to login and update or edit information present on the website. So it aims to provide access to the website to only authorized persons only to maintain accuracy of information.</a:t>
            </a:r>
          </a:p>
        </p:txBody>
      </p:sp>
      <p:cxnSp>
        <p:nvCxnSpPr>
          <p:cNvPr id="5" name="Straight Connector 11"/>
          <p:cNvCxnSpPr/>
          <p:nvPr/>
        </p:nvCxnSpPr>
        <p:spPr>
          <a:xfrm rot="16200000" flipH="1">
            <a:off x="6705600" y="1809750"/>
            <a:ext cx="457200" cy="457200"/>
          </a:xfrm>
          <a:prstGeom prst="bentConnector3">
            <a:avLst>
              <a:gd name="adj1" fmla="val 5000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438400" y="2724150"/>
            <a:ext cx="1524000" cy="9906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This section allows  us to choose whether we want to do student or author login.</a:t>
            </a:r>
          </a:p>
        </p:txBody>
      </p:sp>
      <p:cxnSp>
        <p:nvCxnSpPr>
          <p:cNvPr id="7" name="Straight Connector 11"/>
          <p:cNvCxnSpPr/>
          <p:nvPr/>
        </p:nvCxnSpPr>
        <p:spPr>
          <a:xfrm>
            <a:off x="1905000" y="3028950"/>
            <a:ext cx="609600" cy="0"/>
          </a:xfrm>
          <a:prstGeom prst="straightConnector1">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7000" b="-7000"/>
          </a:stretch>
        </a:blipFill>
        <a:effectLst/>
      </p:bgPr>
    </p:bg>
    <p:spTree>
      <p:nvGrpSpPr>
        <p:cNvPr id="1" name=""/>
        <p:cNvGrpSpPr/>
        <p:nvPr/>
      </p:nvGrpSpPr>
      <p:grpSpPr>
        <a:xfrm>
          <a:off x="0" y="0"/>
          <a:ext cx="0" cy="0"/>
          <a:chOff x="0" y="0"/>
          <a:chExt cx="0" cy="0"/>
        </a:xfrm>
      </p:grpSpPr>
      <p:pic>
        <p:nvPicPr>
          <p:cNvPr id="2" name="Picture 1" descr="Untitled1.png"/>
          <p:cNvPicPr>
            <a:picLocks noChangeAspect="1"/>
          </p:cNvPicPr>
          <p:nvPr/>
        </p:nvPicPr>
        <p:blipFill>
          <a:blip r:embed="rId3" cstate="print"/>
          <a:stretch>
            <a:fillRect/>
          </a:stretch>
        </p:blipFill>
        <p:spPr>
          <a:xfrm>
            <a:off x="1034374" y="809422"/>
            <a:ext cx="7195226" cy="4114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810000" y="133350"/>
            <a:ext cx="1524000" cy="461665"/>
          </a:xfrm>
          <a:prstGeom prst="rect">
            <a:avLst/>
          </a:prstGeom>
          <a:noFill/>
        </p:spPr>
        <p:txBody>
          <a:bodyPr wrap="square" rtlCol="0">
            <a:spAutoFit/>
          </a:bodyPr>
          <a:lstStyle/>
          <a:p>
            <a:r>
              <a:rPr lang="en-US" sz="2400" dirty="0" smtClean="0">
                <a:latin typeface="Bebas Neue" pitchFamily="34" charset="0"/>
              </a:rPr>
              <a:t>Login form</a:t>
            </a:r>
            <a:endParaRPr lang="en-US" sz="2400" dirty="0">
              <a:latin typeface="Bebas Neue"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838200" y="666750"/>
            <a:ext cx="3505200" cy="3170099"/>
          </a:xfrm>
          <a:prstGeom prst="rect">
            <a:avLst/>
          </a:prstGeom>
          <a:noFill/>
        </p:spPr>
        <p:txBody>
          <a:bodyPr wrap="square" rtlCol="0">
            <a:spAutoFit/>
          </a:bodyPr>
          <a:lstStyle/>
          <a:p>
            <a:r>
              <a:rPr lang="en-US" sz="2000" dirty="0" smtClean="0">
                <a:solidFill>
                  <a:schemeClr val="tx1">
                    <a:lumMod val="75000"/>
                    <a:lumOff val="25000"/>
                  </a:schemeClr>
                </a:solidFill>
                <a:latin typeface="Agency FB" pitchFamily="34" charset="0"/>
              </a:rPr>
              <a:t>Thus, this website aims to provide a smarter and efficient way of not only handling data but also delivering information to students.  As this website is targeted for students only, so it contains relevant information only. Its a reliable source as it is managed by authorized persons. Thus we require this kind of website to fill the gap between students and institute.</a:t>
            </a:r>
            <a:endParaRPr lang="en-US" sz="2000" dirty="0">
              <a:solidFill>
                <a:schemeClr val="tx1">
                  <a:lumMod val="75000"/>
                  <a:lumOff val="25000"/>
                </a:schemeClr>
              </a:solidFill>
              <a:latin typeface="Agency FB" pitchFamily="34" charset="0"/>
            </a:endParaRPr>
          </a:p>
        </p:txBody>
      </p:sp>
      <p:sp>
        <p:nvSpPr>
          <p:cNvPr id="3" name="Hexagon 2"/>
          <p:cNvSpPr/>
          <p:nvPr/>
        </p:nvSpPr>
        <p:spPr>
          <a:xfrm>
            <a:off x="6096000" y="2876550"/>
            <a:ext cx="1371600" cy="1219200"/>
          </a:xfrm>
          <a:prstGeom prst="hexagon">
            <a:avLst/>
          </a:prstGeom>
          <a:solidFill>
            <a:schemeClr val="dk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Papyrus" pitchFamily="66" charset="0"/>
              </a:rPr>
              <a:t>Faster Access</a:t>
            </a:r>
            <a:endParaRPr lang="en-US" dirty="0">
              <a:latin typeface="Papyrus" pitchFamily="66" charset="0"/>
            </a:endParaRPr>
          </a:p>
        </p:txBody>
      </p:sp>
      <p:sp>
        <p:nvSpPr>
          <p:cNvPr id="4" name="Hexagon 3"/>
          <p:cNvSpPr/>
          <p:nvPr/>
        </p:nvSpPr>
        <p:spPr>
          <a:xfrm>
            <a:off x="8458200" y="4248150"/>
            <a:ext cx="1371600" cy="1219200"/>
          </a:xfrm>
          <a:prstGeom prst="hexagon">
            <a:avLst/>
          </a:prstGeom>
          <a:solidFill>
            <a:schemeClr val="accent4">
              <a:lumMod val="20000"/>
              <a:lumOff val="80000"/>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Hexagon 4"/>
          <p:cNvSpPr/>
          <p:nvPr/>
        </p:nvSpPr>
        <p:spPr>
          <a:xfrm>
            <a:off x="6096000" y="4171950"/>
            <a:ext cx="1371600" cy="1219200"/>
          </a:xfrm>
          <a:prstGeom prst="hexagon">
            <a:avLst/>
          </a:prstGeom>
          <a:solidFill>
            <a:schemeClr val="tx1">
              <a:lumMod val="50000"/>
              <a:lumOff val="50000"/>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latin typeface="Papyrus" pitchFamily="66" charset="0"/>
              </a:rPr>
              <a:t>Interactive</a:t>
            </a:r>
            <a:endParaRPr lang="en-US" sz="1200" dirty="0">
              <a:solidFill>
                <a:schemeClr val="tx1"/>
              </a:solidFill>
              <a:latin typeface="Papyrus" pitchFamily="66" charset="0"/>
            </a:endParaRPr>
          </a:p>
        </p:txBody>
      </p:sp>
      <p:sp>
        <p:nvSpPr>
          <p:cNvPr id="6" name="Hexagon 5"/>
          <p:cNvSpPr/>
          <p:nvPr/>
        </p:nvSpPr>
        <p:spPr>
          <a:xfrm>
            <a:off x="4953000" y="3562350"/>
            <a:ext cx="1371600" cy="1219200"/>
          </a:xfrm>
          <a:prstGeom prst="hexagon">
            <a:avLst/>
          </a:prstGeom>
          <a:solidFill>
            <a:schemeClr val="tx1">
              <a:lumMod val="85000"/>
              <a:lumOff val="15000"/>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Papyrus" pitchFamily="66" charset="0"/>
              </a:rPr>
              <a:t>Reliable Source</a:t>
            </a:r>
          </a:p>
        </p:txBody>
      </p:sp>
      <p:sp>
        <p:nvSpPr>
          <p:cNvPr id="7" name="Hexagon 6"/>
          <p:cNvSpPr/>
          <p:nvPr/>
        </p:nvSpPr>
        <p:spPr>
          <a:xfrm>
            <a:off x="7315200" y="3562350"/>
            <a:ext cx="1371600" cy="1219200"/>
          </a:xfrm>
          <a:prstGeom prst="hexagon">
            <a:avLst/>
          </a:prstGeom>
          <a:solidFill>
            <a:schemeClr val="bg1">
              <a:lumMod val="75000"/>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latin typeface="Papyrus" pitchFamily="66" charset="0"/>
              </a:rPr>
              <a:t>Informative</a:t>
            </a:r>
            <a:endParaRPr lang="en-US" sz="1200" dirty="0">
              <a:solidFill>
                <a:schemeClr val="tx1"/>
              </a:solidFill>
              <a:latin typeface="Papyrus" pitchFamily="66" charset="0"/>
            </a:endParaRPr>
          </a:p>
        </p:txBody>
      </p:sp>
      <p:sp>
        <p:nvSpPr>
          <p:cNvPr id="8" name="Hexagon 7"/>
          <p:cNvSpPr/>
          <p:nvPr/>
        </p:nvSpPr>
        <p:spPr>
          <a:xfrm>
            <a:off x="8458200" y="2952750"/>
            <a:ext cx="1371600" cy="1219200"/>
          </a:xfrm>
          <a:prstGeom prst="hexagon">
            <a:avLst/>
          </a:prstGeom>
          <a:solidFill>
            <a:schemeClr val="tx1">
              <a:lumMod val="75000"/>
              <a:lumOff val="25000"/>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52800" y="895350"/>
            <a:ext cx="2769989" cy="4524315"/>
          </a:xfrm>
          <a:prstGeom prst="rect">
            <a:avLst/>
          </a:prstGeom>
          <a:noFill/>
        </p:spPr>
        <p:txBody>
          <a:bodyPr wrap="none" rtlCol="0">
            <a:spAutoFit/>
          </a:bodyPr>
          <a:lstStyle/>
          <a:p>
            <a:r>
              <a:rPr lang="en-US" sz="6000" dirty="0" smtClean="0">
                <a:solidFill>
                  <a:schemeClr val="bg1"/>
                </a:solidFill>
                <a:latin typeface="Bebas Neue" pitchFamily="34" charset="0"/>
              </a:rPr>
              <a:t>Thank you</a:t>
            </a:r>
          </a:p>
          <a:p>
            <a:pPr algn="ctr"/>
            <a:endParaRPr lang="en-US" sz="2800" dirty="0" smtClean="0">
              <a:solidFill>
                <a:schemeClr val="bg1"/>
              </a:solidFill>
              <a:latin typeface="Bebas Neue" pitchFamily="34" charset="0"/>
            </a:endParaRPr>
          </a:p>
          <a:p>
            <a:pPr algn="ctr"/>
            <a:r>
              <a:rPr lang="en-US" sz="2800" dirty="0" smtClean="0">
                <a:solidFill>
                  <a:schemeClr val="bg1"/>
                </a:solidFill>
                <a:latin typeface="Bebas Neue" pitchFamily="34" charset="0"/>
              </a:rPr>
              <a:t>Created</a:t>
            </a:r>
          </a:p>
          <a:p>
            <a:pPr algn="ctr"/>
            <a:r>
              <a:rPr lang="en-US" sz="2800" dirty="0" smtClean="0">
                <a:solidFill>
                  <a:schemeClr val="bg1"/>
                </a:solidFill>
                <a:latin typeface="Bebas Neue" pitchFamily="34" charset="0"/>
              </a:rPr>
              <a:t>&amp; </a:t>
            </a:r>
          </a:p>
          <a:p>
            <a:pPr algn="ctr"/>
            <a:r>
              <a:rPr lang="en-US" sz="2800" dirty="0" smtClean="0">
                <a:solidFill>
                  <a:schemeClr val="bg1"/>
                </a:solidFill>
                <a:latin typeface="Bebas Neue" pitchFamily="34" charset="0"/>
              </a:rPr>
              <a:t>Presented BY:-</a:t>
            </a:r>
          </a:p>
          <a:p>
            <a:pPr algn="ctr"/>
            <a:r>
              <a:rPr lang="en-US" sz="2800" dirty="0" err="1" smtClean="0">
                <a:solidFill>
                  <a:schemeClr val="bg1"/>
                </a:solidFill>
                <a:latin typeface="Bebas Neue" pitchFamily="34" charset="0"/>
              </a:rPr>
              <a:t>Prakhar</a:t>
            </a:r>
            <a:r>
              <a:rPr lang="en-US" sz="2800" dirty="0" smtClean="0">
                <a:solidFill>
                  <a:schemeClr val="bg1"/>
                </a:solidFill>
                <a:latin typeface="Bebas Neue" pitchFamily="34" charset="0"/>
              </a:rPr>
              <a:t> </a:t>
            </a:r>
            <a:r>
              <a:rPr lang="en-US" sz="2800" dirty="0" err="1" smtClean="0">
                <a:solidFill>
                  <a:schemeClr val="bg1"/>
                </a:solidFill>
                <a:latin typeface="Bebas Neue" pitchFamily="34" charset="0"/>
              </a:rPr>
              <a:t>agarwal</a:t>
            </a:r>
            <a:endParaRPr lang="en-US" sz="2800" dirty="0" smtClean="0">
              <a:solidFill>
                <a:schemeClr val="bg1"/>
              </a:solidFill>
              <a:latin typeface="Bebas Neue" pitchFamily="34" charset="0"/>
            </a:endParaRPr>
          </a:p>
          <a:p>
            <a:pPr algn="ctr"/>
            <a:r>
              <a:rPr lang="en-US" sz="2800" dirty="0" smtClean="0">
                <a:solidFill>
                  <a:schemeClr val="bg1"/>
                </a:solidFill>
                <a:latin typeface="Bebas Neue" pitchFamily="34" charset="0"/>
              </a:rPr>
              <a:t>CSE-1</a:t>
            </a:r>
          </a:p>
          <a:p>
            <a:pPr algn="ctr"/>
            <a:r>
              <a:rPr lang="en-US" sz="2800" dirty="0" smtClean="0">
                <a:solidFill>
                  <a:schemeClr val="bg1"/>
                </a:solidFill>
                <a:latin typeface="Bebas Neue" pitchFamily="34" charset="0"/>
              </a:rPr>
              <a:t>I year</a:t>
            </a:r>
          </a:p>
          <a:p>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cxnSp>
        <p:nvCxnSpPr>
          <p:cNvPr id="19" name="Straight Connector 18"/>
          <p:cNvCxnSpPr/>
          <p:nvPr/>
        </p:nvCxnSpPr>
        <p:spPr>
          <a:xfrm>
            <a:off x="8305800" y="-1905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247650"/>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848600" y="-19050"/>
            <a:ext cx="0" cy="2038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7000" y="0"/>
            <a:ext cx="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67400" y="0"/>
            <a:ext cx="0" cy="203835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742950"/>
            <a:ext cx="4800600" cy="2677656"/>
          </a:xfrm>
          <a:prstGeom prst="rect">
            <a:avLst/>
          </a:prstGeom>
          <a:noFill/>
        </p:spPr>
        <p:txBody>
          <a:bodyPr wrap="square" rtlCol="0">
            <a:spAutoFit/>
          </a:bodyPr>
          <a:lstStyle/>
          <a:p>
            <a:r>
              <a:rPr lang="en-US" sz="2400" dirty="0">
                <a:solidFill>
                  <a:schemeClr val="tx1">
                    <a:lumMod val="65000"/>
                    <a:lumOff val="35000"/>
                  </a:schemeClr>
                </a:solidFill>
                <a:latin typeface="Myriad Pro Cond" pitchFamily="34" charset="0"/>
              </a:rPr>
              <a:t>This website is created for faster accessibility and availability of the information and data that is frequently required by the UG students of MANIT. This aims to provide more friendly interaction of institute, student council, faculty and students. This website has been developed by students of Computer Science Department.</a:t>
            </a:r>
          </a:p>
        </p:txBody>
      </p:sp>
      <p:sp>
        <p:nvSpPr>
          <p:cNvPr id="5" name="Oval 4"/>
          <p:cNvSpPr/>
          <p:nvPr/>
        </p:nvSpPr>
        <p:spPr>
          <a:xfrm>
            <a:off x="5181600" y="1809750"/>
            <a:ext cx="1447800" cy="1447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Assignment</a:t>
            </a:r>
            <a:endParaRPr lang="en-US" sz="1200" dirty="0"/>
          </a:p>
        </p:txBody>
      </p:sp>
      <p:sp>
        <p:nvSpPr>
          <p:cNvPr id="6" name="Oval 5"/>
          <p:cNvSpPr/>
          <p:nvPr/>
        </p:nvSpPr>
        <p:spPr>
          <a:xfrm>
            <a:off x="7543800" y="2495550"/>
            <a:ext cx="1447800" cy="1447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Query</a:t>
            </a:r>
            <a:endParaRPr lang="en-US" dirty="0"/>
          </a:p>
        </p:txBody>
      </p:sp>
      <p:sp>
        <p:nvSpPr>
          <p:cNvPr id="8" name="Oval 7"/>
          <p:cNvSpPr/>
          <p:nvPr/>
        </p:nvSpPr>
        <p:spPr>
          <a:xfrm>
            <a:off x="7086600" y="1200150"/>
            <a:ext cx="1447800" cy="1447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Academics</a:t>
            </a:r>
            <a:endParaRPr lang="en-US" sz="1400" dirty="0"/>
          </a:p>
        </p:txBody>
      </p:sp>
      <p:sp>
        <p:nvSpPr>
          <p:cNvPr id="9" name="Oval 8"/>
          <p:cNvSpPr/>
          <p:nvPr/>
        </p:nvSpPr>
        <p:spPr>
          <a:xfrm>
            <a:off x="5867400" y="514350"/>
            <a:ext cx="1447800" cy="1447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Notice</a:t>
            </a:r>
            <a:endParaRPr lang="en-US" dirty="0"/>
          </a:p>
        </p:txBody>
      </p:sp>
      <p:sp>
        <p:nvSpPr>
          <p:cNvPr id="4" name="Oval 3"/>
          <p:cNvSpPr/>
          <p:nvPr/>
        </p:nvSpPr>
        <p:spPr>
          <a:xfrm>
            <a:off x="6248400" y="2647950"/>
            <a:ext cx="1447800" cy="1447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Login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371600" y="209552"/>
            <a:ext cx="6477000" cy="646331"/>
          </a:xfrm>
          <a:prstGeom prst="rect">
            <a:avLst/>
          </a:prstGeom>
          <a:noFill/>
        </p:spPr>
        <p:txBody>
          <a:bodyPr wrap="square" rtlCol="0">
            <a:spAutoFit/>
          </a:bodyPr>
          <a:lstStyle/>
          <a:p>
            <a:r>
              <a:rPr lang="en-US" sz="3600" dirty="0" smtClean="0">
                <a:solidFill>
                  <a:srgbClr val="C00000"/>
                </a:solidFill>
                <a:effectLst>
                  <a:outerShdw blurRad="50800" dist="38100" dir="2700000" algn="tl" rotWithShape="0">
                    <a:prstClr val="black">
                      <a:alpha val="40000"/>
                    </a:prstClr>
                  </a:outerShdw>
                </a:effectLst>
                <a:latin typeface="Hobo Std" pitchFamily="34" charset="0"/>
              </a:rPr>
              <a:t>Why do we need this website?</a:t>
            </a:r>
            <a:endParaRPr lang="en-US" sz="3600" dirty="0">
              <a:solidFill>
                <a:srgbClr val="C00000"/>
              </a:solidFill>
              <a:effectLst>
                <a:outerShdw blurRad="50800" dist="38100" dir="2700000" algn="tl" rotWithShape="0">
                  <a:prstClr val="black">
                    <a:alpha val="40000"/>
                  </a:prstClr>
                </a:outerShdw>
              </a:effectLst>
              <a:latin typeface="Hobo Std" pitchFamily="34" charset="0"/>
            </a:endParaRPr>
          </a:p>
        </p:txBody>
      </p:sp>
      <p:sp>
        <p:nvSpPr>
          <p:cNvPr id="3" name="TextBox 2"/>
          <p:cNvSpPr txBox="1"/>
          <p:nvPr/>
        </p:nvSpPr>
        <p:spPr>
          <a:xfrm rot="21179465">
            <a:off x="7343680" y="913522"/>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4" name="Rectangle 3"/>
          <p:cNvSpPr/>
          <p:nvPr/>
        </p:nvSpPr>
        <p:spPr>
          <a:xfrm rot="20300112">
            <a:off x="7041510" y="1194652"/>
            <a:ext cx="595035" cy="1107996"/>
          </a:xfrm>
          <a:prstGeom prst="rect">
            <a:avLst/>
          </a:prstGeom>
        </p:spPr>
        <p:txBody>
          <a:bodyPr wrap="none">
            <a:spAutoFit/>
          </a:bodyPr>
          <a:lstStyle/>
          <a:p>
            <a:pPr lvl="0"/>
            <a:r>
              <a:rPr lang="en-US" sz="6600" dirty="0">
                <a:solidFill>
                  <a:prstClr val="black"/>
                </a:solidFill>
                <a:latin typeface="Adobe Fangsong Std R" pitchFamily="18" charset="-128"/>
                <a:ea typeface="Adobe Fangsong Std R" pitchFamily="18" charset="-128"/>
              </a:rPr>
              <a:t>?</a:t>
            </a:r>
          </a:p>
        </p:txBody>
      </p:sp>
      <p:sp>
        <p:nvSpPr>
          <p:cNvPr id="8" name="Rectangle 7"/>
          <p:cNvSpPr/>
          <p:nvPr/>
        </p:nvSpPr>
        <p:spPr>
          <a:xfrm>
            <a:off x="4423566" y="2387086"/>
            <a:ext cx="184731" cy="646331"/>
          </a:xfrm>
          <a:prstGeom prst="rect">
            <a:avLst/>
          </a:prstGeom>
        </p:spPr>
        <p:txBody>
          <a:bodyPr wrap="none">
            <a:spAutoFit/>
          </a:bodyPr>
          <a:lstStyle/>
          <a:p>
            <a:pPr lvl="0"/>
            <a:endParaRPr lang="en-US" dirty="0" smtClean="0">
              <a:solidFill>
                <a:prstClr val="black"/>
              </a:solidFill>
              <a:latin typeface="Adobe Fangsong Std R" pitchFamily="18" charset="-128"/>
              <a:ea typeface="Adobe Fangsong Std R" pitchFamily="18" charset="-128"/>
            </a:endParaRPr>
          </a:p>
          <a:p>
            <a:pPr lvl="0"/>
            <a:endParaRPr lang="en-US" dirty="0">
              <a:solidFill>
                <a:prstClr val="black"/>
              </a:solidFill>
              <a:latin typeface="Adobe Fangsong Std R" pitchFamily="18" charset="-128"/>
              <a:ea typeface="Adobe Fangsong Std R" pitchFamily="18" charset="-128"/>
            </a:endParaRPr>
          </a:p>
        </p:txBody>
      </p:sp>
      <p:sp>
        <p:nvSpPr>
          <p:cNvPr id="9" name="TextBox 8"/>
          <p:cNvSpPr txBox="1"/>
          <p:nvPr/>
        </p:nvSpPr>
        <p:spPr>
          <a:xfrm>
            <a:off x="7772400" y="742950"/>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1" name="TextBox 10"/>
          <p:cNvSpPr txBox="1"/>
          <p:nvPr/>
        </p:nvSpPr>
        <p:spPr>
          <a:xfrm>
            <a:off x="7467600" y="4019552"/>
            <a:ext cx="342904" cy="584775"/>
          </a:xfrm>
          <a:prstGeom prst="rect">
            <a:avLst/>
          </a:prstGeom>
          <a:noFill/>
        </p:spPr>
        <p:txBody>
          <a:bodyPr wrap="square" rtlCol="0">
            <a:spAutoFit/>
          </a:bodyPr>
          <a:lstStyle/>
          <a:p>
            <a:r>
              <a:rPr lang="en-US" sz="3200" dirty="0" smtClean="0">
                <a:latin typeface="Adobe Fangsong Std R" pitchFamily="18" charset="-128"/>
                <a:ea typeface="Adobe Fangsong Std R" pitchFamily="18" charset="-128"/>
              </a:rPr>
              <a:t>?</a:t>
            </a:r>
            <a:endParaRPr lang="en-US" sz="3200" dirty="0">
              <a:latin typeface="Adobe Fangsong Std R" pitchFamily="18" charset="-128"/>
              <a:ea typeface="Adobe Fangsong Std R" pitchFamily="18" charset="-128"/>
            </a:endParaRPr>
          </a:p>
        </p:txBody>
      </p:sp>
      <p:sp>
        <p:nvSpPr>
          <p:cNvPr id="12" name="TextBox 11"/>
          <p:cNvSpPr txBox="1"/>
          <p:nvPr/>
        </p:nvSpPr>
        <p:spPr>
          <a:xfrm rot="3138467">
            <a:off x="7917738" y="1880893"/>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3" name="TextBox 12"/>
          <p:cNvSpPr txBox="1"/>
          <p:nvPr/>
        </p:nvSpPr>
        <p:spPr>
          <a:xfrm rot="1599775">
            <a:off x="7525312" y="2370462"/>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4" name="TextBox 13"/>
          <p:cNvSpPr txBox="1"/>
          <p:nvPr/>
        </p:nvSpPr>
        <p:spPr>
          <a:xfrm>
            <a:off x="7391400" y="2952750"/>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6" name="TextBox 15"/>
          <p:cNvSpPr txBox="1"/>
          <p:nvPr/>
        </p:nvSpPr>
        <p:spPr>
          <a:xfrm rot="20520516">
            <a:off x="8266679" y="827659"/>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8" name="TextBox 17"/>
          <p:cNvSpPr txBox="1"/>
          <p:nvPr/>
        </p:nvSpPr>
        <p:spPr>
          <a:xfrm rot="1183204">
            <a:off x="8471506" y="1289794"/>
            <a:ext cx="723904" cy="1107996"/>
          </a:xfrm>
          <a:prstGeom prst="rect">
            <a:avLst/>
          </a:prstGeom>
          <a:noFill/>
        </p:spPr>
        <p:txBody>
          <a:bodyPr wrap="square" rtlCol="0">
            <a:spAutoFit/>
          </a:bodyPr>
          <a:lstStyle/>
          <a:p>
            <a:r>
              <a:rPr lang="en-US" sz="6600" dirty="0" smtClean="0">
                <a:latin typeface="Adobe Fangsong Std R" pitchFamily="18" charset="-128"/>
                <a:ea typeface="Adobe Fangsong Std R" pitchFamily="18" charset="-128"/>
              </a:rPr>
              <a:t>?</a:t>
            </a:r>
            <a:endParaRPr lang="en-US" sz="6600" dirty="0">
              <a:latin typeface="Adobe Fangsong Std R" pitchFamily="18" charset="-128"/>
              <a:ea typeface="Adobe Fangsong Std R" pitchFamily="18" charset="-128"/>
            </a:endParaRPr>
          </a:p>
        </p:txBody>
      </p:sp>
      <p:sp>
        <p:nvSpPr>
          <p:cNvPr id="19" name="TextBox 18"/>
          <p:cNvSpPr txBox="1"/>
          <p:nvPr/>
        </p:nvSpPr>
        <p:spPr>
          <a:xfrm>
            <a:off x="304805" y="1123952"/>
            <a:ext cx="6476995" cy="3139321"/>
          </a:xfrm>
          <a:prstGeom prst="rect">
            <a:avLst/>
          </a:prstGeom>
          <a:noFill/>
        </p:spPr>
        <p:txBody>
          <a:bodyPr wrap="square" rtlCol="0">
            <a:spAutoFit/>
          </a:bodyPr>
          <a:lstStyle/>
          <a:p>
            <a:pPr algn="just"/>
            <a:r>
              <a:rPr lang="en-US" dirty="0" smtClean="0">
                <a:latin typeface="Segoe UI Light" pitchFamily="34" charset="0"/>
              </a:rPr>
              <a:t>The official website is targeted for various purposes like administrational work, students, marketing, information source etc. Thus, the official </a:t>
            </a:r>
            <a:r>
              <a:rPr lang="en-US" dirty="0">
                <a:latin typeface="Segoe UI Light" pitchFamily="34" charset="0"/>
              </a:rPr>
              <a:t>w</a:t>
            </a:r>
            <a:r>
              <a:rPr lang="en-US" dirty="0" smtClean="0">
                <a:latin typeface="Segoe UI Light" pitchFamily="34" charset="0"/>
              </a:rPr>
              <a:t>ebsite manages a very large amount of data and information. Thus, its quite difficult to manage and is not able to deliver some important  information which is frequently required and accessed by students. This website targets to fill that gap. This also provides platform to the students to interact in a much better way with college, department and administration . This website is targeted to work in a much faster way as it is managed and operated by students only which will help in much better working of website.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9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p:cNvSpPr txBox="1"/>
          <p:nvPr/>
        </p:nvSpPr>
        <p:spPr>
          <a:xfrm>
            <a:off x="457200" y="209550"/>
            <a:ext cx="8001000"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b="1" dirty="0" smtClean="0">
                <a:effectLst>
                  <a:outerShdw blurRad="50800" dist="38100" dir="2700000" algn="tl" rotWithShape="0">
                    <a:prstClr val="black">
                      <a:alpha val="40000"/>
                    </a:prstClr>
                  </a:outerShdw>
                </a:effectLst>
                <a:latin typeface="Orator Std" pitchFamily="49" charset="0"/>
              </a:rPr>
              <a:t>How does this website work?</a:t>
            </a:r>
            <a:endParaRPr lang="en-US" sz="3600" b="1" dirty="0">
              <a:effectLst>
                <a:outerShdw blurRad="50800" dist="38100" dir="2700000" algn="tl" rotWithShape="0">
                  <a:prstClr val="black">
                    <a:alpha val="40000"/>
                  </a:prstClr>
                </a:outerShdw>
              </a:effectLst>
              <a:latin typeface="Orator Std" pitchFamily="49" charset="0"/>
            </a:endParaRPr>
          </a:p>
        </p:txBody>
      </p:sp>
      <p:pic>
        <p:nvPicPr>
          <p:cNvPr id="4" name="Picture 3" descr="Untitled1.png"/>
          <p:cNvPicPr>
            <a:picLocks noChangeAspect="1"/>
          </p:cNvPicPr>
          <p:nvPr/>
        </p:nvPicPr>
        <p:blipFill>
          <a:blip r:embed="rId3" cstate="print"/>
          <a:stretch>
            <a:fillRect/>
          </a:stretch>
        </p:blipFill>
        <p:spPr>
          <a:xfrm>
            <a:off x="4495800" y="895350"/>
            <a:ext cx="4090943" cy="4000500"/>
          </a:xfrm>
          <a:prstGeom prst="rect">
            <a:avLst/>
          </a:prstGeom>
          <a:ln>
            <a:noFill/>
          </a:ln>
          <a:effectLst>
            <a:softEdge rad="112500"/>
          </a:effectLst>
        </p:spPr>
      </p:pic>
      <p:sp>
        <p:nvSpPr>
          <p:cNvPr id="5" name="TextBox 4"/>
          <p:cNvSpPr txBox="1"/>
          <p:nvPr/>
        </p:nvSpPr>
        <p:spPr>
          <a:xfrm>
            <a:off x="381000" y="1200150"/>
            <a:ext cx="3733800" cy="3170099"/>
          </a:xfrm>
          <a:prstGeom prst="rect">
            <a:avLst/>
          </a:prstGeom>
          <a:noFill/>
        </p:spPr>
        <p:txBody>
          <a:bodyPr wrap="square" rtlCol="0">
            <a:spAutoFit/>
          </a:bodyPr>
          <a:lstStyle/>
          <a:p>
            <a:r>
              <a:rPr lang="en-US" sz="2000" dirty="0" smtClean="0">
                <a:solidFill>
                  <a:schemeClr val="tx1">
                    <a:lumMod val="65000"/>
                    <a:lumOff val="35000"/>
                  </a:schemeClr>
                </a:solidFill>
                <a:latin typeface="Myriad Pro Cond" pitchFamily="34" charset="0"/>
              </a:rPr>
              <a:t>This website is updated and managed by students only. They can update the website by logging in using their username and password. Members of Student Council, class representatives and only other authorized person can edit or update the information. While it can be accessed without login for faster surfing and accessing of information.</a:t>
            </a:r>
          </a:p>
          <a:p>
            <a:r>
              <a:rPr lang="en-US" sz="2000" dirty="0" smtClean="0">
                <a:solidFill>
                  <a:schemeClr val="tx1">
                    <a:lumMod val="65000"/>
                    <a:lumOff val="35000"/>
                  </a:schemeClr>
                </a:solidFill>
                <a:latin typeface="Myriad Pro Cond" pitchFamily="34" charset="0"/>
              </a:rPr>
              <a:t>This ensures a much better way of interaction and access of information. </a:t>
            </a:r>
            <a:endParaRPr lang="en-US" sz="2000" dirty="0">
              <a:solidFill>
                <a:schemeClr val="tx1">
                  <a:lumMod val="65000"/>
                  <a:lumOff val="35000"/>
                </a:schemeClr>
              </a:solidFill>
              <a:latin typeface="Myriad Pro Con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7000"/>
            <a:lum/>
          </a:blip>
          <a:srcRect/>
          <a:stretch>
            <a:fillRect t="-1000" b="-1000"/>
          </a:stretch>
        </a:blipFill>
        <a:effectLst/>
      </p:bgPr>
    </p:bg>
    <p:spTree>
      <p:nvGrpSpPr>
        <p:cNvPr id="1" name=""/>
        <p:cNvGrpSpPr/>
        <p:nvPr/>
      </p:nvGrpSpPr>
      <p:grpSpPr>
        <a:xfrm>
          <a:off x="0" y="0"/>
          <a:ext cx="0" cy="0"/>
          <a:chOff x="0" y="0"/>
          <a:chExt cx="0" cy="0"/>
        </a:xfrm>
      </p:grpSpPr>
      <p:sp>
        <p:nvSpPr>
          <p:cNvPr id="2" name="TextBox 1"/>
          <p:cNvSpPr txBox="1"/>
          <p:nvPr/>
        </p:nvSpPr>
        <p:spPr>
          <a:xfrm>
            <a:off x="2209800" y="1657350"/>
            <a:ext cx="4977645" cy="830997"/>
          </a:xfrm>
          <a:prstGeom prst="rect">
            <a:avLst/>
          </a:prstGeom>
          <a:noFill/>
        </p:spPr>
        <p:txBody>
          <a:bodyPr wrap="none" rtlCol="0">
            <a:spAutoFit/>
          </a:bodyPr>
          <a:lstStyle/>
          <a:p>
            <a:r>
              <a:rPr lang="en-US" sz="4800" dirty="0" smtClean="0">
                <a:solidFill>
                  <a:schemeClr val="bg1"/>
                </a:solidFill>
                <a:effectLst>
                  <a:outerShdw blurRad="50800" dist="38100" dir="2700000" algn="tl" rotWithShape="0">
                    <a:prstClr val="black">
                      <a:alpha val="40000"/>
                    </a:prstClr>
                  </a:outerShdw>
                </a:effectLst>
                <a:latin typeface="Orator Std" pitchFamily="49" charset="0"/>
              </a:rPr>
              <a:t>DEMONSTRATION</a:t>
            </a:r>
            <a:endParaRPr lang="en-US" sz="4800" dirty="0">
              <a:solidFill>
                <a:schemeClr val="bg1"/>
              </a:solidFill>
              <a:effectLst>
                <a:outerShdw blurRad="50800" dist="38100" dir="2700000" algn="tl" rotWithShape="0">
                  <a:prstClr val="black">
                    <a:alpha val="40000"/>
                  </a:prstClr>
                </a:outerShdw>
              </a:effectLst>
              <a:latin typeface="Orator Std"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pic>
        <p:nvPicPr>
          <p:cNvPr id="2" name="Picture 1" descr="home.png"/>
          <p:cNvPicPr>
            <a:picLocks noChangeAspect="1"/>
          </p:cNvPicPr>
          <p:nvPr/>
        </p:nvPicPr>
        <p:blipFill>
          <a:blip r:embed="rId3" cstate="print"/>
          <a:stretch>
            <a:fillRect/>
          </a:stretch>
        </p:blipFill>
        <p:spPr>
          <a:xfrm>
            <a:off x="762000" y="514350"/>
            <a:ext cx="7696200" cy="452240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962400" y="0"/>
            <a:ext cx="1676400" cy="461665"/>
          </a:xfrm>
          <a:prstGeom prst="rect">
            <a:avLst/>
          </a:prstGeom>
          <a:noFill/>
        </p:spPr>
        <p:txBody>
          <a:bodyPr wrap="square" rtlCol="0">
            <a:spAutoFit/>
          </a:bodyPr>
          <a:lstStyle/>
          <a:p>
            <a:r>
              <a:rPr lang="en-US" sz="2400" dirty="0" smtClean="0">
                <a:latin typeface="Bebas Neue" pitchFamily="34" charset="0"/>
              </a:rPr>
              <a:t>HOME PAGE</a:t>
            </a:r>
            <a:endParaRPr lang="en-US" sz="2400" dirty="0">
              <a:latin typeface="Bebas Neue" pitchFamily="34" charset="0"/>
            </a:endParaRPr>
          </a:p>
        </p:txBody>
      </p:sp>
      <p:sp>
        <p:nvSpPr>
          <p:cNvPr id="8" name="Rectangle 7"/>
          <p:cNvSpPr/>
          <p:nvPr/>
        </p:nvSpPr>
        <p:spPr>
          <a:xfrm>
            <a:off x="304800" y="2419350"/>
            <a:ext cx="1143000" cy="19812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Current Events is a section where update about recent events are  posted so that students are informed immediately about events. </a:t>
            </a:r>
            <a:endParaRPr lang="en-US" sz="1200" dirty="0">
              <a:latin typeface="+mj-lt"/>
            </a:endParaRPr>
          </a:p>
        </p:txBody>
      </p:sp>
      <p:cxnSp>
        <p:nvCxnSpPr>
          <p:cNvPr id="5" name="Straight Connector 4"/>
          <p:cNvCxnSpPr/>
          <p:nvPr/>
        </p:nvCxnSpPr>
        <p:spPr>
          <a:xfrm rot="10800000" flipV="1">
            <a:off x="1371600" y="2571750"/>
            <a:ext cx="685800" cy="304800"/>
          </a:xfrm>
          <a:prstGeom prst="bentConnector3">
            <a:avLst>
              <a:gd name="adj1" fmla="val 50000"/>
            </a:avLst>
          </a:prstGeom>
          <a:ln w="15875" cap="sq">
            <a:solidFill>
              <a:schemeClr val="accent5">
                <a:lumMod val="50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72400" y="2495550"/>
            <a:ext cx="1143000" cy="19812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News &amp; Events is a section where update about recent news and activities are  posted so that students are kept updated about institute. </a:t>
            </a:r>
            <a:endParaRPr lang="en-US" sz="1200" dirty="0">
              <a:latin typeface="+mj-lt"/>
            </a:endParaRPr>
          </a:p>
        </p:txBody>
      </p:sp>
      <p:cxnSp>
        <p:nvCxnSpPr>
          <p:cNvPr id="12" name="Straight Connector 11"/>
          <p:cNvCxnSpPr/>
          <p:nvPr/>
        </p:nvCxnSpPr>
        <p:spPr>
          <a:xfrm>
            <a:off x="7239000" y="2571750"/>
            <a:ext cx="609600" cy="304800"/>
          </a:xfrm>
          <a:prstGeom prst="bentConnector3">
            <a:avLst>
              <a:gd name="adj1" fmla="val 50000"/>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1000" b="-21000"/>
          </a:stretch>
        </a:blipFill>
        <a:effectLst/>
      </p:bgPr>
    </p:bg>
    <p:spTree>
      <p:nvGrpSpPr>
        <p:cNvPr id="1" name=""/>
        <p:cNvGrpSpPr/>
        <p:nvPr/>
      </p:nvGrpSpPr>
      <p:grpSpPr>
        <a:xfrm>
          <a:off x="0" y="0"/>
          <a:ext cx="0" cy="0"/>
          <a:chOff x="0" y="0"/>
          <a:chExt cx="0" cy="0"/>
        </a:xfrm>
      </p:grpSpPr>
      <p:pic>
        <p:nvPicPr>
          <p:cNvPr id="2" name="Picture 1" descr="notice.png"/>
          <p:cNvPicPr>
            <a:picLocks noChangeAspect="1"/>
          </p:cNvPicPr>
          <p:nvPr/>
        </p:nvPicPr>
        <p:blipFill>
          <a:blip r:embed="rId3" cstate="print"/>
          <a:stretch>
            <a:fillRect/>
          </a:stretch>
        </p:blipFill>
        <p:spPr>
          <a:xfrm>
            <a:off x="685800" y="514350"/>
            <a:ext cx="7848600" cy="4419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962400" y="0"/>
            <a:ext cx="1676400" cy="461665"/>
          </a:xfrm>
          <a:prstGeom prst="rect">
            <a:avLst/>
          </a:prstGeom>
          <a:noFill/>
        </p:spPr>
        <p:txBody>
          <a:bodyPr wrap="square" rtlCol="0">
            <a:spAutoFit/>
          </a:bodyPr>
          <a:lstStyle/>
          <a:p>
            <a:r>
              <a:rPr lang="en-US" sz="2400" dirty="0" smtClean="0">
                <a:latin typeface="Bebas Neue" pitchFamily="34" charset="0"/>
              </a:rPr>
              <a:t>Notice PAGE</a:t>
            </a:r>
            <a:endParaRPr lang="en-US" sz="2400" dirty="0">
              <a:latin typeface="Bebas Neue" pitchFamily="34" charset="0"/>
            </a:endParaRPr>
          </a:p>
        </p:txBody>
      </p:sp>
      <p:sp>
        <p:nvSpPr>
          <p:cNvPr id="4" name="Rectangle 3"/>
          <p:cNvSpPr/>
          <p:nvPr/>
        </p:nvSpPr>
        <p:spPr>
          <a:xfrm>
            <a:off x="5638800" y="1962150"/>
            <a:ext cx="2209800" cy="25146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Notice Page targets for collection of all the notices that are given by various sources that should be notified to the students.  Notice Page also targets for faster updating of information.  Notice regarding the department, batch and various other important sections of the institute are not delivered to the students. This page also aims to solve this problem.</a:t>
            </a:r>
          </a:p>
        </p:txBody>
      </p:sp>
      <p:cxnSp>
        <p:nvCxnSpPr>
          <p:cNvPr id="6" name="Straight Connector 11"/>
          <p:cNvCxnSpPr/>
          <p:nvPr/>
        </p:nvCxnSpPr>
        <p:spPr>
          <a:xfrm>
            <a:off x="2819400" y="1733550"/>
            <a:ext cx="2971800" cy="381000"/>
          </a:xfrm>
          <a:prstGeom prst="bentConnector3">
            <a:avLst>
              <a:gd name="adj1" fmla="val 246"/>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886200" y="3257550"/>
            <a:ext cx="1524000" cy="7620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This section contains notices given by the Student Council</a:t>
            </a:r>
          </a:p>
        </p:txBody>
      </p:sp>
      <p:cxnSp>
        <p:nvCxnSpPr>
          <p:cNvPr id="24" name="Straight Connector 11"/>
          <p:cNvCxnSpPr/>
          <p:nvPr/>
        </p:nvCxnSpPr>
        <p:spPr>
          <a:xfrm>
            <a:off x="3429000" y="3333750"/>
            <a:ext cx="533400" cy="152400"/>
          </a:xfrm>
          <a:prstGeom prst="bentConnector3">
            <a:avLst>
              <a:gd name="adj1" fmla="val -1064"/>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400" y="2343150"/>
            <a:ext cx="1371600" cy="7620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This section contains notices given by the Institute.</a:t>
            </a:r>
          </a:p>
        </p:txBody>
      </p:sp>
      <p:cxnSp>
        <p:nvCxnSpPr>
          <p:cNvPr id="35" name="Straight Connector 11"/>
          <p:cNvCxnSpPr/>
          <p:nvPr/>
        </p:nvCxnSpPr>
        <p:spPr>
          <a:xfrm rot="10800000" flipV="1">
            <a:off x="1371600" y="2419350"/>
            <a:ext cx="685800" cy="76200"/>
          </a:xfrm>
          <a:prstGeom prst="bentConnector3">
            <a:avLst>
              <a:gd name="adj1" fmla="val 1773"/>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28600" y="4095750"/>
            <a:ext cx="1371600" cy="9144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This section contains notices regarding the specific batches and department</a:t>
            </a:r>
          </a:p>
        </p:txBody>
      </p:sp>
      <p:cxnSp>
        <p:nvCxnSpPr>
          <p:cNvPr id="43" name="Straight Connector 11"/>
          <p:cNvCxnSpPr/>
          <p:nvPr/>
        </p:nvCxnSpPr>
        <p:spPr>
          <a:xfrm rot="10800000" flipV="1">
            <a:off x="1447800" y="4324350"/>
            <a:ext cx="685800" cy="76200"/>
          </a:xfrm>
          <a:prstGeom prst="bentConnector3">
            <a:avLst>
              <a:gd name="adj1" fmla="val 1773"/>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3" grpId="0" animBg="1"/>
      <p:bldP spid="34"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1000" b="-21000"/>
          </a:stretch>
        </a:blipFill>
        <a:effectLst/>
      </p:bgPr>
    </p:bg>
    <p:spTree>
      <p:nvGrpSpPr>
        <p:cNvPr id="1" name=""/>
        <p:cNvGrpSpPr/>
        <p:nvPr/>
      </p:nvGrpSpPr>
      <p:grpSpPr>
        <a:xfrm>
          <a:off x="0" y="0"/>
          <a:ext cx="0" cy="0"/>
          <a:chOff x="0" y="0"/>
          <a:chExt cx="0" cy="0"/>
        </a:xfrm>
      </p:grpSpPr>
      <p:pic>
        <p:nvPicPr>
          <p:cNvPr id="5" name="Picture 4" descr="notice2.png"/>
          <p:cNvPicPr>
            <a:picLocks noChangeAspect="1"/>
          </p:cNvPicPr>
          <p:nvPr/>
        </p:nvPicPr>
        <p:blipFill>
          <a:blip r:embed="rId3" cstate="print"/>
          <a:stretch>
            <a:fillRect/>
          </a:stretch>
        </p:blipFill>
        <p:spPr>
          <a:xfrm>
            <a:off x="914400" y="666750"/>
            <a:ext cx="7543800" cy="4159526"/>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038600" y="133350"/>
            <a:ext cx="1192186" cy="369332"/>
          </a:xfrm>
          <a:prstGeom prst="rect">
            <a:avLst/>
          </a:prstGeom>
        </p:spPr>
        <p:txBody>
          <a:bodyPr wrap="none">
            <a:spAutoFit/>
          </a:bodyPr>
          <a:lstStyle/>
          <a:p>
            <a:r>
              <a:rPr lang="en-US" dirty="0" smtClean="0">
                <a:latin typeface="Bebas Neue" pitchFamily="34" charset="0"/>
              </a:rPr>
              <a:t>Batch Notice </a:t>
            </a:r>
            <a:endParaRPr lang="en-US" dirty="0"/>
          </a:p>
        </p:txBody>
      </p:sp>
      <p:sp>
        <p:nvSpPr>
          <p:cNvPr id="7" name="Rectangle 6"/>
          <p:cNvSpPr/>
          <p:nvPr/>
        </p:nvSpPr>
        <p:spPr>
          <a:xfrm>
            <a:off x="3200400" y="3257550"/>
            <a:ext cx="1676400" cy="8382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To know Notice about your batch, first choose your year.</a:t>
            </a:r>
          </a:p>
        </p:txBody>
      </p:sp>
      <p:cxnSp>
        <p:nvCxnSpPr>
          <p:cNvPr id="8" name="Straight Connector 11"/>
          <p:cNvCxnSpPr/>
          <p:nvPr/>
        </p:nvCxnSpPr>
        <p:spPr>
          <a:xfrm>
            <a:off x="2743200" y="3333750"/>
            <a:ext cx="533400" cy="152400"/>
          </a:xfrm>
          <a:prstGeom prst="bentConnector3">
            <a:avLst>
              <a:gd name="adj1" fmla="val -1064"/>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1000" b="-21000"/>
          </a:stretch>
        </a:blipFill>
        <a:effectLst/>
      </p:bgPr>
    </p:bg>
    <p:spTree>
      <p:nvGrpSpPr>
        <p:cNvPr id="1" name=""/>
        <p:cNvGrpSpPr/>
        <p:nvPr/>
      </p:nvGrpSpPr>
      <p:grpSpPr>
        <a:xfrm>
          <a:off x="0" y="0"/>
          <a:ext cx="0" cy="0"/>
          <a:chOff x="0" y="0"/>
          <a:chExt cx="0" cy="0"/>
        </a:xfrm>
      </p:grpSpPr>
      <p:pic>
        <p:nvPicPr>
          <p:cNvPr id="2" name="Picture 1" descr="notice1.png"/>
          <p:cNvPicPr>
            <a:picLocks noChangeAspect="1"/>
          </p:cNvPicPr>
          <p:nvPr/>
        </p:nvPicPr>
        <p:blipFill>
          <a:blip r:embed="rId3" cstate="print"/>
          <a:stretch>
            <a:fillRect/>
          </a:stretch>
        </p:blipFill>
        <p:spPr>
          <a:xfrm>
            <a:off x="990600" y="559868"/>
            <a:ext cx="7162800" cy="4278663"/>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4038600" y="133350"/>
            <a:ext cx="1192186" cy="369332"/>
          </a:xfrm>
          <a:prstGeom prst="rect">
            <a:avLst/>
          </a:prstGeom>
        </p:spPr>
        <p:txBody>
          <a:bodyPr wrap="none">
            <a:spAutoFit/>
          </a:bodyPr>
          <a:lstStyle/>
          <a:p>
            <a:r>
              <a:rPr lang="en-US" dirty="0" smtClean="0">
                <a:latin typeface="Bebas Neue" pitchFamily="34" charset="0"/>
              </a:rPr>
              <a:t>Batch Notice </a:t>
            </a:r>
            <a:endParaRPr lang="en-US" dirty="0"/>
          </a:p>
        </p:txBody>
      </p:sp>
      <p:sp>
        <p:nvSpPr>
          <p:cNvPr id="4" name="Rectangle 3"/>
          <p:cNvSpPr/>
          <p:nvPr/>
        </p:nvSpPr>
        <p:spPr>
          <a:xfrm>
            <a:off x="3200400" y="2800350"/>
            <a:ext cx="1676400" cy="838200"/>
          </a:xfrm>
          <a:prstGeom prst="rect">
            <a:avLst/>
          </a:prstGeom>
          <a:solidFill>
            <a:schemeClr val="accent5">
              <a:lumMod val="75000"/>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mj-lt"/>
              </a:rPr>
              <a:t>After choosing year, choose your department or  batch to know  your notice.</a:t>
            </a:r>
          </a:p>
        </p:txBody>
      </p:sp>
      <p:cxnSp>
        <p:nvCxnSpPr>
          <p:cNvPr id="5" name="Straight Connector 11"/>
          <p:cNvCxnSpPr/>
          <p:nvPr/>
        </p:nvCxnSpPr>
        <p:spPr>
          <a:xfrm>
            <a:off x="2743200" y="2800350"/>
            <a:ext cx="533400" cy="152400"/>
          </a:xfrm>
          <a:prstGeom prst="bentConnector3">
            <a:avLst>
              <a:gd name="adj1" fmla="val -1064"/>
            </a:avLst>
          </a:prstGeom>
          <a:ln w="19050">
            <a:solidFill>
              <a:schemeClr val="accent5">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2116</TotalTime>
  <Words>822</Words>
  <Application>Microsoft Office PowerPoint</Application>
  <PresentationFormat>On-screen Show (16:9)</PresentationFormat>
  <Paragraphs>69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MANIT INFO</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86</cp:revision>
  <dcterms:created xsi:type="dcterms:W3CDTF">2017-10-02T13:00:39Z</dcterms:created>
  <dcterms:modified xsi:type="dcterms:W3CDTF">2017-10-05T09:47:47Z</dcterms:modified>
</cp:coreProperties>
</file>