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59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>
        <p:scale>
          <a:sx n="200" d="100"/>
          <a:sy n="200" d="100"/>
        </p:scale>
        <p:origin x="2184" y="-3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07.02.2021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31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07.02.2021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3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07.02.2021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98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07.02.2021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256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07.02.2021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271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07.02.2021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14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07.02.2021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1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07.02.2021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9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07.02.2021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385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07.02.2021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446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07.02.2021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826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C843-81E1-4383-9F8F-73842B62BEA2}" type="datetimeFigureOut">
              <a:rPr lang="fr-CH" smtClean="0"/>
              <a:t>07.02.2021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369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C9CB4DE-F3EC-40A7-B4D5-705C9608D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030" y="2416232"/>
            <a:ext cx="2451298" cy="3966386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00BAEF90-ADA9-435A-8830-FB3E2C1CC884}"/>
              </a:ext>
            </a:extLst>
          </p:cNvPr>
          <p:cNvSpPr/>
          <p:nvPr/>
        </p:nvSpPr>
        <p:spPr>
          <a:xfrm>
            <a:off x="2185987" y="2603319"/>
            <a:ext cx="1933575" cy="179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47ED19-EC59-4B7D-AF61-08F44014B999}"/>
              </a:ext>
            </a:extLst>
          </p:cNvPr>
          <p:cNvSpPr/>
          <p:nvPr/>
        </p:nvSpPr>
        <p:spPr>
          <a:xfrm>
            <a:off x="2457450" y="2057553"/>
            <a:ext cx="660400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Onglets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4082E45-FE7C-46C3-B585-880D37B51887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2787650" y="2317903"/>
            <a:ext cx="365125" cy="2854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D0CA5A77-6001-4F5C-951D-C8706B22E954}"/>
              </a:ext>
            </a:extLst>
          </p:cNvPr>
          <p:cNvSpPr/>
          <p:nvPr/>
        </p:nvSpPr>
        <p:spPr>
          <a:xfrm>
            <a:off x="2286258" y="2806700"/>
            <a:ext cx="367783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A5A8B0-1989-469F-B3A1-885ACBAE0BFA}"/>
              </a:ext>
            </a:extLst>
          </p:cNvPr>
          <p:cNvSpPr/>
          <p:nvPr/>
        </p:nvSpPr>
        <p:spPr>
          <a:xfrm>
            <a:off x="1168400" y="2736850"/>
            <a:ext cx="93980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«Phonèmes»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7CEAED2-6DC6-41FC-94B8-753E5F330C3C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2108200" y="2955925"/>
            <a:ext cx="178058" cy="699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ADD386-42FD-4E5C-A617-0EBC907D0B73}"/>
              </a:ext>
            </a:extLst>
          </p:cNvPr>
          <p:cNvSpPr/>
          <p:nvPr/>
        </p:nvSpPr>
        <p:spPr>
          <a:xfrm>
            <a:off x="5048250" y="2490054"/>
            <a:ext cx="1076324" cy="8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«Tout remettre en noir»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45C7317-9854-4333-B5A4-F6465916F3BD}"/>
              </a:ext>
            </a:extLst>
          </p:cNvPr>
          <p:cNvSpPr/>
          <p:nvPr/>
        </p:nvSpPr>
        <p:spPr>
          <a:xfrm>
            <a:off x="4318258" y="2806700"/>
            <a:ext cx="367783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153D79D-493B-4CC3-B1EA-8765AE4DB8DE}"/>
              </a:ext>
            </a:extLst>
          </p:cNvPr>
          <p:cNvCxnSpPr>
            <a:cxnSpLocks/>
            <a:stCxn id="18" idx="6"/>
            <a:endCxn id="17" idx="1"/>
          </p:cNvCxnSpPr>
          <p:nvPr/>
        </p:nvCxnSpPr>
        <p:spPr>
          <a:xfrm flipV="1">
            <a:off x="4686041" y="2918756"/>
            <a:ext cx="362209" cy="371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8BC5BB0-CD7B-4F7C-B95A-4568E05769D1}"/>
              </a:ext>
            </a:extLst>
          </p:cNvPr>
          <p:cNvSpPr/>
          <p:nvPr/>
        </p:nvSpPr>
        <p:spPr>
          <a:xfrm>
            <a:off x="1168400" y="3616954"/>
            <a:ext cx="93980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Sélectionne tous les phonèmes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8236CD6-F0C7-4FC8-9C43-B154B84C497B}"/>
              </a:ext>
            </a:extLst>
          </p:cNvPr>
          <p:cNvSpPr/>
          <p:nvPr/>
        </p:nvSpPr>
        <p:spPr>
          <a:xfrm>
            <a:off x="2333753" y="3119437"/>
            <a:ext cx="367783" cy="11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7253C7D-68BC-4B6D-85D3-53EA4E5C583C}"/>
              </a:ext>
            </a:extLst>
          </p:cNvPr>
          <p:cNvCxnSpPr>
            <a:stCxn id="22" idx="3"/>
            <a:endCxn id="23" idx="3"/>
          </p:cNvCxnSpPr>
          <p:nvPr/>
        </p:nvCxnSpPr>
        <p:spPr>
          <a:xfrm flipV="1">
            <a:off x="2108200" y="3219707"/>
            <a:ext cx="279414" cy="6862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ADA57A3-4D9F-4F0E-ACCB-3CC16ABB5C78}"/>
              </a:ext>
            </a:extLst>
          </p:cNvPr>
          <p:cNvSpPr/>
          <p:nvPr/>
        </p:nvSpPr>
        <p:spPr>
          <a:xfrm>
            <a:off x="5048250" y="3616954"/>
            <a:ext cx="101600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Désélectionne tous les phonèmes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4866A7E-DB6E-47A8-A68D-A3C11B5EB3F2}"/>
              </a:ext>
            </a:extLst>
          </p:cNvPr>
          <p:cNvSpPr/>
          <p:nvPr/>
        </p:nvSpPr>
        <p:spPr>
          <a:xfrm>
            <a:off x="4289553" y="3119437"/>
            <a:ext cx="367783" cy="117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AE7814B-0FF6-4085-A74E-8719660DCD07}"/>
              </a:ext>
            </a:extLst>
          </p:cNvPr>
          <p:cNvCxnSpPr>
            <a:cxnSpLocks/>
            <a:stCxn id="27" idx="5"/>
            <a:endCxn id="26" idx="1"/>
          </p:cNvCxnSpPr>
          <p:nvPr/>
        </p:nvCxnSpPr>
        <p:spPr>
          <a:xfrm>
            <a:off x="4603475" y="3219707"/>
            <a:ext cx="444775" cy="6862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27A713B7-0FE2-4162-88CB-958232458989}"/>
              </a:ext>
            </a:extLst>
          </p:cNvPr>
          <p:cNvSpPr/>
          <p:nvPr/>
        </p:nvSpPr>
        <p:spPr>
          <a:xfrm>
            <a:off x="3527151" y="3105150"/>
            <a:ext cx="724174" cy="141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7232B-2309-4493-A516-2F5C67B3A322}"/>
              </a:ext>
            </a:extLst>
          </p:cNvPr>
          <p:cNvSpPr/>
          <p:nvPr/>
        </p:nvSpPr>
        <p:spPr>
          <a:xfrm>
            <a:off x="5048250" y="4472573"/>
            <a:ext cx="1076324" cy="68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Réinitialise à la configuration par défaut</a:t>
            </a:r>
            <a:br>
              <a:rPr lang="fr-CH" sz="1100" dirty="0">
                <a:solidFill>
                  <a:srgbClr val="FF0000"/>
                </a:solidFill>
              </a:rPr>
            </a:br>
            <a:r>
              <a:rPr lang="fr-CH" sz="1100" dirty="0">
                <a:solidFill>
                  <a:srgbClr val="FF0000"/>
                </a:solidFill>
              </a:rPr>
              <a:t>CERAS (rosé)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7C83E9D-E11D-44A6-A475-724CE584816A}"/>
              </a:ext>
            </a:extLst>
          </p:cNvPr>
          <p:cNvCxnSpPr>
            <a:cxnSpLocks/>
            <a:stCxn id="31" idx="4"/>
            <a:endCxn id="32" idx="1"/>
          </p:cNvCxnSpPr>
          <p:nvPr/>
        </p:nvCxnSpPr>
        <p:spPr>
          <a:xfrm>
            <a:off x="3889238" y="3246437"/>
            <a:ext cx="1159012" cy="156636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357A416-C56F-4207-9D34-EDEAEB012584}"/>
              </a:ext>
            </a:extLst>
          </p:cNvPr>
          <p:cNvSpPr/>
          <p:nvPr/>
        </p:nvSpPr>
        <p:spPr>
          <a:xfrm>
            <a:off x="4529138" y="2418641"/>
            <a:ext cx="172778" cy="15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6C407D-68DA-48F9-B7EA-3332590AAB73}"/>
              </a:ext>
            </a:extLst>
          </p:cNvPr>
          <p:cNvSpPr/>
          <p:nvPr/>
        </p:nvSpPr>
        <p:spPr>
          <a:xfrm>
            <a:off x="3876675" y="1889193"/>
            <a:ext cx="1343026" cy="328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Ferme le panneau de configuration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A1D1753-E3B2-49A1-861C-B805B7D20C5F}"/>
              </a:ext>
            </a:extLst>
          </p:cNvPr>
          <p:cNvCxnSpPr>
            <a:stCxn id="47" idx="2"/>
            <a:endCxn id="41" idx="0"/>
          </p:cNvCxnSpPr>
          <p:nvPr/>
        </p:nvCxnSpPr>
        <p:spPr>
          <a:xfrm>
            <a:off x="4548188" y="2217608"/>
            <a:ext cx="67339" cy="2010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CA16F7F-B355-4C4E-B507-9EDEEC4ACDFA}"/>
              </a:ext>
            </a:extLst>
          </p:cNvPr>
          <p:cNvSpPr/>
          <p:nvPr/>
        </p:nvSpPr>
        <p:spPr>
          <a:xfrm>
            <a:off x="1031876" y="4394652"/>
            <a:ext cx="1076324" cy="68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Réinitialise à la configuration par défaut</a:t>
            </a:r>
            <a:br>
              <a:rPr lang="fr-CH" sz="1100" dirty="0">
                <a:solidFill>
                  <a:srgbClr val="FF0000"/>
                </a:solidFill>
              </a:rPr>
            </a:br>
            <a:r>
              <a:rPr lang="fr-CH" sz="1100" dirty="0">
                <a:solidFill>
                  <a:srgbClr val="FF0000"/>
                </a:solidFill>
              </a:rPr>
              <a:t>CERAS (foncé)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4744918-30E2-41BD-8522-DD37142AD20D}"/>
              </a:ext>
            </a:extLst>
          </p:cNvPr>
          <p:cNvCxnSpPr>
            <a:cxnSpLocks/>
            <a:stCxn id="35" idx="4"/>
            <a:endCxn id="30" idx="3"/>
          </p:cNvCxnSpPr>
          <p:nvPr/>
        </p:nvCxnSpPr>
        <p:spPr>
          <a:xfrm flipH="1">
            <a:off x="2108200" y="3246437"/>
            <a:ext cx="996618" cy="14884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0BDFD3EA-7EBE-4574-AFFA-081D46AE3FFA}"/>
              </a:ext>
            </a:extLst>
          </p:cNvPr>
          <p:cNvSpPr/>
          <p:nvPr/>
        </p:nvSpPr>
        <p:spPr>
          <a:xfrm>
            <a:off x="2742731" y="3105150"/>
            <a:ext cx="724174" cy="141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561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E15835-AFBB-4696-9CA4-56C1DA300B74}"/>
              </a:ext>
            </a:extLst>
          </p:cNvPr>
          <p:cNvSpPr/>
          <p:nvPr/>
        </p:nvSpPr>
        <p:spPr>
          <a:xfrm>
            <a:off x="476250" y="3614905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«Lettres»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5116EE-44F5-4124-BECC-96FC4B05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91" y="3614905"/>
            <a:ext cx="2506460" cy="206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FCF9BF-F1EE-415C-9877-D4C9C086D8FB}"/>
              </a:ext>
            </a:extLst>
          </p:cNvPr>
          <p:cNvSpPr/>
          <p:nvPr/>
        </p:nvSpPr>
        <p:spPr>
          <a:xfrm>
            <a:off x="2196856" y="2930554"/>
            <a:ext cx="172313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Réinitialise les lettres choisies à b, p, d et q dans les couleurs de départ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30BBC-20B2-4560-AE23-AAB00195ABC5}"/>
              </a:ext>
            </a:extLst>
          </p:cNvPr>
          <p:cNvSpPr/>
          <p:nvPr/>
        </p:nvSpPr>
        <p:spPr>
          <a:xfrm>
            <a:off x="505465" y="4545437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«Syllabes»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2D3C4-2370-4B87-804E-282EDE51FE5B}"/>
              </a:ext>
            </a:extLst>
          </p:cNvPr>
          <p:cNvSpPr/>
          <p:nvPr/>
        </p:nvSpPr>
        <p:spPr>
          <a:xfrm>
            <a:off x="1400701" y="5797054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«Mots»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44513-B801-4333-93A5-9D47F209B7BA}"/>
              </a:ext>
            </a:extLst>
          </p:cNvPr>
          <p:cNvSpPr/>
          <p:nvPr/>
        </p:nvSpPr>
        <p:spPr>
          <a:xfrm>
            <a:off x="2913670" y="5798435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«Lignes»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B8386-78A8-4F8A-BAE8-D238CECC7BF4}"/>
              </a:ext>
            </a:extLst>
          </p:cNvPr>
          <p:cNvSpPr/>
          <p:nvPr/>
        </p:nvSpPr>
        <p:spPr>
          <a:xfrm>
            <a:off x="4385115" y="5872792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«Voyelles-Consonnes»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7D446-B0FD-4CC9-911D-A729A2550663}"/>
              </a:ext>
            </a:extLst>
          </p:cNvPr>
          <p:cNvSpPr/>
          <p:nvPr/>
        </p:nvSpPr>
        <p:spPr>
          <a:xfrm>
            <a:off x="4718810" y="4070017"/>
            <a:ext cx="1076324" cy="8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Active la fonction «Tout remettre en noir»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E86A0-91A4-4420-BF86-FF4CDC1FFF49}"/>
              </a:ext>
            </a:extLst>
          </p:cNvPr>
          <p:cNvSpPr/>
          <p:nvPr/>
        </p:nvSpPr>
        <p:spPr>
          <a:xfrm>
            <a:off x="4483609" y="3174272"/>
            <a:ext cx="1212850" cy="857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de définir les lettres (max 8) à marquer dans le texte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6F78CD-1563-4BE5-900B-7BBD4853DEC0}"/>
              </a:ext>
            </a:extLst>
          </p:cNvPr>
          <p:cNvSpPr/>
          <p:nvPr/>
        </p:nvSpPr>
        <p:spPr>
          <a:xfrm>
            <a:off x="1845571" y="4277672"/>
            <a:ext cx="2466080" cy="179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F3A585-9821-4609-B194-1EC4CB104710}"/>
              </a:ext>
            </a:extLst>
          </p:cNvPr>
          <p:cNvSpPr/>
          <p:nvPr/>
        </p:nvSpPr>
        <p:spPr>
          <a:xfrm>
            <a:off x="2520949" y="4061733"/>
            <a:ext cx="1060451" cy="179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5087644-1F13-43F2-868A-0692B67D6DB1}"/>
              </a:ext>
            </a:extLst>
          </p:cNvPr>
          <p:cNvSpPr/>
          <p:nvPr/>
        </p:nvSpPr>
        <p:spPr>
          <a:xfrm>
            <a:off x="1839464" y="3780428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4EBD21-5C28-45FF-879F-58D8F35E6876}"/>
              </a:ext>
            </a:extLst>
          </p:cNvPr>
          <p:cNvSpPr/>
          <p:nvPr/>
        </p:nvSpPr>
        <p:spPr>
          <a:xfrm>
            <a:off x="2007126" y="485175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7A06792-8026-483D-8F15-085C4FE5D4E3}"/>
              </a:ext>
            </a:extLst>
          </p:cNvPr>
          <p:cNvSpPr/>
          <p:nvPr/>
        </p:nvSpPr>
        <p:spPr>
          <a:xfrm>
            <a:off x="2459523" y="485810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C86CFFF-EA57-4A52-BBAC-D7F9D7FA00BA}"/>
              </a:ext>
            </a:extLst>
          </p:cNvPr>
          <p:cNvSpPr/>
          <p:nvPr/>
        </p:nvSpPr>
        <p:spPr>
          <a:xfrm>
            <a:off x="2911920" y="486445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EA4BAC-474E-427B-A9C9-78648BE80C3F}"/>
              </a:ext>
            </a:extLst>
          </p:cNvPr>
          <p:cNvSpPr/>
          <p:nvPr/>
        </p:nvSpPr>
        <p:spPr>
          <a:xfrm>
            <a:off x="3313517" y="485810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D3E7C17-8FC5-4A49-AEE6-9133EACE605C}"/>
              </a:ext>
            </a:extLst>
          </p:cNvPr>
          <p:cNvSpPr/>
          <p:nvPr/>
        </p:nvSpPr>
        <p:spPr>
          <a:xfrm>
            <a:off x="3715114" y="4858103"/>
            <a:ext cx="336306" cy="336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E5562F6-F760-4334-A1D4-8E2E2B18DCA9}"/>
              </a:ext>
            </a:extLst>
          </p:cNvPr>
          <p:cNvCxnSpPr>
            <a:stCxn id="7" idx="0"/>
            <a:endCxn id="16" idx="4"/>
          </p:cNvCxnSpPr>
          <p:nvPr/>
        </p:nvCxnSpPr>
        <p:spPr>
          <a:xfrm flipV="1">
            <a:off x="2007126" y="5194409"/>
            <a:ext cx="620550" cy="6026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BBC2E71-7A6D-4DBC-AA49-6F48351941A5}"/>
              </a:ext>
            </a:extLst>
          </p:cNvPr>
          <p:cNvCxnSpPr>
            <a:stCxn id="8" idx="0"/>
            <a:endCxn id="17" idx="4"/>
          </p:cNvCxnSpPr>
          <p:nvPr/>
        </p:nvCxnSpPr>
        <p:spPr>
          <a:xfrm flipH="1" flipV="1">
            <a:off x="3080073" y="5200759"/>
            <a:ext cx="440022" cy="5976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A2E0360-F6C8-4F8B-A7B9-B2F7C4A08F03}"/>
              </a:ext>
            </a:extLst>
          </p:cNvPr>
          <p:cNvCxnSpPr>
            <a:cxnSpLocks/>
            <a:stCxn id="9" idx="1"/>
            <a:endCxn id="18" idx="5"/>
          </p:cNvCxnSpPr>
          <p:nvPr/>
        </p:nvCxnSpPr>
        <p:spPr>
          <a:xfrm flipH="1" flipV="1">
            <a:off x="3600572" y="5145158"/>
            <a:ext cx="784543" cy="9594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86F5C7B-6611-4CF6-85C3-333F54166137}"/>
              </a:ext>
            </a:extLst>
          </p:cNvPr>
          <p:cNvCxnSpPr>
            <a:stCxn id="10" idx="1"/>
            <a:endCxn id="19" idx="6"/>
          </p:cNvCxnSpPr>
          <p:nvPr/>
        </p:nvCxnSpPr>
        <p:spPr>
          <a:xfrm flipH="1">
            <a:off x="4051420" y="4498719"/>
            <a:ext cx="667390" cy="5275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0F42B3-08B3-4494-85B2-1BF32DC2224C}"/>
              </a:ext>
            </a:extLst>
          </p:cNvPr>
          <p:cNvCxnSpPr>
            <a:stCxn id="11" idx="2"/>
            <a:endCxn id="12" idx="7"/>
          </p:cNvCxnSpPr>
          <p:nvPr/>
        </p:nvCxnSpPr>
        <p:spPr>
          <a:xfrm flipH="1">
            <a:off x="3950502" y="4031675"/>
            <a:ext cx="1139532" cy="2722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D44DA79-DABE-4AAC-AA7D-9B8F97AF377C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051175" y="3508557"/>
            <a:ext cx="7246" cy="5531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D8806C0-06C2-4386-A3D2-4822AFFCD489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1689100" y="3846757"/>
            <a:ext cx="150364" cy="1018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4A35D6-F801-46D0-A8BE-23EDDCAEC365}"/>
              </a:ext>
            </a:extLst>
          </p:cNvPr>
          <p:cNvCxnSpPr>
            <a:stCxn id="6" idx="3"/>
            <a:endCxn id="15" idx="2"/>
          </p:cNvCxnSpPr>
          <p:nvPr/>
        </p:nvCxnSpPr>
        <p:spPr>
          <a:xfrm>
            <a:off x="1718315" y="4777289"/>
            <a:ext cx="288811" cy="2426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AE1CFA8-7405-469E-A5F8-CB17D0019928}"/>
              </a:ext>
            </a:extLst>
          </p:cNvPr>
          <p:cNvSpPr/>
          <p:nvPr/>
        </p:nvSpPr>
        <p:spPr>
          <a:xfrm>
            <a:off x="4520268" y="4993557"/>
            <a:ext cx="1678011" cy="57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de commuter entre les modes «écrit» et «oral» pour les syllabes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DA4BD8-A01E-44D0-B14D-6FE7193A53DB}"/>
              </a:ext>
            </a:extLst>
          </p:cNvPr>
          <p:cNvSpPr/>
          <p:nvPr/>
        </p:nvSpPr>
        <p:spPr>
          <a:xfrm>
            <a:off x="152400" y="5236525"/>
            <a:ext cx="1549401" cy="57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d’activer le mode «standard pour le marquage des syllabes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E2E7534-BEE1-4D9F-AFB6-7797E34D02E9}"/>
              </a:ext>
            </a:extLst>
          </p:cNvPr>
          <p:cNvSpPr/>
          <p:nvPr/>
        </p:nvSpPr>
        <p:spPr>
          <a:xfrm>
            <a:off x="3805399" y="5226890"/>
            <a:ext cx="401597" cy="15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590D4B8-86B8-486C-9CBF-A46AA6C3F3F4}"/>
              </a:ext>
            </a:extLst>
          </p:cNvPr>
          <p:cNvSpPr/>
          <p:nvPr/>
        </p:nvSpPr>
        <p:spPr>
          <a:xfrm>
            <a:off x="1826047" y="5232965"/>
            <a:ext cx="633476" cy="15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0CFB0A3-F679-47BE-BC72-320587A873D8}"/>
              </a:ext>
            </a:extLst>
          </p:cNvPr>
          <p:cNvCxnSpPr>
            <a:stCxn id="48" idx="3"/>
            <a:endCxn id="50" idx="3"/>
          </p:cNvCxnSpPr>
          <p:nvPr/>
        </p:nvCxnSpPr>
        <p:spPr>
          <a:xfrm flipV="1">
            <a:off x="1701801" y="5368467"/>
            <a:ext cx="217016" cy="15314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C4B3B44C-14B5-442E-9F30-8FD7FB824923}"/>
              </a:ext>
            </a:extLst>
          </p:cNvPr>
          <p:cNvCxnSpPr>
            <a:stCxn id="38" idx="1"/>
            <a:endCxn id="49" idx="6"/>
          </p:cNvCxnSpPr>
          <p:nvPr/>
        </p:nvCxnSpPr>
        <p:spPr>
          <a:xfrm flipH="1">
            <a:off x="4206996" y="5278641"/>
            <a:ext cx="313272" cy="276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8BBCA80-7DE0-4164-85B0-5DE1A2095486}"/>
              </a:ext>
            </a:extLst>
          </p:cNvPr>
          <p:cNvSpPr/>
          <p:nvPr/>
        </p:nvSpPr>
        <p:spPr>
          <a:xfrm>
            <a:off x="1795082" y="6261060"/>
            <a:ext cx="2103461" cy="385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Permet de définir une troisième couleur à utiliser en alternance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9278DCA-2710-4AEF-AEAD-55B441C5901C}"/>
              </a:ext>
            </a:extLst>
          </p:cNvPr>
          <p:cNvSpPr/>
          <p:nvPr/>
        </p:nvSpPr>
        <p:spPr>
          <a:xfrm>
            <a:off x="2664313" y="5403849"/>
            <a:ext cx="394107" cy="215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2C7FCEE-7BEF-45F8-B567-202A1C6BE731}"/>
              </a:ext>
            </a:extLst>
          </p:cNvPr>
          <p:cNvCxnSpPr>
            <a:cxnSpLocks/>
            <a:stCxn id="60" idx="4"/>
            <a:endCxn id="59" idx="0"/>
          </p:cNvCxnSpPr>
          <p:nvPr/>
        </p:nvCxnSpPr>
        <p:spPr>
          <a:xfrm flipH="1">
            <a:off x="2846813" y="5619750"/>
            <a:ext cx="14554" cy="6413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79672442-59E7-4961-BE0A-C6B41FBD3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17"/>
          <a:stretch/>
        </p:blipFill>
        <p:spPr>
          <a:xfrm>
            <a:off x="7113666" y="2252039"/>
            <a:ext cx="3323809" cy="50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 56">
            <a:extLst>
              <a:ext uri="{FF2B5EF4-FFF2-40B4-BE49-F238E27FC236}">
                <a16:creationId xmlns:a16="http://schemas.microsoft.com/office/drawing/2014/main" id="{264E3B4D-0D47-4DE6-BC3F-B1576FD4C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72"/>
          <a:stretch/>
        </p:blipFill>
        <p:spPr>
          <a:xfrm>
            <a:off x="1804905" y="3609323"/>
            <a:ext cx="2494800" cy="37940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E15835-AFBB-4696-9CA4-56C1DA300B74}"/>
              </a:ext>
            </a:extLst>
          </p:cNvPr>
          <p:cNvSpPr/>
          <p:nvPr/>
        </p:nvSpPr>
        <p:spPr>
          <a:xfrm>
            <a:off x="476250" y="3614905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«Lettres»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FCF9BF-F1EE-415C-9877-D4C9C086D8FB}"/>
              </a:ext>
            </a:extLst>
          </p:cNvPr>
          <p:cNvSpPr/>
          <p:nvPr/>
        </p:nvSpPr>
        <p:spPr>
          <a:xfrm>
            <a:off x="2196856" y="2930554"/>
            <a:ext cx="172313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Réinitialise les lettres choisies à b, p, d et q dans les couleurs de départ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30BBC-20B2-4560-AE23-AAB00195ABC5}"/>
              </a:ext>
            </a:extLst>
          </p:cNvPr>
          <p:cNvSpPr/>
          <p:nvPr/>
        </p:nvSpPr>
        <p:spPr>
          <a:xfrm>
            <a:off x="564174" y="4675127"/>
            <a:ext cx="1148119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«Syllabes»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2D3C4-2370-4B87-804E-282EDE51FE5B}"/>
              </a:ext>
            </a:extLst>
          </p:cNvPr>
          <p:cNvSpPr/>
          <p:nvPr/>
        </p:nvSpPr>
        <p:spPr>
          <a:xfrm>
            <a:off x="705292" y="5200064"/>
            <a:ext cx="1032501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«Mots»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44513-B801-4333-93A5-9D47F209B7BA}"/>
              </a:ext>
            </a:extLst>
          </p:cNvPr>
          <p:cNvSpPr/>
          <p:nvPr/>
        </p:nvSpPr>
        <p:spPr>
          <a:xfrm>
            <a:off x="654050" y="4184694"/>
            <a:ext cx="1028942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«Lignes»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B8386-78A8-4F8A-BAE8-D238CECC7BF4}"/>
              </a:ext>
            </a:extLst>
          </p:cNvPr>
          <p:cNvSpPr/>
          <p:nvPr/>
        </p:nvSpPr>
        <p:spPr>
          <a:xfrm>
            <a:off x="4779070" y="3980963"/>
            <a:ext cx="1514757" cy="399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«Voyelles-Consonnes»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7D446-B0FD-4CC9-911D-A729A2550663}"/>
              </a:ext>
            </a:extLst>
          </p:cNvPr>
          <p:cNvSpPr/>
          <p:nvPr/>
        </p:nvSpPr>
        <p:spPr>
          <a:xfrm>
            <a:off x="4490581" y="4382545"/>
            <a:ext cx="1608449" cy="42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«Tout remettre en noir»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E86A0-91A4-4420-BF86-FF4CDC1FFF49}"/>
              </a:ext>
            </a:extLst>
          </p:cNvPr>
          <p:cNvSpPr/>
          <p:nvPr/>
        </p:nvSpPr>
        <p:spPr>
          <a:xfrm>
            <a:off x="4165264" y="2938530"/>
            <a:ext cx="1574291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Permet de définir les lettres (max 8) à marquer dans le texte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6F78CD-1563-4BE5-900B-7BBD4853DEC0}"/>
              </a:ext>
            </a:extLst>
          </p:cNvPr>
          <p:cNvSpPr/>
          <p:nvPr/>
        </p:nvSpPr>
        <p:spPr>
          <a:xfrm>
            <a:off x="1826519" y="4277672"/>
            <a:ext cx="2466080" cy="1795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F3A585-9821-4609-B194-1EC4CB104710}"/>
              </a:ext>
            </a:extLst>
          </p:cNvPr>
          <p:cNvSpPr/>
          <p:nvPr/>
        </p:nvSpPr>
        <p:spPr>
          <a:xfrm>
            <a:off x="2511423" y="4061733"/>
            <a:ext cx="1060451" cy="1795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5087644-1F13-43F2-868A-0692B67D6DB1}"/>
              </a:ext>
            </a:extLst>
          </p:cNvPr>
          <p:cNvSpPr/>
          <p:nvPr/>
        </p:nvSpPr>
        <p:spPr>
          <a:xfrm>
            <a:off x="1848990" y="3785191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4EBD21-5C28-45FF-879F-58D8F35E6876}"/>
              </a:ext>
            </a:extLst>
          </p:cNvPr>
          <p:cNvSpPr/>
          <p:nvPr/>
        </p:nvSpPr>
        <p:spPr>
          <a:xfrm>
            <a:off x="2007126" y="4831909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7A06792-8026-483D-8F15-085C4FE5D4E3}"/>
              </a:ext>
            </a:extLst>
          </p:cNvPr>
          <p:cNvSpPr/>
          <p:nvPr/>
        </p:nvSpPr>
        <p:spPr>
          <a:xfrm>
            <a:off x="2464286" y="4831909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C86CFFF-EA57-4A52-BBAC-D7F9D7FA00BA}"/>
              </a:ext>
            </a:extLst>
          </p:cNvPr>
          <p:cNvSpPr/>
          <p:nvPr/>
        </p:nvSpPr>
        <p:spPr>
          <a:xfrm>
            <a:off x="2892868" y="4831909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EA4BAC-474E-427B-A9C9-78648BE80C3F}"/>
              </a:ext>
            </a:extLst>
          </p:cNvPr>
          <p:cNvSpPr/>
          <p:nvPr/>
        </p:nvSpPr>
        <p:spPr>
          <a:xfrm>
            <a:off x="3289702" y="4831909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D3E7C17-8FC5-4A49-AEE6-9133EACE605C}"/>
              </a:ext>
            </a:extLst>
          </p:cNvPr>
          <p:cNvSpPr/>
          <p:nvPr/>
        </p:nvSpPr>
        <p:spPr>
          <a:xfrm>
            <a:off x="3677010" y="4831909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E5562F6-F760-4334-A1D4-8E2E2B18DCA9}"/>
              </a:ext>
            </a:extLst>
          </p:cNvPr>
          <p:cNvCxnSpPr>
            <a:cxnSpLocks/>
            <a:stCxn id="7" idx="3"/>
            <a:endCxn id="16" idx="3"/>
          </p:cNvCxnSpPr>
          <p:nvPr/>
        </p:nvCxnSpPr>
        <p:spPr>
          <a:xfrm flipV="1">
            <a:off x="1737793" y="5118964"/>
            <a:ext cx="775744" cy="312952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A2E0360-F6C8-4F8B-A7B9-B2F7C4A08F03}"/>
              </a:ext>
            </a:extLst>
          </p:cNvPr>
          <p:cNvCxnSpPr>
            <a:cxnSpLocks/>
            <a:stCxn id="9" idx="1"/>
            <a:endCxn id="18" idx="7"/>
          </p:cNvCxnSpPr>
          <p:nvPr/>
        </p:nvCxnSpPr>
        <p:spPr>
          <a:xfrm flipH="1">
            <a:off x="3576757" y="4180784"/>
            <a:ext cx="1202313" cy="700376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86F5C7B-6611-4CF6-85C3-333F54166137}"/>
              </a:ext>
            </a:extLst>
          </p:cNvPr>
          <p:cNvCxnSpPr>
            <a:cxnSpLocks/>
            <a:stCxn id="10" idx="1"/>
            <a:endCxn id="19" idx="7"/>
          </p:cNvCxnSpPr>
          <p:nvPr/>
        </p:nvCxnSpPr>
        <p:spPr>
          <a:xfrm flipH="1">
            <a:off x="3964065" y="4596381"/>
            <a:ext cx="526516" cy="284779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0F42B3-08B3-4494-85B2-1BF32DC2224C}"/>
              </a:ext>
            </a:extLst>
          </p:cNvPr>
          <p:cNvCxnSpPr>
            <a:cxnSpLocks/>
            <a:stCxn id="11" idx="2"/>
            <a:endCxn id="12" idx="7"/>
          </p:cNvCxnSpPr>
          <p:nvPr/>
        </p:nvCxnSpPr>
        <p:spPr>
          <a:xfrm flipH="1">
            <a:off x="3931450" y="3516533"/>
            <a:ext cx="1020960" cy="787436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D44DA79-DABE-4AAC-AA7D-9B8F97AF377C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041649" y="3508557"/>
            <a:ext cx="16772" cy="553176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D8806C0-06C2-4386-A3D2-4822AFFCD489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1689100" y="3846757"/>
            <a:ext cx="159890" cy="106587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4A35D6-F801-46D0-A8BE-23EDDCAEC36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712293" y="4906979"/>
            <a:ext cx="294833" cy="93083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1DA4BD8-A01E-44D0-B14D-6FE7193A53DB}"/>
              </a:ext>
            </a:extLst>
          </p:cNvPr>
          <p:cNvSpPr/>
          <p:nvPr/>
        </p:nvSpPr>
        <p:spPr>
          <a:xfrm>
            <a:off x="470142" y="5721306"/>
            <a:ext cx="1298903" cy="57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Permet de choisir le mode pour le marquage des syllabes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590D4B8-86B8-486C-9CBF-A46AA6C3F3F4}"/>
              </a:ext>
            </a:extLst>
          </p:cNvPr>
          <p:cNvSpPr/>
          <p:nvPr/>
        </p:nvSpPr>
        <p:spPr>
          <a:xfrm>
            <a:off x="1890568" y="5338893"/>
            <a:ext cx="633476" cy="56941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0CFB0A3-F679-47BE-BC72-320587A873D8}"/>
              </a:ext>
            </a:extLst>
          </p:cNvPr>
          <p:cNvCxnSpPr>
            <a:cxnSpLocks/>
            <a:stCxn id="48" idx="3"/>
            <a:endCxn id="50" idx="3"/>
          </p:cNvCxnSpPr>
          <p:nvPr/>
        </p:nvCxnSpPr>
        <p:spPr>
          <a:xfrm flipV="1">
            <a:off x="1769045" y="5824917"/>
            <a:ext cx="214293" cy="181473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2C5CBF5-A88F-471A-8889-9C10E380ECCA}"/>
              </a:ext>
            </a:extLst>
          </p:cNvPr>
          <p:cNvSpPr/>
          <p:nvPr/>
        </p:nvSpPr>
        <p:spPr>
          <a:xfrm>
            <a:off x="2576130" y="5463765"/>
            <a:ext cx="742316" cy="444542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403A44A-8A75-4602-A410-CD81D60AFC2E}"/>
              </a:ext>
            </a:extLst>
          </p:cNvPr>
          <p:cNvSpPr/>
          <p:nvPr/>
        </p:nvSpPr>
        <p:spPr>
          <a:xfrm>
            <a:off x="2545952" y="5317301"/>
            <a:ext cx="883048" cy="152401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7E0D201-EDEE-4612-8B55-1D313A302C35}"/>
              </a:ext>
            </a:extLst>
          </p:cNvPr>
          <p:cNvSpPr/>
          <p:nvPr/>
        </p:nvSpPr>
        <p:spPr>
          <a:xfrm>
            <a:off x="3362830" y="5304406"/>
            <a:ext cx="742316" cy="61567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319FB74-CF1A-46A6-B643-D74E71E07F60}"/>
              </a:ext>
            </a:extLst>
          </p:cNvPr>
          <p:cNvCxnSpPr>
            <a:cxnSpLocks/>
            <a:stCxn id="17" idx="0"/>
            <a:endCxn id="8" idx="3"/>
          </p:cNvCxnSpPr>
          <p:nvPr/>
        </p:nvCxnSpPr>
        <p:spPr>
          <a:xfrm flipH="1" flipV="1">
            <a:off x="1682992" y="4416546"/>
            <a:ext cx="1378029" cy="415363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15DFBE0-52B5-4E9C-8F61-BFAA8D2A8F2B}"/>
              </a:ext>
            </a:extLst>
          </p:cNvPr>
          <p:cNvSpPr/>
          <p:nvPr/>
        </p:nvSpPr>
        <p:spPr>
          <a:xfrm>
            <a:off x="4383439" y="4911811"/>
            <a:ext cx="1910387" cy="492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Définit si les muettes doivent être marquées dans la fonction «Syllabes»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A7D78156-95A4-44D8-A1F6-46664E880BAD}"/>
              </a:ext>
            </a:extLst>
          </p:cNvPr>
          <p:cNvCxnSpPr>
            <a:cxnSpLocks/>
            <a:stCxn id="88" idx="1"/>
            <a:endCxn id="63" idx="7"/>
          </p:cNvCxnSpPr>
          <p:nvPr/>
        </p:nvCxnSpPr>
        <p:spPr>
          <a:xfrm flipH="1">
            <a:off x="3299681" y="5158236"/>
            <a:ext cx="1083758" cy="18138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AD0AACA-091F-45E6-92DF-1915396E9AD6}"/>
              </a:ext>
            </a:extLst>
          </p:cNvPr>
          <p:cNvSpPr/>
          <p:nvPr/>
        </p:nvSpPr>
        <p:spPr>
          <a:xfrm>
            <a:off x="4698736" y="5570131"/>
            <a:ext cx="1099612" cy="492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Options pour le mode «Poésie»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2729115-5402-4881-AF73-B54CF5D0037A}"/>
              </a:ext>
            </a:extLst>
          </p:cNvPr>
          <p:cNvCxnSpPr>
            <a:cxnSpLocks/>
            <a:stCxn id="102" idx="1"/>
            <a:endCxn id="64" idx="6"/>
          </p:cNvCxnSpPr>
          <p:nvPr/>
        </p:nvCxnSpPr>
        <p:spPr>
          <a:xfrm flipH="1" flipV="1">
            <a:off x="4105146" y="5612243"/>
            <a:ext cx="593590" cy="204313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2DBBF76-86A5-48B3-AF41-B4ADBC7AF6B5}"/>
              </a:ext>
            </a:extLst>
          </p:cNvPr>
          <p:cNvSpPr/>
          <p:nvPr/>
        </p:nvSpPr>
        <p:spPr>
          <a:xfrm>
            <a:off x="4441930" y="6117103"/>
            <a:ext cx="1476270" cy="492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Définit comment les syllabes sont coupées en cas de double consonne. 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A097B29A-4BF5-482A-990D-8CE2997711BF}"/>
              </a:ext>
            </a:extLst>
          </p:cNvPr>
          <p:cNvCxnSpPr>
            <a:cxnSpLocks/>
            <a:stCxn id="117" idx="1"/>
            <a:endCxn id="58" idx="4"/>
          </p:cNvCxnSpPr>
          <p:nvPr/>
        </p:nvCxnSpPr>
        <p:spPr>
          <a:xfrm flipH="1" flipV="1">
            <a:off x="2947288" y="5908307"/>
            <a:ext cx="1494642" cy="455221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7F23E72D-CE96-40D1-98D3-6A8A8DD7B008}"/>
              </a:ext>
            </a:extLst>
          </p:cNvPr>
          <p:cNvSpPr/>
          <p:nvPr/>
        </p:nvSpPr>
        <p:spPr>
          <a:xfrm>
            <a:off x="2294762" y="6694898"/>
            <a:ext cx="633476" cy="56941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9C06653-010C-4162-BFB5-83536A0D4329}"/>
              </a:ext>
            </a:extLst>
          </p:cNvPr>
          <p:cNvSpPr/>
          <p:nvPr/>
        </p:nvSpPr>
        <p:spPr>
          <a:xfrm>
            <a:off x="1548988" y="7727678"/>
            <a:ext cx="1027142" cy="323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«Duo»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26B03530-68A6-494B-870C-4516C6E78AAA}"/>
              </a:ext>
            </a:extLst>
          </p:cNvPr>
          <p:cNvCxnSpPr>
            <a:cxnSpLocks/>
            <a:stCxn id="122" idx="0"/>
            <a:endCxn id="121" idx="4"/>
          </p:cNvCxnSpPr>
          <p:nvPr/>
        </p:nvCxnSpPr>
        <p:spPr>
          <a:xfrm flipV="1">
            <a:off x="2062559" y="7264311"/>
            <a:ext cx="548941" cy="463367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lipse 125">
            <a:extLst>
              <a:ext uri="{FF2B5EF4-FFF2-40B4-BE49-F238E27FC236}">
                <a16:creationId xmlns:a16="http://schemas.microsoft.com/office/drawing/2014/main" id="{7501DBDE-6D7D-4D9C-908B-B810253802FD}"/>
              </a:ext>
            </a:extLst>
          </p:cNvPr>
          <p:cNvSpPr/>
          <p:nvPr/>
        </p:nvSpPr>
        <p:spPr>
          <a:xfrm>
            <a:off x="3080183" y="6702691"/>
            <a:ext cx="633476" cy="56941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4D05DDC-3612-436A-80B9-0CB240F93593}"/>
              </a:ext>
            </a:extLst>
          </p:cNvPr>
          <p:cNvSpPr/>
          <p:nvPr/>
        </p:nvSpPr>
        <p:spPr>
          <a:xfrm>
            <a:off x="3041647" y="7548294"/>
            <a:ext cx="1341791" cy="563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Ouvre le panneau de configuration pour la fonction «Duo»</a:t>
            </a: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3B7B13CB-9919-4157-841E-EE68CAB4371D}"/>
              </a:ext>
            </a:extLst>
          </p:cNvPr>
          <p:cNvCxnSpPr>
            <a:cxnSpLocks/>
            <a:stCxn id="132" idx="0"/>
            <a:endCxn id="126" idx="4"/>
          </p:cNvCxnSpPr>
          <p:nvPr/>
        </p:nvCxnSpPr>
        <p:spPr>
          <a:xfrm flipH="1" flipV="1">
            <a:off x="3396921" y="7272104"/>
            <a:ext cx="315622" cy="27619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e 136">
            <a:extLst>
              <a:ext uri="{FF2B5EF4-FFF2-40B4-BE49-F238E27FC236}">
                <a16:creationId xmlns:a16="http://schemas.microsoft.com/office/drawing/2014/main" id="{CCA32F3F-81F5-49CD-911B-FCAEF808CC78}"/>
              </a:ext>
            </a:extLst>
          </p:cNvPr>
          <p:cNvSpPr/>
          <p:nvPr/>
        </p:nvSpPr>
        <p:spPr>
          <a:xfrm>
            <a:off x="2281107" y="6163696"/>
            <a:ext cx="1494642" cy="1795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053888D-F04F-4273-9888-775F3064D701}"/>
              </a:ext>
            </a:extLst>
          </p:cNvPr>
          <p:cNvSpPr/>
          <p:nvPr/>
        </p:nvSpPr>
        <p:spPr>
          <a:xfrm>
            <a:off x="185160" y="6463280"/>
            <a:ext cx="1476270" cy="118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Réinitialise les couleurs utilisées pour les fonctions avec couleurs alternées et remet les paramètre pour la fonction «Syllabes» à leur valeur par défaut. </a:t>
            </a:r>
          </a:p>
        </p:txBody>
      </p: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2865372A-D81D-4CC8-9CB4-EAA82596E6EC}"/>
              </a:ext>
            </a:extLst>
          </p:cNvPr>
          <p:cNvCxnSpPr>
            <a:cxnSpLocks/>
            <a:stCxn id="139" idx="3"/>
            <a:endCxn id="137" idx="2"/>
          </p:cNvCxnSpPr>
          <p:nvPr/>
        </p:nvCxnSpPr>
        <p:spPr>
          <a:xfrm flipV="1">
            <a:off x="1661430" y="6253480"/>
            <a:ext cx="619677" cy="800457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0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C30F3A30-566A-4696-883E-A064720E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39" y="3616449"/>
            <a:ext cx="2526870" cy="4272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E15835-AFBB-4696-9CA4-56C1DA300B74}"/>
              </a:ext>
            </a:extLst>
          </p:cNvPr>
          <p:cNvSpPr/>
          <p:nvPr/>
        </p:nvSpPr>
        <p:spPr>
          <a:xfrm>
            <a:off x="476250" y="3614905"/>
            <a:ext cx="1212850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«Lettres»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FCF9BF-F1EE-415C-9877-D4C9C086D8FB}"/>
              </a:ext>
            </a:extLst>
          </p:cNvPr>
          <p:cNvSpPr/>
          <p:nvPr/>
        </p:nvSpPr>
        <p:spPr>
          <a:xfrm>
            <a:off x="2196856" y="2930554"/>
            <a:ext cx="1723130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Réinitialise les lettres choisies à b, p, d et q dans les couleurs de départ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30BBC-20B2-4560-AE23-AAB00195ABC5}"/>
              </a:ext>
            </a:extLst>
          </p:cNvPr>
          <p:cNvSpPr/>
          <p:nvPr/>
        </p:nvSpPr>
        <p:spPr>
          <a:xfrm>
            <a:off x="564174" y="4675127"/>
            <a:ext cx="1148119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«Syllabes»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2D3C4-2370-4B87-804E-282EDE51FE5B}"/>
              </a:ext>
            </a:extLst>
          </p:cNvPr>
          <p:cNvSpPr/>
          <p:nvPr/>
        </p:nvSpPr>
        <p:spPr>
          <a:xfrm>
            <a:off x="705292" y="5200064"/>
            <a:ext cx="1032501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«Mots»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44513-B801-4333-93A5-9D47F209B7BA}"/>
              </a:ext>
            </a:extLst>
          </p:cNvPr>
          <p:cNvSpPr/>
          <p:nvPr/>
        </p:nvSpPr>
        <p:spPr>
          <a:xfrm>
            <a:off x="654050" y="4184694"/>
            <a:ext cx="1028942" cy="4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«Lignes»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B8386-78A8-4F8A-BAE8-D238CECC7BF4}"/>
              </a:ext>
            </a:extLst>
          </p:cNvPr>
          <p:cNvSpPr/>
          <p:nvPr/>
        </p:nvSpPr>
        <p:spPr>
          <a:xfrm>
            <a:off x="4779070" y="3980963"/>
            <a:ext cx="1514757" cy="399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«Voyelles-Consonnes»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7D446-B0FD-4CC9-911D-A729A2550663}"/>
              </a:ext>
            </a:extLst>
          </p:cNvPr>
          <p:cNvSpPr/>
          <p:nvPr/>
        </p:nvSpPr>
        <p:spPr>
          <a:xfrm>
            <a:off x="4490581" y="4382545"/>
            <a:ext cx="1608449" cy="42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Active la fonction «Tout remettre en noir»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E86A0-91A4-4420-BF86-FF4CDC1FFF49}"/>
              </a:ext>
            </a:extLst>
          </p:cNvPr>
          <p:cNvSpPr/>
          <p:nvPr/>
        </p:nvSpPr>
        <p:spPr>
          <a:xfrm>
            <a:off x="4165264" y="2938530"/>
            <a:ext cx="1574291" cy="578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Permet de définir les lettres (max 8) à marquer dans le texte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6F78CD-1563-4BE5-900B-7BBD4853DEC0}"/>
              </a:ext>
            </a:extLst>
          </p:cNvPr>
          <p:cNvSpPr/>
          <p:nvPr/>
        </p:nvSpPr>
        <p:spPr>
          <a:xfrm>
            <a:off x="1826519" y="4277672"/>
            <a:ext cx="2466080" cy="1795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F3A585-9821-4609-B194-1EC4CB104710}"/>
              </a:ext>
            </a:extLst>
          </p:cNvPr>
          <p:cNvSpPr/>
          <p:nvPr/>
        </p:nvSpPr>
        <p:spPr>
          <a:xfrm>
            <a:off x="2511423" y="4061733"/>
            <a:ext cx="1060451" cy="1795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5087644-1F13-43F2-868A-0692B67D6DB1}"/>
              </a:ext>
            </a:extLst>
          </p:cNvPr>
          <p:cNvSpPr/>
          <p:nvPr/>
        </p:nvSpPr>
        <p:spPr>
          <a:xfrm>
            <a:off x="1848990" y="3785191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4EBD21-5C28-45FF-879F-58D8F35E6876}"/>
              </a:ext>
            </a:extLst>
          </p:cNvPr>
          <p:cNvSpPr/>
          <p:nvPr/>
        </p:nvSpPr>
        <p:spPr>
          <a:xfrm>
            <a:off x="2000109" y="4848389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7A06792-8026-483D-8F15-085C4FE5D4E3}"/>
              </a:ext>
            </a:extLst>
          </p:cNvPr>
          <p:cNvSpPr/>
          <p:nvPr/>
        </p:nvSpPr>
        <p:spPr>
          <a:xfrm>
            <a:off x="2455317" y="4858500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C86CFFF-EA57-4A52-BBAC-D7F9D7FA00BA}"/>
              </a:ext>
            </a:extLst>
          </p:cNvPr>
          <p:cNvSpPr/>
          <p:nvPr/>
        </p:nvSpPr>
        <p:spPr>
          <a:xfrm>
            <a:off x="2917402" y="4858500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EA4BAC-474E-427B-A9C9-78648BE80C3F}"/>
              </a:ext>
            </a:extLst>
          </p:cNvPr>
          <p:cNvSpPr/>
          <p:nvPr/>
        </p:nvSpPr>
        <p:spPr>
          <a:xfrm>
            <a:off x="3312568" y="4843955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D3E7C17-8FC5-4A49-AEE6-9133EACE605C}"/>
              </a:ext>
            </a:extLst>
          </p:cNvPr>
          <p:cNvSpPr/>
          <p:nvPr/>
        </p:nvSpPr>
        <p:spPr>
          <a:xfrm>
            <a:off x="3722764" y="4851910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E5562F6-F760-4334-A1D4-8E2E2B18DCA9}"/>
              </a:ext>
            </a:extLst>
          </p:cNvPr>
          <p:cNvCxnSpPr>
            <a:cxnSpLocks/>
            <a:stCxn id="7" idx="3"/>
            <a:endCxn id="16" idx="3"/>
          </p:cNvCxnSpPr>
          <p:nvPr/>
        </p:nvCxnSpPr>
        <p:spPr>
          <a:xfrm flipV="1">
            <a:off x="1737793" y="5145555"/>
            <a:ext cx="766775" cy="286361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A2E0360-F6C8-4F8B-A7B9-B2F7C4A08F03}"/>
              </a:ext>
            </a:extLst>
          </p:cNvPr>
          <p:cNvCxnSpPr>
            <a:cxnSpLocks/>
            <a:stCxn id="9" idx="1"/>
            <a:endCxn id="18" idx="7"/>
          </p:cNvCxnSpPr>
          <p:nvPr/>
        </p:nvCxnSpPr>
        <p:spPr>
          <a:xfrm flipH="1">
            <a:off x="3599623" y="4180784"/>
            <a:ext cx="1179447" cy="712422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86F5C7B-6611-4CF6-85C3-333F54166137}"/>
              </a:ext>
            </a:extLst>
          </p:cNvPr>
          <p:cNvCxnSpPr>
            <a:cxnSpLocks/>
            <a:stCxn id="10" idx="1"/>
            <a:endCxn id="19" idx="7"/>
          </p:cNvCxnSpPr>
          <p:nvPr/>
        </p:nvCxnSpPr>
        <p:spPr>
          <a:xfrm flipH="1">
            <a:off x="4009819" y="4596381"/>
            <a:ext cx="480762" cy="30478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0F42B3-08B3-4494-85B2-1BF32DC2224C}"/>
              </a:ext>
            </a:extLst>
          </p:cNvPr>
          <p:cNvCxnSpPr>
            <a:cxnSpLocks/>
            <a:stCxn id="11" idx="2"/>
            <a:endCxn id="12" idx="7"/>
          </p:cNvCxnSpPr>
          <p:nvPr/>
        </p:nvCxnSpPr>
        <p:spPr>
          <a:xfrm flipH="1">
            <a:off x="3931450" y="3516533"/>
            <a:ext cx="1020960" cy="787436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D44DA79-DABE-4AAC-AA7D-9B8F97AF377C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041649" y="3508557"/>
            <a:ext cx="16772" cy="553176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D8806C0-06C2-4386-A3D2-4822AFFCD489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1689100" y="3846757"/>
            <a:ext cx="159890" cy="106587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4A35D6-F801-46D0-A8BE-23EDDCAEC36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712293" y="4906979"/>
            <a:ext cx="287816" cy="109563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1DA4BD8-A01E-44D0-B14D-6FE7193A53DB}"/>
              </a:ext>
            </a:extLst>
          </p:cNvPr>
          <p:cNvSpPr/>
          <p:nvPr/>
        </p:nvSpPr>
        <p:spPr>
          <a:xfrm>
            <a:off x="470142" y="5721306"/>
            <a:ext cx="1298903" cy="57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Permet de choisir le mode pour le marquage des syllabes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590D4B8-86B8-486C-9CBF-A46AA6C3F3F4}"/>
              </a:ext>
            </a:extLst>
          </p:cNvPr>
          <p:cNvSpPr/>
          <p:nvPr/>
        </p:nvSpPr>
        <p:spPr>
          <a:xfrm>
            <a:off x="1909431" y="5343794"/>
            <a:ext cx="633476" cy="56941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0CFB0A3-F679-47BE-BC72-320587A873D8}"/>
              </a:ext>
            </a:extLst>
          </p:cNvPr>
          <p:cNvCxnSpPr>
            <a:cxnSpLocks/>
            <a:stCxn id="48" idx="3"/>
            <a:endCxn id="50" idx="3"/>
          </p:cNvCxnSpPr>
          <p:nvPr/>
        </p:nvCxnSpPr>
        <p:spPr>
          <a:xfrm flipV="1">
            <a:off x="1769045" y="5829818"/>
            <a:ext cx="233156" cy="176572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2C5CBF5-A88F-471A-8889-9C10E380ECCA}"/>
              </a:ext>
            </a:extLst>
          </p:cNvPr>
          <p:cNvSpPr/>
          <p:nvPr/>
        </p:nvSpPr>
        <p:spPr>
          <a:xfrm>
            <a:off x="2576130" y="5489399"/>
            <a:ext cx="742316" cy="444542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403A44A-8A75-4602-A410-CD81D60AFC2E}"/>
              </a:ext>
            </a:extLst>
          </p:cNvPr>
          <p:cNvSpPr/>
          <p:nvPr/>
        </p:nvSpPr>
        <p:spPr>
          <a:xfrm>
            <a:off x="2534790" y="5335997"/>
            <a:ext cx="883048" cy="152401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7E0D201-EDEE-4612-8B55-1D313A302C35}"/>
              </a:ext>
            </a:extLst>
          </p:cNvPr>
          <p:cNvSpPr/>
          <p:nvPr/>
        </p:nvSpPr>
        <p:spPr>
          <a:xfrm>
            <a:off x="3410392" y="5304406"/>
            <a:ext cx="742316" cy="61567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319FB74-CF1A-46A6-B643-D74E71E07F60}"/>
              </a:ext>
            </a:extLst>
          </p:cNvPr>
          <p:cNvCxnSpPr>
            <a:cxnSpLocks/>
            <a:stCxn id="17" idx="0"/>
            <a:endCxn id="8" idx="3"/>
          </p:cNvCxnSpPr>
          <p:nvPr/>
        </p:nvCxnSpPr>
        <p:spPr>
          <a:xfrm flipH="1" flipV="1">
            <a:off x="1682992" y="4416546"/>
            <a:ext cx="1402563" cy="44195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15DFBE0-52B5-4E9C-8F61-BFAA8D2A8F2B}"/>
              </a:ext>
            </a:extLst>
          </p:cNvPr>
          <p:cNvSpPr/>
          <p:nvPr/>
        </p:nvSpPr>
        <p:spPr>
          <a:xfrm>
            <a:off x="4383439" y="4911811"/>
            <a:ext cx="1910387" cy="492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Définit si les muettes doivent être marquées dans la fonction «Syllabes»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A7D78156-95A4-44D8-A1F6-46664E880BAD}"/>
              </a:ext>
            </a:extLst>
          </p:cNvPr>
          <p:cNvCxnSpPr>
            <a:cxnSpLocks/>
            <a:stCxn id="88" idx="1"/>
            <a:endCxn id="63" idx="7"/>
          </p:cNvCxnSpPr>
          <p:nvPr/>
        </p:nvCxnSpPr>
        <p:spPr>
          <a:xfrm flipH="1">
            <a:off x="3288519" y="5158236"/>
            <a:ext cx="1094920" cy="20008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AD0AACA-091F-45E6-92DF-1915396E9AD6}"/>
              </a:ext>
            </a:extLst>
          </p:cNvPr>
          <p:cNvSpPr/>
          <p:nvPr/>
        </p:nvSpPr>
        <p:spPr>
          <a:xfrm>
            <a:off x="4698736" y="5570131"/>
            <a:ext cx="1099612" cy="492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Options pour le mode «Poésie»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2729115-5402-4881-AF73-B54CF5D0037A}"/>
              </a:ext>
            </a:extLst>
          </p:cNvPr>
          <p:cNvCxnSpPr>
            <a:cxnSpLocks/>
            <a:stCxn id="102" idx="1"/>
            <a:endCxn id="64" idx="6"/>
          </p:cNvCxnSpPr>
          <p:nvPr/>
        </p:nvCxnSpPr>
        <p:spPr>
          <a:xfrm flipH="1" flipV="1">
            <a:off x="4152708" y="5612243"/>
            <a:ext cx="546028" cy="204313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2DBBF76-86A5-48B3-AF41-B4ADBC7AF6B5}"/>
              </a:ext>
            </a:extLst>
          </p:cNvPr>
          <p:cNvSpPr/>
          <p:nvPr/>
        </p:nvSpPr>
        <p:spPr>
          <a:xfrm>
            <a:off x="4441930" y="6117103"/>
            <a:ext cx="1476270" cy="492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Définit comment les syllabes sont coupées en cas de double consonne. 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A097B29A-4BF5-482A-990D-8CE2997711BF}"/>
              </a:ext>
            </a:extLst>
          </p:cNvPr>
          <p:cNvCxnSpPr>
            <a:cxnSpLocks/>
            <a:stCxn id="117" idx="1"/>
            <a:endCxn id="58" idx="4"/>
          </p:cNvCxnSpPr>
          <p:nvPr/>
        </p:nvCxnSpPr>
        <p:spPr>
          <a:xfrm flipH="1" flipV="1">
            <a:off x="2947288" y="5933941"/>
            <a:ext cx="1494642" cy="429587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e 136">
            <a:extLst>
              <a:ext uri="{FF2B5EF4-FFF2-40B4-BE49-F238E27FC236}">
                <a16:creationId xmlns:a16="http://schemas.microsoft.com/office/drawing/2014/main" id="{CCA32F3F-81F5-49CD-911B-FCAEF808CC78}"/>
              </a:ext>
            </a:extLst>
          </p:cNvPr>
          <p:cNvSpPr/>
          <p:nvPr/>
        </p:nvSpPr>
        <p:spPr>
          <a:xfrm>
            <a:off x="2307580" y="6229290"/>
            <a:ext cx="1494642" cy="1795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053888D-F04F-4273-9888-775F3064D701}"/>
              </a:ext>
            </a:extLst>
          </p:cNvPr>
          <p:cNvSpPr/>
          <p:nvPr/>
        </p:nvSpPr>
        <p:spPr>
          <a:xfrm>
            <a:off x="185160" y="6463280"/>
            <a:ext cx="1476270" cy="118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Réinitialise les couleurs utilisées pour les fonctions avec couleurs alternées et remet les paramètre pour la fonction «Syllabes» à leur valeur par défaut. </a:t>
            </a:r>
          </a:p>
        </p:txBody>
      </p: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2865372A-D81D-4CC8-9CB4-EAA82596E6E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1684151" y="6319074"/>
            <a:ext cx="623429" cy="368967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93898657-13F1-42D8-8990-94EE187CCC5A}"/>
              </a:ext>
            </a:extLst>
          </p:cNvPr>
          <p:cNvSpPr/>
          <p:nvPr/>
        </p:nvSpPr>
        <p:spPr>
          <a:xfrm>
            <a:off x="1875583" y="6600427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10E74CA3-02AE-4960-BC8D-CC1CC8B9F83E}"/>
              </a:ext>
            </a:extLst>
          </p:cNvPr>
          <p:cNvSpPr/>
          <p:nvPr/>
        </p:nvSpPr>
        <p:spPr>
          <a:xfrm>
            <a:off x="3920710" y="6600014"/>
            <a:ext cx="336306" cy="33630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16957F-4040-4B41-BAA4-EC90C5D27E84}"/>
              </a:ext>
            </a:extLst>
          </p:cNvPr>
          <p:cNvSpPr/>
          <p:nvPr/>
        </p:nvSpPr>
        <p:spPr>
          <a:xfrm>
            <a:off x="990599" y="8072477"/>
            <a:ext cx="1128917" cy="30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Dessine des arcs sous les syllabes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48D30B0-8A77-49F7-9CC2-13123A5B2887}"/>
              </a:ext>
            </a:extLst>
          </p:cNvPr>
          <p:cNvCxnSpPr>
            <a:cxnSpLocks/>
            <a:stCxn id="75" idx="0"/>
            <a:endCxn id="72" idx="4"/>
          </p:cNvCxnSpPr>
          <p:nvPr/>
        </p:nvCxnSpPr>
        <p:spPr>
          <a:xfrm flipV="1">
            <a:off x="1555058" y="6936733"/>
            <a:ext cx="488678" cy="113574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4855422-58AC-4A9F-82D4-CA74E6FE5D52}"/>
              </a:ext>
            </a:extLst>
          </p:cNvPr>
          <p:cNvSpPr/>
          <p:nvPr/>
        </p:nvSpPr>
        <p:spPr>
          <a:xfrm>
            <a:off x="4621062" y="6829465"/>
            <a:ext cx="870102" cy="30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Efface les arcs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33BE26B-4F7A-4CD9-B747-37BAABFF96DA}"/>
              </a:ext>
            </a:extLst>
          </p:cNvPr>
          <p:cNvCxnSpPr>
            <a:cxnSpLocks/>
            <a:stCxn id="79" idx="1"/>
            <a:endCxn id="74" idx="6"/>
          </p:cNvCxnSpPr>
          <p:nvPr/>
        </p:nvCxnSpPr>
        <p:spPr>
          <a:xfrm flipH="1" flipV="1">
            <a:off x="4257016" y="6768167"/>
            <a:ext cx="364046" cy="216049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789B0E4E-44FA-4E09-BA9A-C3DC88DA7D20}"/>
              </a:ext>
            </a:extLst>
          </p:cNvPr>
          <p:cNvSpPr/>
          <p:nvPr/>
        </p:nvSpPr>
        <p:spPr>
          <a:xfrm>
            <a:off x="1826519" y="6546715"/>
            <a:ext cx="2504590" cy="1439462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38AD15-FA62-491D-AFB4-26897786F48C}"/>
              </a:ext>
            </a:extLst>
          </p:cNvPr>
          <p:cNvSpPr/>
          <p:nvPr/>
        </p:nvSpPr>
        <p:spPr>
          <a:xfrm>
            <a:off x="3908968" y="8054761"/>
            <a:ext cx="870102" cy="30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  <a:latin typeface="+mj-lt"/>
              </a:rPr>
              <a:t>Configuration des arcs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91A667A-F330-4FA4-A984-BAC5C78CD672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3078814" y="7986177"/>
            <a:ext cx="830154" cy="22333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9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ECD85553-470B-4CC7-909B-7F52A594A9D7}"/>
              </a:ext>
            </a:extLst>
          </p:cNvPr>
          <p:cNvSpPr/>
          <p:nvPr/>
        </p:nvSpPr>
        <p:spPr>
          <a:xfrm>
            <a:off x="1366838" y="5891214"/>
            <a:ext cx="4071937" cy="789982"/>
          </a:xfrm>
          <a:custGeom>
            <a:avLst/>
            <a:gdLst>
              <a:gd name="connsiteX0" fmla="*/ 0 w 4071937"/>
              <a:gd name="connsiteY0" fmla="*/ 4762 h 4762"/>
              <a:gd name="connsiteX1" fmla="*/ 4071937 w 4071937"/>
              <a:gd name="connsiteY1" fmla="*/ 0 h 4762"/>
              <a:gd name="connsiteX0" fmla="*/ 0 w 10000"/>
              <a:gd name="connsiteY0" fmla="*/ 10000 h 990107"/>
              <a:gd name="connsiteX1" fmla="*/ 10000 w 10000"/>
              <a:gd name="connsiteY1" fmla="*/ 0 h 990107"/>
              <a:gd name="connsiteX0" fmla="*/ 0 w 10000"/>
              <a:gd name="connsiteY0" fmla="*/ 10000 h 1658929"/>
              <a:gd name="connsiteX1" fmla="*/ 10000 w 10000"/>
              <a:gd name="connsiteY1" fmla="*/ 0 h 165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658929">
                <a:moveTo>
                  <a:pt x="0" y="10000"/>
                </a:moveTo>
                <a:cubicBezTo>
                  <a:pt x="1403" y="2196896"/>
                  <a:pt x="8644" y="2223566"/>
                  <a:pt x="10000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C342E6F-A1D5-41F9-85D6-9015DCDF36D5}"/>
              </a:ext>
            </a:extLst>
          </p:cNvPr>
          <p:cNvCxnSpPr>
            <a:cxnSpLocks/>
          </p:cNvCxnSpPr>
          <p:nvPr/>
        </p:nvCxnSpPr>
        <p:spPr>
          <a:xfrm>
            <a:off x="814388" y="6919910"/>
            <a:ext cx="5048250" cy="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A90C32A-29ED-4CA5-9032-4CC35FA4B2BA}"/>
              </a:ext>
            </a:extLst>
          </p:cNvPr>
          <p:cNvCxnSpPr>
            <a:cxnSpLocks/>
          </p:cNvCxnSpPr>
          <p:nvPr/>
        </p:nvCxnSpPr>
        <p:spPr>
          <a:xfrm>
            <a:off x="1362075" y="5891213"/>
            <a:ext cx="561975" cy="102870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FE13A2F-1CB7-46D4-B77F-D826271FA099}"/>
              </a:ext>
            </a:extLst>
          </p:cNvPr>
          <p:cNvCxnSpPr>
            <a:cxnSpLocks/>
          </p:cNvCxnSpPr>
          <p:nvPr/>
        </p:nvCxnSpPr>
        <p:spPr>
          <a:xfrm flipH="1">
            <a:off x="4891088" y="5891213"/>
            <a:ext cx="547687" cy="102870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5B5FE62-2380-43B7-A9DE-73F1BA61E5BB}"/>
              </a:ext>
            </a:extLst>
          </p:cNvPr>
          <p:cNvCxnSpPr>
            <a:cxnSpLocks/>
          </p:cNvCxnSpPr>
          <p:nvPr/>
        </p:nvCxnSpPr>
        <p:spPr>
          <a:xfrm>
            <a:off x="1362075" y="5762625"/>
            <a:ext cx="0" cy="165735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FA14D0D-2056-4D65-B4C3-38C90CB75439}"/>
              </a:ext>
            </a:extLst>
          </p:cNvPr>
          <p:cNvCxnSpPr>
            <a:cxnSpLocks/>
          </p:cNvCxnSpPr>
          <p:nvPr/>
        </p:nvCxnSpPr>
        <p:spPr>
          <a:xfrm>
            <a:off x="5438775" y="5762625"/>
            <a:ext cx="0" cy="165735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3CBCCF1-12D1-4D4E-86EF-820AF513ECC6}"/>
              </a:ext>
            </a:extLst>
          </p:cNvPr>
          <p:cNvCxnSpPr>
            <a:cxnSpLocks/>
          </p:cNvCxnSpPr>
          <p:nvPr/>
        </p:nvCxnSpPr>
        <p:spPr>
          <a:xfrm>
            <a:off x="814388" y="5891213"/>
            <a:ext cx="5114925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F06A6D1-A44A-42D9-805B-973E095C6466}"/>
              </a:ext>
            </a:extLst>
          </p:cNvPr>
          <p:cNvCxnSpPr/>
          <p:nvPr/>
        </p:nvCxnSpPr>
        <p:spPr>
          <a:xfrm>
            <a:off x="1924050" y="6719888"/>
            <a:ext cx="0" cy="4953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8554FC4-AF4E-4B86-BA4A-E1DEF9C143B2}"/>
              </a:ext>
            </a:extLst>
          </p:cNvPr>
          <p:cNvCxnSpPr/>
          <p:nvPr/>
        </p:nvCxnSpPr>
        <p:spPr>
          <a:xfrm>
            <a:off x="4881563" y="6738935"/>
            <a:ext cx="0" cy="4953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F2B8E8B-44B4-42F5-BE05-4BB069748992}"/>
              </a:ext>
            </a:extLst>
          </p:cNvPr>
          <p:cNvCxnSpPr/>
          <p:nvPr/>
        </p:nvCxnSpPr>
        <p:spPr>
          <a:xfrm>
            <a:off x="1924050" y="7105650"/>
            <a:ext cx="296703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AD97EE12-7F44-4931-8DCB-E96B7970F3D6}"/>
              </a:ext>
            </a:extLst>
          </p:cNvPr>
          <p:cNvSpPr txBox="1"/>
          <p:nvPr/>
        </p:nvSpPr>
        <p:spPr>
          <a:xfrm>
            <a:off x="2947448" y="6967538"/>
            <a:ext cx="9059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H" sz="1200" dirty="0">
                <a:solidFill>
                  <a:schemeClr val="accent2">
                    <a:lumMod val="50000"/>
                  </a:schemeClr>
                </a:solidFill>
              </a:rPr>
              <a:t>Écartement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F78F2D1-D268-49BD-8630-357C15CA50B7}"/>
              </a:ext>
            </a:extLst>
          </p:cNvPr>
          <p:cNvSpPr txBox="1"/>
          <p:nvPr/>
        </p:nvSpPr>
        <p:spPr>
          <a:xfrm>
            <a:off x="713296" y="5659846"/>
            <a:ext cx="1582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>
                <a:solidFill>
                  <a:schemeClr val="accent2">
                    <a:lumMod val="50000"/>
                  </a:schemeClr>
                </a:solidFill>
              </a:rPr>
              <a:t>Ligne de base du texte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FEAC59AA-62F6-49F6-8D63-4C2E488ECD13}"/>
              </a:ext>
            </a:extLst>
          </p:cNvPr>
          <p:cNvCxnSpPr>
            <a:cxnSpLocks/>
          </p:cNvCxnSpPr>
          <p:nvPr/>
        </p:nvCxnSpPr>
        <p:spPr>
          <a:xfrm>
            <a:off x="1357313" y="7430273"/>
            <a:ext cx="408146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4F956DD-BE77-49E6-9EDA-690E97E17E77}"/>
              </a:ext>
            </a:extLst>
          </p:cNvPr>
          <p:cNvSpPr txBox="1"/>
          <p:nvPr/>
        </p:nvSpPr>
        <p:spPr>
          <a:xfrm>
            <a:off x="2738441" y="7292161"/>
            <a:ext cx="13858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solidFill>
                  <a:schemeClr val="accent2">
                    <a:lumMod val="50000"/>
                  </a:schemeClr>
                </a:solidFill>
              </a:rPr>
              <a:t>Écartement 100 %</a:t>
            </a:r>
          </a:p>
        </p:txBody>
      </p:sp>
    </p:spTree>
    <p:extLst>
      <p:ext uri="{BB962C8B-B14F-4D97-AF65-F5344CB8AC3E}">
        <p14:creationId xmlns:p14="http://schemas.microsoft.com/office/powerpoint/2010/main" val="145964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4A9522F-FBBC-4D62-8F46-D0DF863E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52" y="2324428"/>
            <a:ext cx="3238095" cy="52571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25CE23-BC74-4AD0-8023-07659B16E48F}"/>
              </a:ext>
            </a:extLst>
          </p:cNvPr>
          <p:cNvSpPr/>
          <p:nvPr/>
        </p:nvSpPr>
        <p:spPr>
          <a:xfrm>
            <a:off x="5282053" y="2643809"/>
            <a:ext cx="1059112" cy="53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Nom de la configuration.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67821CA-ECEC-42DA-98BC-1DB8BE700CF0}"/>
              </a:ext>
            </a:extLst>
          </p:cNvPr>
          <p:cNvSpPr/>
          <p:nvPr/>
        </p:nvSpPr>
        <p:spPr>
          <a:xfrm>
            <a:off x="2832652" y="3289852"/>
            <a:ext cx="2215395" cy="258418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A9749F5-0EED-4F00-812F-7F02C613D966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 flipV="1">
            <a:off x="5048047" y="3180224"/>
            <a:ext cx="763562" cy="238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839AA3-BCFA-43D4-95FC-B25C3A4DD9C7}"/>
              </a:ext>
            </a:extLst>
          </p:cNvPr>
          <p:cNvSpPr/>
          <p:nvPr/>
        </p:nvSpPr>
        <p:spPr>
          <a:xfrm>
            <a:off x="636104" y="3422374"/>
            <a:ext cx="939842" cy="466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Bouton sauvegarder.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8B3CD15-7CC0-4339-98A4-08FFFC0BF53D}"/>
              </a:ext>
            </a:extLst>
          </p:cNvPr>
          <p:cNvSpPr/>
          <p:nvPr/>
        </p:nvSpPr>
        <p:spPr>
          <a:xfrm>
            <a:off x="2633867" y="3675672"/>
            <a:ext cx="1590264" cy="258418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391A9AD-BA49-4FDD-AEC1-99C590FEC2BD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1575946" y="3655795"/>
            <a:ext cx="1057921" cy="149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4DC5E86-1289-4BBD-B6AE-4F5E109663D1}"/>
              </a:ext>
            </a:extLst>
          </p:cNvPr>
          <p:cNvSpPr/>
          <p:nvPr/>
        </p:nvSpPr>
        <p:spPr>
          <a:xfrm>
            <a:off x="5282053" y="5157266"/>
            <a:ext cx="1212850" cy="466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Bouton charger.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B1DBF70-790D-4A24-B01C-BFC23F3C5A69}"/>
              </a:ext>
            </a:extLst>
          </p:cNvPr>
          <p:cNvSpPr/>
          <p:nvPr/>
        </p:nvSpPr>
        <p:spPr>
          <a:xfrm>
            <a:off x="3780210" y="5371107"/>
            <a:ext cx="1179416" cy="258418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DF3B228-9ABA-456A-9F83-1B191DE60DDA}"/>
              </a:ext>
            </a:extLst>
          </p:cNvPr>
          <p:cNvSpPr/>
          <p:nvPr/>
        </p:nvSpPr>
        <p:spPr>
          <a:xfrm>
            <a:off x="3780210" y="6032872"/>
            <a:ext cx="1179416" cy="258418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9AEEC3-6E18-40AE-A92B-68750756A8D7}"/>
              </a:ext>
            </a:extLst>
          </p:cNvPr>
          <p:cNvSpPr/>
          <p:nvPr/>
        </p:nvSpPr>
        <p:spPr>
          <a:xfrm>
            <a:off x="5282053" y="5799451"/>
            <a:ext cx="1212850" cy="466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Bouton effacer.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02142CA-56D6-433B-B4C1-E32A7C890E74}"/>
              </a:ext>
            </a:extLst>
          </p:cNvPr>
          <p:cNvCxnSpPr>
            <a:stCxn id="14" idx="6"/>
            <a:endCxn id="13" idx="1"/>
          </p:cNvCxnSpPr>
          <p:nvPr/>
        </p:nvCxnSpPr>
        <p:spPr>
          <a:xfrm flipV="1">
            <a:off x="4959626" y="5390687"/>
            <a:ext cx="322427" cy="1096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F08B519-BE24-4A9D-BAC8-474D1C2FBC82}"/>
              </a:ext>
            </a:extLst>
          </p:cNvPr>
          <p:cNvCxnSpPr>
            <a:stCxn id="15" idx="6"/>
            <a:endCxn id="16" idx="1"/>
          </p:cNvCxnSpPr>
          <p:nvPr/>
        </p:nvCxnSpPr>
        <p:spPr>
          <a:xfrm flipV="1">
            <a:off x="4959626" y="6032872"/>
            <a:ext cx="322427" cy="1292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6B0BB3F7-3890-48A8-9615-CA828F86F547}"/>
              </a:ext>
            </a:extLst>
          </p:cNvPr>
          <p:cNvSpPr/>
          <p:nvPr/>
        </p:nvSpPr>
        <p:spPr>
          <a:xfrm>
            <a:off x="1809952" y="4422914"/>
            <a:ext cx="1970258" cy="1077402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AED996-E166-42B7-99D7-1C0ACDCB8AC3}"/>
              </a:ext>
            </a:extLst>
          </p:cNvPr>
          <p:cNvSpPr/>
          <p:nvPr/>
        </p:nvSpPr>
        <p:spPr>
          <a:xfrm>
            <a:off x="523992" y="5140701"/>
            <a:ext cx="1164066" cy="624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rgbClr val="FF0000"/>
                </a:solidFill>
              </a:rPr>
              <a:t>Liste des configurations sauvegardées.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59A013F-DDD4-466C-A90F-D809E746FF4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1106025" y="4961615"/>
            <a:ext cx="703927" cy="179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571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5BCE92D5-CBF3-4394-8B56-3CA7FA2E44F5}" vid="{223B0D92-6602-4FAF-A594-8465DE3C8F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Page A4</Template>
  <TotalTime>302</TotalTime>
  <Words>491</Words>
  <Application>Microsoft Office PowerPoint</Application>
  <PresentationFormat>Format A4 (210 x 297 mm)</PresentationFormat>
  <Paragraphs>58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Pierre-Alain Etique</dc:creator>
  <cp:lastModifiedBy>Nicole Etique</cp:lastModifiedBy>
  <cp:revision>21</cp:revision>
  <dcterms:created xsi:type="dcterms:W3CDTF">2020-04-14T19:59:55Z</dcterms:created>
  <dcterms:modified xsi:type="dcterms:W3CDTF">2021-02-07T23:45:21Z</dcterms:modified>
</cp:coreProperties>
</file>