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59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660"/>
  </p:normalViewPr>
  <p:slideViewPr>
    <p:cSldViewPr snapToGrid="0">
      <p:cViewPr>
        <p:scale>
          <a:sx n="150" d="100"/>
          <a:sy n="150" d="100"/>
        </p:scale>
        <p:origin x="2406" y="-2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C843-81E1-4383-9F8F-73842B62BEA2}" type="datetimeFigureOut">
              <a:rPr lang="fr-CH" smtClean="0"/>
              <a:t>14.08.2020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A62F-0BA2-45FA-A3FF-1E7EADE77AD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13167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C843-81E1-4383-9F8F-73842B62BEA2}" type="datetimeFigureOut">
              <a:rPr lang="fr-CH" smtClean="0"/>
              <a:t>14.08.2020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A62F-0BA2-45FA-A3FF-1E7EADE77AD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1237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C843-81E1-4383-9F8F-73842B62BEA2}" type="datetimeFigureOut">
              <a:rPr lang="fr-CH" smtClean="0"/>
              <a:t>14.08.2020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A62F-0BA2-45FA-A3FF-1E7EADE77AD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8982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C843-81E1-4383-9F8F-73842B62BEA2}" type="datetimeFigureOut">
              <a:rPr lang="fr-CH" smtClean="0"/>
              <a:t>14.08.2020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A62F-0BA2-45FA-A3FF-1E7EADE77AD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5256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C843-81E1-4383-9F8F-73842B62BEA2}" type="datetimeFigureOut">
              <a:rPr lang="fr-CH" smtClean="0"/>
              <a:t>14.08.2020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A62F-0BA2-45FA-A3FF-1E7EADE77AD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02717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C843-81E1-4383-9F8F-73842B62BEA2}" type="datetimeFigureOut">
              <a:rPr lang="fr-CH" smtClean="0"/>
              <a:t>14.08.2020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A62F-0BA2-45FA-A3FF-1E7EADE77AD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01468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C843-81E1-4383-9F8F-73842B62BEA2}" type="datetimeFigureOut">
              <a:rPr lang="fr-CH" smtClean="0"/>
              <a:t>14.08.2020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A62F-0BA2-45FA-A3FF-1E7EADE77AD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85313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C843-81E1-4383-9F8F-73842B62BEA2}" type="datetimeFigureOut">
              <a:rPr lang="fr-CH" smtClean="0"/>
              <a:t>14.08.2020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A62F-0BA2-45FA-A3FF-1E7EADE77AD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1397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C843-81E1-4383-9F8F-73842B62BEA2}" type="datetimeFigureOut">
              <a:rPr lang="fr-CH" smtClean="0"/>
              <a:t>14.08.2020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A62F-0BA2-45FA-A3FF-1E7EADE77AD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43852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C843-81E1-4383-9F8F-73842B62BEA2}" type="datetimeFigureOut">
              <a:rPr lang="fr-CH" smtClean="0"/>
              <a:t>14.08.2020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A62F-0BA2-45FA-A3FF-1E7EADE77AD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3446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C843-81E1-4383-9F8F-73842B62BEA2}" type="datetimeFigureOut">
              <a:rPr lang="fr-CH" smtClean="0"/>
              <a:t>14.08.2020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A62F-0BA2-45FA-A3FF-1E7EADE77AD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2826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9C843-81E1-4383-9F8F-73842B62BEA2}" type="datetimeFigureOut">
              <a:rPr lang="fr-CH" smtClean="0"/>
              <a:t>14.08.2020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2A62F-0BA2-45FA-A3FF-1E7EADE77AD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7369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2C9CB4DE-F3EC-40A7-B4D5-705C9608D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030" y="2416232"/>
            <a:ext cx="2451298" cy="3966386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00BAEF90-ADA9-435A-8830-FB3E2C1CC884}"/>
              </a:ext>
            </a:extLst>
          </p:cNvPr>
          <p:cNvSpPr/>
          <p:nvPr/>
        </p:nvSpPr>
        <p:spPr>
          <a:xfrm>
            <a:off x="2185987" y="2603319"/>
            <a:ext cx="1933575" cy="1795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47ED19-EC59-4B7D-AF61-08F44014B999}"/>
              </a:ext>
            </a:extLst>
          </p:cNvPr>
          <p:cNvSpPr/>
          <p:nvPr/>
        </p:nvSpPr>
        <p:spPr>
          <a:xfrm>
            <a:off x="2457450" y="2057553"/>
            <a:ext cx="660400" cy="260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Onglets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4082E45-FE7C-46C3-B585-880D37B51887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flipH="1" flipV="1">
            <a:off x="2787650" y="2317903"/>
            <a:ext cx="365125" cy="28541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D0CA5A77-6001-4F5C-951D-C8706B22E954}"/>
              </a:ext>
            </a:extLst>
          </p:cNvPr>
          <p:cNvSpPr/>
          <p:nvPr/>
        </p:nvSpPr>
        <p:spPr>
          <a:xfrm>
            <a:off x="2286258" y="2806700"/>
            <a:ext cx="367783" cy="2984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A5A8B0-1989-469F-B3A1-885ACBAE0BFA}"/>
              </a:ext>
            </a:extLst>
          </p:cNvPr>
          <p:cNvSpPr/>
          <p:nvPr/>
        </p:nvSpPr>
        <p:spPr>
          <a:xfrm>
            <a:off x="1168400" y="2736850"/>
            <a:ext cx="939800" cy="5780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Active la fonction «Phonèmes»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57CEAED2-6DC6-41FC-94B8-753E5F330C3C}"/>
              </a:ext>
            </a:extLst>
          </p:cNvPr>
          <p:cNvCxnSpPr>
            <a:cxnSpLocks/>
            <a:stCxn id="12" idx="3"/>
            <a:endCxn id="10" idx="2"/>
          </p:cNvCxnSpPr>
          <p:nvPr/>
        </p:nvCxnSpPr>
        <p:spPr>
          <a:xfrm flipV="1">
            <a:off x="2108200" y="2955925"/>
            <a:ext cx="178058" cy="6992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3ADD386-42FD-4E5C-A617-0EBC907D0B73}"/>
              </a:ext>
            </a:extLst>
          </p:cNvPr>
          <p:cNvSpPr/>
          <p:nvPr/>
        </p:nvSpPr>
        <p:spPr>
          <a:xfrm>
            <a:off x="5048250" y="2490054"/>
            <a:ext cx="1076324" cy="8574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Active la fonction «Tout remettre en noir»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45C7317-9854-4333-B5A4-F6465916F3BD}"/>
              </a:ext>
            </a:extLst>
          </p:cNvPr>
          <p:cNvSpPr/>
          <p:nvPr/>
        </p:nvSpPr>
        <p:spPr>
          <a:xfrm>
            <a:off x="4318258" y="2806700"/>
            <a:ext cx="367783" cy="2984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B153D79D-493B-4CC3-B1EA-8765AE4DB8DE}"/>
              </a:ext>
            </a:extLst>
          </p:cNvPr>
          <p:cNvCxnSpPr>
            <a:cxnSpLocks/>
            <a:stCxn id="18" idx="6"/>
            <a:endCxn id="17" idx="1"/>
          </p:cNvCxnSpPr>
          <p:nvPr/>
        </p:nvCxnSpPr>
        <p:spPr>
          <a:xfrm flipV="1">
            <a:off x="4686041" y="2918756"/>
            <a:ext cx="362209" cy="3716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8BC5BB0-CD7B-4F7C-B95A-4568E05769D1}"/>
              </a:ext>
            </a:extLst>
          </p:cNvPr>
          <p:cNvSpPr/>
          <p:nvPr/>
        </p:nvSpPr>
        <p:spPr>
          <a:xfrm>
            <a:off x="1168400" y="3616954"/>
            <a:ext cx="939800" cy="5780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Sélectionne tous les phonèmes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A8236CD6-F0C7-4FC8-9C43-B154B84C497B}"/>
              </a:ext>
            </a:extLst>
          </p:cNvPr>
          <p:cNvSpPr/>
          <p:nvPr/>
        </p:nvSpPr>
        <p:spPr>
          <a:xfrm>
            <a:off x="2333753" y="3119437"/>
            <a:ext cx="367783" cy="1174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E7253C7D-68BC-4B6D-85D3-53EA4E5C583C}"/>
              </a:ext>
            </a:extLst>
          </p:cNvPr>
          <p:cNvCxnSpPr>
            <a:stCxn id="22" idx="3"/>
            <a:endCxn id="23" idx="3"/>
          </p:cNvCxnSpPr>
          <p:nvPr/>
        </p:nvCxnSpPr>
        <p:spPr>
          <a:xfrm flipV="1">
            <a:off x="2108200" y="3219707"/>
            <a:ext cx="279414" cy="68624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ADA57A3-4D9F-4F0E-ACCB-3CC16ABB5C78}"/>
              </a:ext>
            </a:extLst>
          </p:cNvPr>
          <p:cNvSpPr/>
          <p:nvPr/>
        </p:nvSpPr>
        <p:spPr>
          <a:xfrm>
            <a:off x="5048250" y="3616954"/>
            <a:ext cx="1016000" cy="5780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Désélectionne tous les phonèmes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44866A7E-DB6E-47A8-A68D-A3C11B5EB3F2}"/>
              </a:ext>
            </a:extLst>
          </p:cNvPr>
          <p:cNvSpPr/>
          <p:nvPr/>
        </p:nvSpPr>
        <p:spPr>
          <a:xfrm>
            <a:off x="4289553" y="3119437"/>
            <a:ext cx="367783" cy="1174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AE7814B-0FF6-4085-A74E-8719660DCD07}"/>
              </a:ext>
            </a:extLst>
          </p:cNvPr>
          <p:cNvCxnSpPr>
            <a:cxnSpLocks/>
            <a:stCxn id="27" idx="5"/>
            <a:endCxn id="26" idx="1"/>
          </p:cNvCxnSpPr>
          <p:nvPr/>
        </p:nvCxnSpPr>
        <p:spPr>
          <a:xfrm>
            <a:off x="4603475" y="3219707"/>
            <a:ext cx="444775" cy="68624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lipse 30">
            <a:extLst>
              <a:ext uri="{FF2B5EF4-FFF2-40B4-BE49-F238E27FC236}">
                <a16:creationId xmlns:a16="http://schemas.microsoft.com/office/drawing/2014/main" id="{27A713B7-0FE2-4162-88CB-958232458989}"/>
              </a:ext>
            </a:extLst>
          </p:cNvPr>
          <p:cNvSpPr/>
          <p:nvPr/>
        </p:nvSpPr>
        <p:spPr>
          <a:xfrm>
            <a:off x="3527151" y="3105150"/>
            <a:ext cx="724174" cy="1412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E7232B-2309-4493-A516-2F5C67B3A322}"/>
              </a:ext>
            </a:extLst>
          </p:cNvPr>
          <p:cNvSpPr/>
          <p:nvPr/>
        </p:nvSpPr>
        <p:spPr>
          <a:xfrm>
            <a:off x="5048250" y="4472573"/>
            <a:ext cx="1076324" cy="680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Réinitialise à la configuration par défaut</a:t>
            </a:r>
            <a:br>
              <a:rPr lang="fr-CH" sz="1100" dirty="0">
                <a:solidFill>
                  <a:srgbClr val="FF0000"/>
                </a:solidFill>
              </a:rPr>
            </a:br>
            <a:r>
              <a:rPr lang="fr-CH" sz="1100" dirty="0">
                <a:solidFill>
                  <a:srgbClr val="FF0000"/>
                </a:solidFill>
              </a:rPr>
              <a:t>CERAS (rosé)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7C83E9D-E11D-44A6-A475-724CE584816A}"/>
              </a:ext>
            </a:extLst>
          </p:cNvPr>
          <p:cNvCxnSpPr>
            <a:cxnSpLocks/>
            <a:stCxn id="31" idx="4"/>
            <a:endCxn id="32" idx="1"/>
          </p:cNvCxnSpPr>
          <p:nvPr/>
        </p:nvCxnSpPr>
        <p:spPr>
          <a:xfrm>
            <a:off x="3889238" y="3246437"/>
            <a:ext cx="1159012" cy="156636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8357A416-C56F-4207-9D34-EDEAEB012584}"/>
              </a:ext>
            </a:extLst>
          </p:cNvPr>
          <p:cNvSpPr/>
          <p:nvPr/>
        </p:nvSpPr>
        <p:spPr>
          <a:xfrm>
            <a:off x="4529138" y="2418641"/>
            <a:ext cx="172778" cy="1561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46C407D-68DA-48F9-B7EA-3332590AAB73}"/>
              </a:ext>
            </a:extLst>
          </p:cNvPr>
          <p:cNvSpPr/>
          <p:nvPr/>
        </p:nvSpPr>
        <p:spPr>
          <a:xfrm>
            <a:off x="3876675" y="1889193"/>
            <a:ext cx="1343026" cy="328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Ferme le panneau de configuration</a:t>
            </a:r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BA1D1753-E3B2-49A1-861C-B805B7D20C5F}"/>
              </a:ext>
            </a:extLst>
          </p:cNvPr>
          <p:cNvCxnSpPr>
            <a:stCxn id="47" idx="2"/>
            <a:endCxn id="41" idx="0"/>
          </p:cNvCxnSpPr>
          <p:nvPr/>
        </p:nvCxnSpPr>
        <p:spPr>
          <a:xfrm>
            <a:off x="4548188" y="2217608"/>
            <a:ext cx="67339" cy="20103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CA16F7F-B355-4C4E-B507-9EDEEC4ACDFA}"/>
              </a:ext>
            </a:extLst>
          </p:cNvPr>
          <p:cNvSpPr/>
          <p:nvPr/>
        </p:nvSpPr>
        <p:spPr>
          <a:xfrm>
            <a:off x="1031876" y="4394652"/>
            <a:ext cx="1076324" cy="680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Réinitialise à la configuration par défaut</a:t>
            </a:r>
            <a:br>
              <a:rPr lang="fr-CH" sz="1100" dirty="0">
                <a:solidFill>
                  <a:srgbClr val="FF0000"/>
                </a:solidFill>
              </a:rPr>
            </a:br>
            <a:r>
              <a:rPr lang="fr-CH" sz="1100" dirty="0">
                <a:solidFill>
                  <a:srgbClr val="FF0000"/>
                </a:solidFill>
              </a:rPr>
              <a:t>CERAS (foncé)</a:t>
            </a:r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44744918-30E2-41BD-8522-DD37142AD20D}"/>
              </a:ext>
            </a:extLst>
          </p:cNvPr>
          <p:cNvCxnSpPr>
            <a:cxnSpLocks/>
            <a:stCxn id="35" idx="4"/>
            <a:endCxn id="30" idx="3"/>
          </p:cNvCxnSpPr>
          <p:nvPr/>
        </p:nvCxnSpPr>
        <p:spPr>
          <a:xfrm flipH="1">
            <a:off x="2108200" y="3246437"/>
            <a:ext cx="996618" cy="148844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0BDFD3EA-7EBE-4574-AFFA-081D46AE3FFA}"/>
              </a:ext>
            </a:extLst>
          </p:cNvPr>
          <p:cNvSpPr/>
          <p:nvPr/>
        </p:nvSpPr>
        <p:spPr>
          <a:xfrm>
            <a:off x="2742731" y="3105150"/>
            <a:ext cx="724174" cy="1412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25611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E15835-AFBB-4696-9CA4-56C1DA300B74}"/>
              </a:ext>
            </a:extLst>
          </p:cNvPr>
          <p:cNvSpPr/>
          <p:nvPr/>
        </p:nvSpPr>
        <p:spPr>
          <a:xfrm>
            <a:off x="476250" y="3614905"/>
            <a:ext cx="1212850" cy="463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Active la fonction «Lettres»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E5116EE-44F5-4124-BECC-96FC4B056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191" y="3614905"/>
            <a:ext cx="2506460" cy="206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4FCF9BF-F1EE-415C-9877-D4C9C086D8FB}"/>
              </a:ext>
            </a:extLst>
          </p:cNvPr>
          <p:cNvSpPr/>
          <p:nvPr/>
        </p:nvSpPr>
        <p:spPr>
          <a:xfrm>
            <a:off x="2196856" y="2930554"/>
            <a:ext cx="1723130" cy="5780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Réinitialise les lettres choisies à b, p, d et q dans les couleurs de départ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030BBC-20B2-4560-AE23-AAB00195ABC5}"/>
              </a:ext>
            </a:extLst>
          </p:cNvPr>
          <p:cNvSpPr/>
          <p:nvPr/>
        </p:nvSpPr>
        <p:spPr>
          <a:xfrm>
            <a:off x="505465" y="4545437"/>
            <a:ext cx="1212850" cy="463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Active la fonction «Syllabes»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52D3C4-2370-4B87-804E-282EDE51FE5B}"/>
              </a:ext>
            </a:extLst>
          </p:cNvPr>
          <p:cNvSpPr/>
          <p:nvPr/>
        </p:nvSpPr>
        <p:spPr>
          <a:xfrm>
            <a:off x="1400701" y="5797054"/>
            <a:ext cx="1212850" cy="463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Active la fonction «Mots»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C44513-B801-4333-93A5-9D47F209B7BA}"/>
              </a:ext>
            </a:extLst>
          </p:cNvPr>
          <p:cNvSpPr/>
          <p:nvPr/>
        </p:nvSpPr>
        <p:spPr>
          <a:xfrm>
            <a:off x="2913670" y="5798435"/>
            <a:ext cx="1212850" cy="463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Active la fonction «Lignes»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1B8386-78A8-4F8A-BAE8-D238CECC7BF4}"/>
              </a:ext>
            </a:extLst>
          </p:cNvPr>
          <p:cNvSpPr/>
          <p:nvPr/>
        </p:nvSpPr>
        <p:spPr>
          <a:xfrm>
            <a:off x="4385115" y="5872792"/>
            <a:ext cx="1212850" cy="463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Active la fonction «Voyelles-Consonnes»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C7D446-B0FD-4CC9-911D-A729A2550663}"/>
              </a:ext>
            </a:extLst>
          </p:cNvPr>
          <p:cNvSpPr/>
          <p:nvPr/>
        </p:nvSpPr>
        <p:spPr>
          <a:xfrm>
            <a:off x="4718810" y="4070017"/>
            <a:ext cx="1076324" cy="8574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Active la fonction «Tout remettre en noir»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2E86A0-91A4-4420-BF86-FF4CDC1FFF49}"/>
              </a:ext>
            </a:extLst>
          </p:cNvPr>
          <p:cNvSpPr/>
          <p:nvPr/>
        </p:nvSpPr>
        <p:spPr>
          <a:xfrm>
            <a:off x="4483609" y="3174272"/>
            <a:ext cx="1212850" cy="8574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Permet de définir les lettres (max 8) à marquer dans le texte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D6F78CD-1563-4BE5-900B-7BBD4853DEC0}"/>
              </a:ext>
            </a:extLst>
          </p:cNvPr>
          <p:cNvSpPr/>
          <p:nvPr/>
        </p:nvSpPr>
        <p:spPr>
          <a:xfrm>
            <a:off x="1845571" y="4277672"/>
            <a:ext cx="2466080" cy="1795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FF3A585-9821-4609-B194-1EC4CB104710}"/>
              </a:ext>
            </a:extLst>
          </p:cNvPr>
          <p:cNvSpPr/>
          <p:nvPr/>
        </p:nvSpPr>
        <p:spPr>
          <a:xfrm>
            <a:off x="2520949" y="4061733"/>
            <a:ext cx="1060451" cy="1795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05087644-1F13-43F2-868A-0692B67D6DB1}"/>
              </a:ext>
            </a:extLst>
          </p:cNvPr>
          <p:cNvSpPr/>
          <p:nvPr/>
        </p:nvSpPr>
        <p:spPr>
          <a:xfrm>
            <a:off x="1839464" y="3780428"/>
            <a:ext cx="336306" cy="3363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94EBD21-5C28-45FF-879F-58D8F35E6876}"/>
              </a:ext>
            </a:extLst>
          </p:cNvPr>
          <p:cNvSpPr/>
          <p:nvPr/>
        </p:nvSpPr>
        <p:spPr>
          <a:xfrm>
            <a:off x="2007126" y="4851753"/>
            <a:ext cx="336306" cy="3363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7A06792-8026-483D-8F15-085C4FE5D4E3}"/>
              </a:ext>
            </a:extLst>
          </p:cNvPr>
          <p:cNvSpPr/>
          <p:nvPr/>
        </p:nvSpPr>
        <p:spPr>
          <a:xfrm>
            <a:off x="2459523" y="4858103"/>
            <a:ext cx="336306" cy="3363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BC86CFFF-EA57-4A52-BBAC-D7F9D7FA00BA}"/>
              </a:ext>
            </a:extLst>
          </p:cNvPr>
          <p:cNvSpPr/>
          <p:nvPr/>
        </p:nvSpPr>
        <p:spPr>
          <a:xfrm>
            <a:off x="2911920" y="4864453"/>
            <a:ext cx="336306" cy="3363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78EA4BAC-474E-427B-A9C9-78648BE80C3F}"/>
              </a:ext>
            </a:extLst>
          </p:cNvPr>
          <p:cNvSpPr/>
          <p:nvPr/>
        </p:nvSpPr>
        <p:spPr>
          <a:xfrm>
            <a:off x="3313517" y="4858103"/>
            <a:ext cx="336306" cy="3363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D3E7C17-8FC5-4A49-AEE6-9133EACE605C}"/>
              </a:ext>
            </a:extLst>
          </p:cNvPr>
          <p:cNvSpPr/>
          <p:nvPr/>
        </p:nvSpPr>
        <p:spPr>
          <a:xfrm>
            <a:off x="3715114" y="4858103"/>
            <a:ext cx="336306" cy="3363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E5562F6-F760-4334-A1D4-8E2E2B18DCA9}"/>
              </a:ext>
            </a:extLst>
          </p:cNvPr>
          <p:cNvCxnSpPr>
            <a:stCxn id="7" idx="0"/>
            <a:endCxn id="16" idx="4"/>
          </p:cNvCxnSpPr>
          <p:nvPr/>
        </p:nvCxnSpPr>
        <p:spPr>
          <a:xfrm flipV="1">
            <a:off x="2007126" y="5194409"/>
            <a:ext cx="620550" cy="60264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0BBC2E71-7A6D-4DBC-AA49-6F48351941A5}"/>
              </a:ext>
            </a:extLst>
          </p:cNvPr>
          <p:cNvCxnSpPr>
            <a:stCxn id="8" idx="0"/>
            <a:endCxn id="17" idx="4"/>
          </p:cNvCxnSpPr>
          <p:nvPr/>
        </p:nvCxnSpPr>
        <p:spPr>
          <a:xfrm flipH="1" flipV="1">
            <a:off x="3080073" y="5200759"/>
            <a:ext cx="440022" cy="59767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9A2E0360-F6C8-4F8B-A7B9-B2F7C4A08F03}"/>
              </a:ext>
            </a:extLst>
          </p:cNvPr>
          <p:cNvCxnSpPr>
            <a:cxnSpLocks/>
            <a:stCxn id="9" idx="1"/>
            <a:endCxn id="18" idx="5"/>
          </p:cNvCxnSpPr>
          <p:nvPr/>
        </p:nvCxnSpPr>
        <p:spPr>
          <a:xfrm flipH="1" flipV="1">
            <a:off x="3600572" y="5145158"/>
            <a:ext cx="784543" cy="95948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F86F5C7B-6611-4CF6-85C3-333F54166137}"/>
              </a:ext>
            </a:extLst>
          </p:cNvPr>
          <p:cNvCxnSpPr>
            <a:stCxn id="10" idx="1"/>
            <a:endCxn id="19" idx="6"/>
          </p:cNvCxnSpPr>
          <p:nvPr/>
        </p:nvCxnSpPr>
        <p:spPr>
          <a:xfrm flipH="1">
            <a:off x="4051420" y="4498719"/>
            <a:ext cx="667390" cy="52753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BB0F42B3-08B3-4494-85B2-1BF32DC2224C}"/>
              </a:ext>
            </a:extLst>
          </p:cNvPr>
          <p:cNvCxnSpPr>
            <a:stCxn id="11" idx="2"/>
            <a:endCxn id="12" idx="7"/>
          </p:cNvCxnSpPr>
          <p:nvPr/>
        </p:nvCxnSpPr>
        <p:spPr>
          <a:xfrm flipH="1">
            <a:off x="3950502" y="4031675"/>
            <a:ext cx="1139532" cy="27229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0D44DA79-DABE-4AAC-AA7D-9B8F97AF377C}"/>
              </a:ext>
            </a:extLst>
          </p:cNvPr>
          <p:cNvCxnSpPr>
            <a:stCxn id="5" idx="2"/>
            <a:endCxn id="13" idx="0"/>
          </p:cNvCxnSpPr>
          <p:nvPr/>
        </p:nvCxnSpPr>
        <p:spPr>
          <a:xfrm flipH="1">
            <a:off x="3051175" y="3508557"/>
            <a:ext cx="7246" cy="55317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D8806C0-06C2-4386-A3D2-4822AFFCD489}"/>
              </a:ext>
            </a:extLst>
          </p:cNvPr>
          <p:cNvCxnSpPr>
            <a:cxnSpLocks/>
            <a:stCxn id="3" idx="3"/>
            <a:endCxn id="14" idx="2"/>
          </p:cNvCxnSpPr>
          <p:nvPr/>
        </p:nvCxnSpPr>
        <p:spPr>
          <a:xfrm>
            <a:off x="1689100" y="3846757"/>
            <a:ext cx="150364" cy="10182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AB4A35D6-F801-46D0-A8BE-23EDDCAEC365}"/>
              </a:ext>
            </a:extLst>
          </p:cNvPr>
          <p:cNvCxnSpPr>
            <a:stCxn id="6" idx="3"/>
            <a:endCxn id="15" idx="2"/>
          </p:cNvCxnSpPr>
          <p:nvPr/>
        </p:nvCxnSpPr>
        <p:spPr>
          <a:xfrm>
            <a:off x="1718315" y="4777289"/>
            <a:ext cx="288811" cy="24261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7AE1CFA8-7405-469E-A5F8-CB17D0019928}"/>
              </a:ext>
            </a:extLst>
          </p:cNvPr>
          <p:cNvSpPr/>
          <p:nvPr/>
        </p:nvSpPr>
        <p:spPr>
          <a:xfrm>
            <a:off x="4520268" y="4993557"/>
            <a:ext cx="1678011" cy="5701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Permet de commuter entre les modes «écrit» et «oral» pour les syllabes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1DA4BD8-A01E-44D0-B14D-6FE7193A53DB}"/>
              </a:ext>
            </a:extLst>
          </p:cNvPr>
          <p:cNvSpPr/>
          <p:nvPr/>
        </p:nvSpPr>
        <p:spPr>
          <a:xfrm>
            <a:off x="152400" y="5236525"/>
            <a:ext cx="1549401" cy="5701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Permet d’activer le mode «standard pour le marquage des syllabes</a:t>
            </a: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6E2E7534-BEE1-4D9F-AFB6-7797E34D02E9}"/>
              </a:ext>
            </a:extLst>
          </p:cNvPr>
          <p:cNvSpPr/>
          <p:nvPr/>
        </p:nvSpPr>
        <p:spPr>
          <a:xfrm>
            <a:off x="3805399" y="5226890"/>
            <a:ext cx="401597" cy="1587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B590D4B8-86B8-486C-9CBF-A46AA6C3F3F4}"/>
              </a:ext>
            </a:extLst>
          </p:cNvPr>
          <p:cNvSpPr/>
          <p:nvPr/>
        </p:nvSpPr>
        <p:spPr>
          <a:xfrm>
            <a:off x="1826047" y="5232965"/>
            <a:ext cx="633476" cy="1587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00CFB0A3-F679-47BE-BC72-320587A873D8}"/>
              </a:ext>
            </a:extLst>
          </p:cNvPr>
          <p:cNvCxnSpPr>
            <a:stCxn id="48" idx="3"/>
            <a:endCxn id="50" idx="3"/>
          </p:cNvCxnSpPr>
          <p:nvPr/>
        </p:nvCxnSpPr>
        <p:spPr>
          <a:xfrm flipV="1">
            <a:off x="1701801" y="5368467"/>
            <a:ext cx="217016" cy="15314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C4B3B44C-14B5-442E-9F30-8FD7FB824923}"/>
              </a:ext>
            </a:extLst>
          </p:cNvPr>
          <p:cNvCxnSpPr>
            <a:stCxn id="38" idx="1"/>
            <a:endCxn id="49" idx="6"/>
          </p:cNvCxnSpPr>
          <p:nvPr/>
        </p:nvCxnSpPr>
        <p:spPr>
          <a:xfrm flipH="1">
            <a:off x="4206996" y="5278641"/>
            <a:ext cx="313272" cy="2762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D8BBCA80-7DE0-4164-85B0-5DE1A2095486}"/>
              </a:ext>
            </a:extLst>
          </p:cNvPr>
          <p:cNvSpPr/>
          <p:nvPr/>
        </p:nvSpPr>
        <p:spPr>
          <a:xfrm>
            <a:off x="1795082" y="6261060"/>
            <a:ext cx="2103461" cy="385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Permet de définir une troisième couleur à utiliser en alternance</a:t>
            </a: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09278DCA-2710-4AEF-AEAD-55B441C5901C}"/>
              </a:ext>
            </a:extLst>
          </p:cNvPr>
          <p:cNvSpPr/>
          <p:nvPr/>
        </p:nvSpPr>
        <p:spPr>
          <a:xfrm>
            <a:off x="2664313" y="5403849"/>
            <a:ext cx="394107" cy="215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2C7FCEE-7BEF-45F8-B567-202A1C6BE731}"/>
              </a:ext>
            </a:extLst>
          </p:cNvPr>
          <p:cNvCxnSpPr>
            <a:cxnSpLocks/>
            <a:stCxn id="60" idx="4"/>
            <a:endCxn id="59" idx="0"/>
          </p:cNvCxnSpPr>
          <p:nvPr/>
        </p:nvCxnSpPr>
        <p:spPr>
          <a:xfrm flipH="1">
            <a:off x="2846813" y="5619750"/>
            <a:ext cx="14554" cy="64131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 21">
            <a:extLst>
              <a:ext uri="{FF2B5EF4-FFF2-40B4-BE49-F238E27FC236}">
                <a16:creationId xmlns:a16="http://schemas.microsoft.com/office/drawing/2014/main" id="{79672442-59E7-4961-BE0A-C6B41FBD3A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6917"/>
          <a:stretch/>
        </p:blipFill>
        <p:spPr>
          <a:xfrm>
            <a:off x="7113666" y="2252039"/>
            <a:ext cx="3323809" cy="505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426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Image 56">
            <a:extLst>
              <a:ext uri="{FF2B5EF4-FFF2-40B4-BE49-F238E27FC236}">
                <a16:creationId xmlns:a16="http://schemas.microsoft.com/office/drawing/2014/main" id="{264E3B4D-0D47-4DE6-BC3F-B1576FD4C8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872"/>
          <a:stretch/>
        </p:blipFill>
        <p:spPr>
          <a:xfrm>
            <a:off x="1804905" y="3609323"/>
            <a:ext cx="2494800" cy="379402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BE15835-AFBB-4696-9CA4-56C1DA300B74}"/>
              </a:ext>
            </a:extLst>
          </p:cNvPr>
          <p:cNvSpPr/>
          <p:nvPr/>
        </p:nvSpPr>
        <p:spPr>
          <a:xfrm>
            <a:off x="476250" y="3614905"/>
            <a:ext cx="1212850" cy="463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  <a:latin typeface="+mj-lt"/>
              </a:rPr>
              <a:t>Active la fonction «Lettres»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FCF9BF-F1EE-415C-9877-D4C9C086D8FB}"/>
              </a:ext>
            </a:extLst>
          </p:cNvPr>
          <p:cNvSpPr/>
          <p:nvPr/>
        </p:nvSpPr>
        <p:spPr>
          <a:xfrm>
            <a:off x="2196856" y="2930554"/>
            <a:ext cx="1723130" cy="5780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  <a:latin typeface="+mj-lt"/>
              </a:rPr>
              <a:t>Réinitialise les lettres choisies à b, p, d et q dans les couleurs de départ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030BBC-20B2-4560-AE23-AAB00195ABC5}"/>
              </a:ext>
            </a:extLst>
          </p:cNvPr>
          <p:cNvSpPr/>
          <p:nvPr/>
        </p:nvSpPr>
        <p:spPr>
          <a:xfrm>
            <a:off x="564174" y="4675127"/>
            <a:ext cx="1148119" cy="463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  <a:latin typeface="+mj-lt"/>
              </a:rPr>
              <a:t>Active la fonction «Syllabes»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52D3C4-2370-4B87-804E-282EDE51FE5B}"/>
              </a:ext>
            </a:extLst>
          </p:cNvPr>
          <p:cNvSpPr/>
          <p:nvPr/>
        </p:nvSpPr>
        <p:spPr>
          <a:xfrm>
            <a:off x="705292" y="5200064"/>
            <a:ext cx="1032501" cy="463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  <a:latin typeface="+mj-lt"/>
              </a:rPr>
              <a:t>Active la fonction «Mots»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C44513-B801-4333-93A5-9D47F209B7BA}"/>
              </a:ext>
            </a:extLst>
          </p:cNvPr>
          <p:cNvSpPr/>
          <p:nvPr/>
        </p:nvSpPr>
        <p:spPr>
          <a:xfrm>
            <a:off x="654050" y="4184694"/>
            <a:ext cx="1028942" cy="463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  <a:latin typeface="+mj-lt"/>
              </a:rPr>
              <a:t>Active la fonction «Lignes»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1B8386-78A8-4F8A-BAE8-D238CECC7BF4}"/>
              </a:ext>
            </a:extLst>
          </p:cNvPr>
          <p:cNvSpPr/>
          <p:nvPr/>
        </p:nvSpPr>
        <p:spPr>
          <a:xfrm>
            <a:off x="4779070" y="3980963"/>
            <a:ext cx="1514757" cy="3996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  <a:latin typeface="+mj-lt"/>
              </a:rPr>
              <a:t>Active la fonction «Voyelles-Consonnes»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C7D446-B0FD-4CC9-911D-A729A2550663}"/>
              </a:ext>
            </a:extLst>
          </p:cNvPr>
          <p:cNvSpPr/>
          <p:nvPr/>
        </p:nvSpPr>
        <p:spPr>
          <a:xfrm>
            <a:off x="4490581" y="4382545"/>
            <a:ext cx="1608449" cy="4276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  <a:latin typeface="+mj-lt"/>
              </a:rPr>
              <a:t>Active la fonction «Tout remettre en noir»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2E86A0-91A4-4420-BF86-FF4CDC1FFF49}"/>
              </a:ext>
            </a:extLst>
          </p:cNvPr>
          <p:cNvSpPr/>
          <p:nvPr/>
        </p:nvSpPr>
        <p:spPr>
          <a:xfrm>
            <a:off x="4165264" y="2938530"/>
            <a:ext cx="1574291" cy="5780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  <a:latin typeface="+mj-lt"/>
              </a:rPr>
              <a:t>Permet de définir les lettres (max 8) à marquer dans le texte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D6F78CD-1563-4BE5-900B-7BBD4853DEC0}"/>
              </a:ext>
            </a:extLst>
          </p:cNvPr>
          <p:cNvSpPr/>
          <p:nvPr/>
        </p:nvSpPr>
        <p:spPr>
          <a:xfrm>
            <a:off x="1826519" y="4277672"/>
            <a:ext cx="2466080" cy="179568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fr-CH">
              <a:latin typeface="+mj-lt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FF3A585-9821-4609-B194-1EC4CB104710}"/>
              </a:ext>
            </a:extLst>
          </p:cNvPr>
          <p:cNvSpPr/>
          <p:nvPr/>
        </p:nvSpPr>
        <p:spPr>
          <a:xfrm>
            <a:off x="2511423" y="4061733"/>
            <a:ext cx="1060451" cy="179568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fr-CH">
              <a:latin typeface="+mj-lt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05087644-1F13-43F2-868A-0692B67D6DB1}"/>
              </a:ext>
            </a:extLst>
          </p:cNvPr>
          <p:cNvSpPr/>
          <p:nvPr/>
        </p:nvSpPr>
        <p:spPr>
          <a:xfrm>
            <a:off x="1848990" y="3785191"/>
            <a:ext cx="336306" cy="336306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fr-CH">
              <a:latin typeface="+mj-lt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94EBD21-5C28-45FF-879F-58D8F35E6876}"/>
              </a:ext>
            </a:extLst>
          </p:cNvPr>
          <p:cNvSpPr/>
          <p:nvPr/>
        </p:nvSpPr>
        <p:spPr>
          <a:xfrm>
            <a:off x="2007126" y="4831909"/>
            <a:ext cx="336306" cy="336306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fr-CH">
              <a:latin typeface="+mj-lt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7A06792-8026-483D-8F15-085C4FE5D4E3}"/>
              </a:ext>
            </a:extLst>
          </p:cNvPr>
          <p:cNvSpPr/>
          <p:nvPr/>
        </p:nvSpPr>
        <p:spPr>
          <a:xfrm>
            <a:off x="2464286" y="4831909"/>
            <a:ext cx="336306" cy="336306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fr-CH">
              <a:latin typeface="+mj-lt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BC86CFFF-EA57-4A52-BBAC-D7F9D7FA00BA}"/>
              </a:ext>
            </a:extLst>
          </p:cNvPr>
          <p:cNvSpPr/>
          <p:nvPr/>
        </p:nvSpPr>
        <p:spPr>
          <a:xfrm>
            <a:off x="2892868" y="4831909"/>
            <a:ext cx="336306" cy="336306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fr-CH">
              <a:latin typeface="+mj-lt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78EA4BAC-474E-427B-A9C9-78648BE80C3F}"/>
              </a:ext>
            </a:extLst>
          </p:cNvPr>
          <p:cNvSpPr/>
          <p:nvPr/>
        </p:nvSpPr>
        <p:spPr>
          <a:xfrm>
            <a:off x="3289702" y="4831909"/>
            <a:ext cx="336306" cy="336306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fr-CH">
              <a:latin typeface="+mj-lt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D3E7C17-8FC5-4A49-AEE6-9133EACE605C}"/>
              </a:ext>
            </a:extLst>
          </p:cNvPr>
          <p:cNvSpPr/>
          <p:nvPr/>
        </p:nvSpPr>
        <p:spPr>
          <a:xfrm>
            <a:off x="3677010" y="4831909"/>
            <a:ext cx="336306" cy="336306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fr-CH">
              <a:latin typeface="+mj-lt"/>
            </a:endParaRP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E5562F6-F760-4334-A1D4-8E2E2B18DCA9}"/>
              </a:ext>
            </a:extLst>
          </p:cNvPr>
          <p:cNvCxnSpPr>
            <a:cxnSpLocks/>
            <a:stCxn id="7" idx="3"/>
            <a:endCxn id="16" idx="3"/>
          </p:cNvCxnSpPr>
          <p:nvPr/>
        </p:nvCxnSpPr>
        <p:spPr>
          <a:xfrm flipV="1">
            <a:off x="1737793" y="5118964"/>
            <a:ext cx="775744" cy="312952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9A2E0360-F6C8-4F8B-A7B9-B2F7C4A08F03}"/>
              </a:ext>
            </a:extLst>
          </p:cNvPr>
          <p:cNvCxnSpPr>
            <a:cxnSpLocks/>
            <a:stCxn id="9" idx="1"/>
            <a:endCxn id="18" idx="7"/>
          </p:cNvCxnSpPr>
          <p:nvPr/>
        </p:nvCxnSpPr>
        <p:spPr>
          <a:xfrm flipH="1">
            <a:off x="3576757" y="4180784"/>
            <a:ext cx="1202313" cy="700376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F86F5C7B-6611-4CF6-85C3-333F54166137}"/>
              </a:ext>
            </a:extLst>
          </p:cNvPr>
          <p:cNvCxnSpPr>
            <a:cxnSpLocks/>
            <a:stCxn id="10" idx="1"/>
            <a:endCxn id="19" idx="7"/>
          </p:cNvCxnSpPr>
          <p:nvPr/>
        </p:nvCxnSpPr>
        <p:spPr>
          <a:xfrm flipH="1">
            <a:off x="3964065" y="4596381"/>
            <a:ext cx="526516" cy="284779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BB0F42B3-08B3-4494-85B2-1BF32DC2224C}"/>
              </a:ext>
            </a:extLst>
          </p:cNvPr>
          <p:cNvCxnSpPr>
            <a:cxnSpLocks/>
            <a:stCxn id="11" idx="2"/>
            <a:endCxn id="12" idx="7"/>
          </p:cNvCxnSpPr>
          <p:nvPr/>
        </p:nvCxnSpPr>
        <p:spPr>
          <a:xfrm flipH="1">
            <a:off x="3931450" y="3516533"/>
            <a:ext cx="1020960" cy="787436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0D44DA79-DABE-4AAC-AA7D-9B8F97AF377C}"/>
              </a:ext>
            </a:extLst>
          </p:cNvPr>
          <p:cNvCxnSpPr>
            <a:stCxn id="5" idx="2"/>
            <a:endCxn id="13" idx="0"/>
          </p:cNvCxnSpPr>
          <p:nvPr/>
        </p:nvCxnSpPr>
        <p:spPr>
          <a:xfrm flipH="1">
            <a:off x="3041649" y="3508557"/>
            <a:ext cx="16772" cy="553176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D8806C0-06C2-4386-A3D2-4822AFFCD489}"/>
              </a:ext>
            </a:extLst>
          </p:cNvPr>
          <p:cNvCxnSpPr>
            <a:cxnSpLocks/>
            <a:stCxn id="3" idx="3"/>
            <a:endCxn id="14" idx="2"/>
          </p:cNvCxnSpPr>
          <p:nvPr/>
        </p:nvCxnSpPr>
        <p:spPr>
          <a:xfrm>
            <a:off x="1689100" y="3846757"/>
            <a:ext cx="159890" cy="106587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AB4A35D6-F801-46D0-A8BE-23EDDCAEC365}"/>
              </a:ext>
            </a:extLst>
          </p:cNvPr>
          <p:cNvCxnSpPr>
            <a:cxnSpLocks/>
            <a:stCxn id="6" idx="3"/>
            <a:endCxn id="15" idx="2"/>
          </p:cNvCxnSpPr>
          <p:nvPr/>
        </p:nvCxnSpPr>
        <p:spPr>
          <a:xfrm>
            <a:off x="1712293" y="4906979"/>
            <a:ext cx="294833" cy="93083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E1DA4BD8-A01E-44D0-B14D-6FE7193A53DB}"/>
              </a:ext>
            </a:extLst>
          </p:cNvPr>
          <p:cNvSpPr/>
          <p:nvPr/>
        </p:nvSpPr>
        <p:spPr>
          <a:xfrm>
            <a:off x="470142" y="5721306"/>
            <a:ext cx="1298903" cy="5701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  <a:latin typeface="+mj-lt"/>
              </a:rPr>
              <a:t>Permet de choisir le mode pour le marquage des syllabes</a:t>
            </a: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B590D4B8-86B8-486C-9CBF-A46AA6C3F3F4}"/>
              </a:ext>
            </a:extLst>
          </p:cNvPr>
          <p:cNvSpPr/>
          <p:nvPr/>
        </p:nvSpPr>
        <p:spPr>
          <a:xfrm>
            <a:off x="1890568" y="5338893"/>
            <a:ext cx="633476" cy="56941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fr-CH">
              <a:latin typeface="+mj-lt"/>
            </a:endParaRP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00CFB0A3-F679-47BE-BC72-320587A873D8}"/>
              </a:ext>
            </a:extLst>
          </p:cNvPr>
          <p:cNvCxnSpPr>
            <a:cxnSpLocks/>
            <a:stCxn id="48" idx="3"/>
            <a:endCxn id="50" idx="3"/>
          </p:cNvCxnSpPr>
          <p:nvPr/>
        </p:nvCxnSpPr>
        <p:spPr>
          <a:xfrm flipV="1">
            <a:off x="1769045" y="5824917"/>
            <a:ext cx="214293" cy="181473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llipse 57">
            <a:extLst>
              <a:ext uri="{FF2B5EF4-FFF2-40B4-BE49-F238E27FC236}">
                <a16:creationId xmlns:a16="http://schemas.microsoft.com/office/drawing/2014/main" id="{62C5CBF5-A88F-471A-8889-9C10E380ECCA}"/>
              </a:ext>
            </a:extLst>
          </p:cNvPr>
          <p:cNvSpPr/>
          <p:nvPr/>
        </p:nvSpPr>
        <p:spPr>
          <a:xfrm>
            <a:off x="2576130" y="5463765"/>
            <a:ext cx="742316" cy="444542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fr-CH">
              <a:latin typeface="+mj-lt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8403A44A-8A75-4602-A410-CD81D60AFC2E}"/>
              </a:ext>
            </a:extLst>
          </p:cNvPr>
          <p:cNvSpPr/>
          <p:nvPr/>
        </p:nvSpPr>
        <p:spPr>
          <a:xfrm>
            <a:off x="2545952" y="5317301"/>
            <a:ext cx="883048" cy="152401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fr-CH">
              <a:latin typeface="+mj-lt"/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97E0D201-EDEE-4612-8B55-1D313A302C35}"/>
              </a:ext>
            </a:extLst>
          </p:cNvPr>
          <p:cNvSpPr/>
          <p:nvPr/>
        </p:nvSpPr>
        <p:spPr>
          <a:xfrm>
            <a:off x="3362830" y="5304406"/>
            <a:ext cx="742316" cy="615674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fr-CH">
              <a:latin typeface="+mj-lt"/>
            </a:endParaRP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5319FB74-CF1A-46A6-B643-D74E71E07F60}"/>
              </a:ext>
            </a:extLst>
          </p:cNvPr>
          <p:cNvCxnSpPr>
            <a:cxnSpLocks/>
            <a:stCxn id="17" idx="0"/>
            <a:endCxn id="8" idx="3"/>
          </p:cNvCxnSpPr>
          <p:nvPr/>
        </p:nvCxnSpPr>
        <p:spPr>
          <a:xfrm flipH="1" flipV="1">
            <a:off x="1682992" y="4416546"/>
            <a:ext cx="1378029" cy="415363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515DFBE0-52B5-4E9C-8F61-BFAA8D2A8F2B}"/>
              </a:ext>
            </a:extLst>
          </p:cNvPr>
          <p:cNvSpPr/>
          <p:nvPr/>
        </p:nvSpPr>
        <p:spPr>
          <a:xfrm>
            <a:off x="4383439" y="4911811"/>
            <a:ext cx="1910387" cy="492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  <a:latin typeface="+mj-lt"/>
              </a:rPr>
              <a:t>Définit si les muettes doivent être marquées dans la fonction «Syllabes»</a:t>
            </a:r>
          </a:p>
        </p:txBody>
      </p: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A7D78156-95A4-44D8-A1F6-46664E880BAD}"/>
              </a:ext>
            </a:extLst>
          </p:cNvPr>
          <p:cNvCxnSpPr>
            <a:cxnSpLocks/>
            <a:stCxn id="88" idx="1"/>
            <a:endCxn id="63" idx="7"/>
          </p:cNvCxnSpPr>
          <p:nvPr/>
        </p:nvCxnSpPr>
        <p:spPr>
          <a:xfrm flipH="1">
            <a:off x="3299681" y="5158236"/>
            <a:ext cx="1083758" cy="181384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AD0AACA-091F-45E6-92DF-1915396E9AD6}"/>
              </a:ext>
            </a:extLst>
          </p:cNvPr>
          <p:cNvSpPr/>
          <p:nvPr/>
        </p:nvSpPr>
        <p:spPr>
          <a:xfrm>
            <a:off x="4698736" y="5570131"/>
            <a:ext cx="1099612" cy="492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  <a:latin typeface="+mj-lt"/>
              </a:rPr>
              <a:t>Options pour le mode «Poésie»</a:t>
            </a:r>
          </a:p>
        </p:txBody>
      </p: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32729115-5402-4881-AF73-B54CF5D0037A}"/>
              </a:ext>
            </a:extLst>
          </p:cNvPr>
          <p:cNvCxnSpPr>
            <a:cxnSpLocks/>
            <a:stCxn id="102" idx="1"/>
            <a:endCxn id="64" idx="6"/>
          </p:cNvCxnSpPr>
          <p:nvPr/>
        </p:nvCxnSpPr>
        <p:spPr>
          <a:xfrm flipH="1" flipV="1">
            <a:off x="4105146" y="5612243"/>
            <a:ext cx="593590" cy="204313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2DBBF76-86A5-48B3-AF41-B4ADBC7AF6B5}"/>
              </a:ext>
            </a:extLst>
          </p:cNvPr>
          <p:cNvSpPr/>
          <p:nvPr/>
        </p:nvSpPr>
        <p:spPr>
          <a:xfrm>
            <a:off x="4441930" y="6117103"/>
            <a:ext cx="1476270" cy="492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  <a:latin typeface="+mj-lt"/>
              </a:rPr>
              <a:t>Définit comment les syllabes sont coupées en cas de double consonne. </a:t>
            </a:r>
          </a:p>
        </p:txBody>
      </p: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A097B29A-4BF5-482A-990D-8CE2997711BF}"/>
              </a:ext>
            </a:extLst>
          </p:cNvPr>
          <p:cNvCxnSpPr>
            <a:cxnSpLocks/>
            <a:stCxn id="117" idx="1"/>
            <a:endCxn id="58" idx="4"/>
          </p:cNvCxnSpPr>
          <p:nvPr/>
        </p:nvCxnSpPr>
        <p:spPr>
          <a:xfrm flipH="1" flipV="1">
            <a:off x="2947288" y="5908307"/>
            <a:ext cx="1494642" cy="455221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Ellipse 120">
            <a:extLst>
              <a:ext uri="{FF2B5EF4-FFF2-40B4-BE49-F238E27FC236}">
                <a16:creationId xmlns:a16="http://schemas.microsoft.com/office/drawing/2014/main" id="{7F23E72D-CE96-40D1-98D3-6A8A8DD7B008}"/>
              </a:ext>
            </a:extLst>
          </p:cNvPr>
          <p:cNvSpPr/>
          <p:nvPr/>
        </p:nvSpPr>
        <p:spPr>
          <a:xfrm>
            <a:off x="2294762" y="6694898"/>
            <a:ext cx="633476" cy="56941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fr-CH">
              <a:latin typeface="+mj-lt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9C06653-010C-4162-BFB5-83536A0D4329}"/>
              </a:ext>
            </a:extLst>
          </p:cNvPr>
          <p:cNvSpPr/>
          <p:nvPr/>
        </p:nvSpPr>
        <p:spPr>
          <a:xfrm>
            <a:off x="1548988" y="7727678"/>
            <a:ext cx="1027142" cy="323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  <a:latin typeface="+mj-lt"/>
              </a:rPr>
              <a:t>Active la fonction «Duo»</a:t>
            </a:r>
          </a:p>
        </p:txBody>
      </p: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26B03530-68A6-494B-870C-4516C6E78AAA}"/>
              </a:ext>
            </a:extLst>
          </p:cNvPr>
          <p:cNvCxnSpPr>
            <a:cxnSpLocks/>
            <a:stCxn id="122" idx="0"/>
            <a:endCxn id="121" idx="4"/>
          </p:cNvCxnSpPr>
          <p:nvPr/>
        </p:nvCxnSpPr>
        <p:spPr>
          <a:xfrm flipV="1">
            <a:off x="2062559" y="7264311"/>
            <a:ext cx="548941" cy="463367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Ellipse 125">
            <a:extLst>
              <a:ext uri="{FF2B5EF4-FFF2-40B4-BE49-F238E27FC236}">
                <a16:creationId xmlns:a16="http://schemas.microsoft.com/office/drawing/2014/main" id="{7501DBDE-6D7D-4D9C-908B-B810253802FD}"/>
              </a:ext>
            </a:extLst>
          </p:cNvPr>
          <p:cNvSpPr/>
          <p:nvPr/>
        </p:nvSpPr>
        <p:spPr>
          <a:xfrm>
            <a:off x="3080183" y="6702691"/>
            <a:ext cx="633476" cy="56941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fr-CH">
              <a:latin typeface="+mj-lt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14D05DDC-3612-436A-80B9-0CB240F93593}"/>
              </a:ext>
            </a:extLst>
          </p:cNvPr>
          <p:cNvSpPr/>
          <p:nvPr/>
        </p:nvSpPr>
        <p:spPr>
          <a:xfrm>
            <a:off x="3041647" y="7548294"/>
            <a:ext cx="1341791" cy="5637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  <a:latin typeface="+mj-lt"/>
              </a:rPr>
              <a:t>Ouvre le panneau de configuration pour la fonction «Duo»</a:t>
            </a:r>
          </a:p>
        </p:txBody>
      </p: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3B7B13CB-9919-4157-841E-EE68CAB4371D}"/>
              </a:ext>
            </a:extLst>
          </p:cNvPr>
          <p:cNvCxnSpPr>
            <a:cxnSpLocks/>
            <a:stCxn id="132" idx="0"/>
            <a:endCxn id="126" idx="4"/>
          </p:cNvCxnSpPr>
          <p:nvPr/>
        </p:nvCxnSpPr>
        <p:spPr>
          <a:xfrm flipH="1" flipV="1">
            <a:off x="3396921" y="7272104"/>
            <a:ext cx="315622" cy="27619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Ellipse 136">
            <a:extLst>
              <a:ext uri="{FF2B5EF4-FFF2-40B4-BE49-F238E27FC236}">
                <a16:creationId xmlns:a16="http://schemas.microsoft.com/office/drawing/2014/main" id="{CCA32F3F-81F5-49CD-911B-FCAEF808CC78}"/>
              </a:ext>
            </a:extLst>
          </p:cNvPr>
          <p:cNvSpPr/>
          <p:nvPr/>
        </p:nvSpPr>
        <p:spPr>
          <a:xfrm>
            <a:off x="2281107" y="6163696"/>
            <a:ext cx="1494642" cy="179568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fr-CH">
              <a:latin typeface="+mj-lt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053888D-F04F-4273-9888-775F3064D701}"/>
              </a:ext>
            </a:extLst>
          </p:cNvPr>
          <p:cNvSpPr/>
          <p:nvPr/>
        </p:nvSpPr>
        <p:spPr>
          <a:xfrm>
            <a:off x="185160" y="6463280"/>
            <a:ext cx="1476270" cy="1181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  <a:latin typeface="+mj-lt"/>
              </a:rPr>
              <a:t>Réinitialise les couleurs utilisées pour les fonctions avec couleurs alternées et remet les paramètre pour la fonction «Syllabes» à leur valeur par défaut. </a:t>
            </a:r>
          </a:p>
        </p:txBody>
      </p: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2865372A-D81D-4CC8-9CB4-EAA82596E6EC}"/>
              </a:ext>
            </a:extLst>
          </p:cNvPr>
          <p:cNvCxnSpPr>
            <a:cxnSpLocks/>
            <a:stCxn id="139" idx="3"/>
            <a:endCxn id="137" idx="2"/>
          </p:cNvCxnSpPr>
          <p:nvPr/>
        </p:nvCxnSpPr>
        <p:spPr>
          <a:xfrm flipV="1">
            <a:off x="1661430" y="6253480"/>
            <a:ext cx="619677" cy="800457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203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F4A9522F-FBBC-4D62-8F46-D0DF863EB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952" y="2324428"/>
            <a:ext cx="3238095" cy="52571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125CE23-BC74-4AD0-8023-07659B16E48F}"/>
              </a:ext>
            </a:extLst>
          </p:cNvPr>
          <p:cNvSpPr/>
          <p:nvPr/>
        </p:nvSpPr>
        <p:spPr>
          <a:xfrm>
            <a:off x="5282053" y="2643809"/>
            <a:ext cx="1059112" cy="536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Nom de la configuration.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67821CA-ECEC-42DA-98BC-1DB8BE700CF0}"/>
              </a:ext>
            </a:extLst>
          </p:cNvPr>
          <p:cNvSpPr/>
          <p:nvPr/>
        </p:nvSpPr>
        <p:spPr>
          <a:xfrm>
            <a:off x="2832652" y="3289852"/>
            <a:ext cx="2215395" cy="258418"/>
          </a:xfrm>
          <a:prstGeom prst="ellips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8A9749F5-0EED-4F00-812F-7F02C613D966}"/>
              </a:ext>
            </a:extLst>
          </p:cNvPr>
          <p:cNvCxnSpPr>
            <a:cxnSpLocks/>
            <a:stCxn id="4" idx="6"/>
            <a:endCxn id="3" idx="2"/>
          </p:cNvCxnSpPr>
          <p:nvPr/>
        </p:nvCxnSpPr>
        <p:spPr>
          <a:xfrm flipV="1">
            <a:off x="5048047" y="3180224"/>
            <a:ext cx="763562" cy="2388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B839AA3-BCFA-43D4-95FC-B25C3A4DD9C7}"/>
              </a:ext>
            </a:extLst>
          </p:cNvPr>
          <p:cNvSpPr/>
          <p:nvPr/>
        </p:nvSpPr>
        <p:spPr>
          <a:xfrm>
            <a:off x="636104" y="3422374"/>
            <a:ext cx="939842" cy="4668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Bouton sauvegarder.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8B3CD15-7CC0-4339-98A4-08FFFC0BF53D}"/>
              </a:ext>
            </a:extLst>
          </p:cNvPr>
          <p:cNvSpPr/>
          <p:nvPr/>
        </p:nvSpPr>
        <p:spPr>
          <a:xfrm>
            <a:off x="2633867" y="3675672"/>
            <a:ext cx="1590264" cy="258418"/>
          </a:xfrm>
          <a:prstGeom prst="ellips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6391A9AD-BA49-4FDD-AEC1-99C590FEC2BD}"/>
              </a:ext>
            </a:extLst>
          </p:cNvPr>
          <p:cNvCxnSpPr>
            <a:cxnSpLocks/>
            <a:stCxn id="8" idx="3"/>
            <a:endCxn id="9" idx="2"/>
          </p:cNvCxnSpPr>
          <p:nvPr/>
        </p:nvCxnSpPr>
        <p:spPr>
          <a:xfrm>
            <a:off x="1575946" y="3655795"/>
            <a:ext cx="1057921" cy="1490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4DC5E86-1289-4BBD-B6AE-4F5E109663D1}"/>
              </a:ext>
            </a:extLst>
          </p:cNvPr>
          <p:cNvSpPr/>
          <p:nvPr/>
        </p:nvSpPr>
        <p:spPr>
          <a:xfrm>
            <a:off x="5282053" y="5157266"/>
            <a:ext cx="1212850" cy="4668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Bouton charger.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B1DBF70-790D-4A24-B01C-BFC23F3C5A69}"/>
              </a:ext>
            </a:extLst>
          </p:cNvPr>
          <p:cNvSpPr/>
          <p:nvPr/>
        </p:nvSpPr>
        <p:spPr>
          <a:xfrm>
            <a:off x="3780210" y="5371107"/>
            <a:ext cx="1179416" cy="258418"/>
          </a:xfrm>
          <a:prstGeom prst="ellips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DF3B228-9ABA-456A-9F83-1B191DE60DDA}"/>
              </a:ext>
            </a:extLst>
          </p:cNvPr>
          <p:cNvSpPr/>
          <p:nvPr/>
        </p:nvSpPr>
        <p:spPr>
          <a:xfrm>
            <a:off x="3780210" y="6032872"/>
            <a:ext cx="1179416" cy="258418"/>
          </a:xfrm>
          <a:prstGeom prst="ellips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9AEEC3-6E18-40AE-A92B-68750756A8D7}"/>
              </a:ext>
            </a:extLst>
          </p:cNvPr>
          <p:cNvSpPr/>
          <p:nvPr/>
        </p:nvSpPr>
        <p:spPr>
          <a:xfrm>
            <a:off x="5282053" y="5799451"/>
            <a:ext cx="1212850" cy="4668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Bouton effacer.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402142CA-56D6-433B-B4C1-E32A7C890E74}"/>
              </a:ext>
            </a:extLst>
          </p:cNvPr>
          <p:cNvCxnSpPr>
            <a:stCxn id="14" idx="6"/>
            <a:endCxn id="13" idx="1"/>
          </p:cNvCxnSpPr>
          <p:nvPr/>
        </p:nvCxnSpPr>
        <p:spPr>
          <a:xfrm flipV="1">
            <a:off x="4959626" y="5390687"/>
            <a:ext cx="322427" cy="1096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6F08B519-BE24-4A9D-BAC8-474D1C2FBC82}"/>
              </a:ext>
            </a:extLst>
          </p:cNvPr>
          <p:cNvCxnSpPr>
            <a:stCxn id="15" idx="6"/>
            <a:endCxn id="16" idx="1"/>
          </p:cNvCxnSpPr>
          <p:nvPr/>
        </p:nvCxnSpPr>
        <p:spPr>
          <a:xfrm flipV="1">
            <a:off x="4959626" y="6032872"/>
            <a:ext cx="322427" cy="1292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6B0BB3F7-3890-48A8-9615-CA828F86F547}"/>
              </a:ext>
            </a:extLst>
          </p:cNvPr>
          <p:cNvSpPr/>
          <p:nvPr/>
        </p:nvSpPr>
        <p:spPr>
          <a:xfrm>
            <a:off x="1809952" y="4422914"/>
            <a:ext cx="1970258" cy="1077402"/>
          </a:xfrm>
          <a:prstGeom prst="ellips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AED996-E166-42B7-99D7-1C0ACDCB8AC3}"/>
              </a:ext>
            </a:extLst>
          </p:cNvPr>
          <p:cNvSpPr/>
          <p:nvPr/>
        </p:nvSpPr>
        <p:spPr>
          <a:xfrm>
            <a:off x="523992" y="5140701"/>
            <a:ext cx="1164066" cy="624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Liste des configurations sauvegardées.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C59A013F-DDD4-466C-A90F-D809E746FF47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1106025" y="4961615"/>
            <a:ext cx="703927" cy="1790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2571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5BCE92D5-CBF3-4394-8B56-3CA7FA2E44F5}" vid="{223B0D92-6602-4FAF-A594-8465DE3C8F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Page A4</Template>
  <TotalTime>224</TotalTime>
  <Words>332</Words>
  <Application>Microsoft Office PowerPoint</Application>
  <PresentationFormat>Format A4 (210 x 297 mm)</PresentationFormat>
  <Paragraphs>39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Pierre-Alain Etique</dc:creator>
  <cp:lastModifiedBy>Pierre-Alain Etique</cp:lastModifiedBy>
  <cp:revision>16</cp:revision>
  <dcterms:created xsi:type="dcterms:W3CDTF">2020-04-14T19:59:55Z</dcterms:created>
  <dcterms:modified xsi:type="dcterms:W3CDTF">2020-08-14T20:44:32Z</dcterms:modified>
</cp:coreProperties>
</file>