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31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3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98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5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27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9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4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2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843-81E1-4383-9F8F-73842B62BEA2}" type="datetimeFigureOut">
              <a:rPr lang="fr-CH" smtClean="0"/>
              <a:t>28.03.2020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A62F-0BA2-45FA-A3FF-1E7EADE77AD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6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B76641-DCF7-4B22-9DB6-820D4A22D546}"/>
              </a:ext>
            </a:extLst>
          </p:cNvPr>
          <p:cNvSpPr/>
          <p:nvPr/>
        </p:nvSpPr>
        <p:spPr>
          <a:xfrm>
            <a:off x="658467" y="365904"/>
            <a:ext cx="5831785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1400" dirty="0">
                <a:latin typeface="Noto Serif" panose="02020600060500020200" pitchFamily="18" charset="0"/>
              </a:rPr>
              <a:t>Ami, poète, esprit, tu fuis notre nuit noire.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Tu sors de nos rumeurs pour entrer dans la gloire;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Et désormais ton nom rayonne aux purs sommets.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Moi qui t’ai connu jeune et beau, moi qui t’aimais,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Moi qui, plus d’une fois, dans nos altiers coups d’aile,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Éperdu, m’appuyais sur ton âme fidèle,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Moi, blanchi par les jours sur ma tête neigeant,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Je me souviens des temps écoulés, et songeant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A ce jeune passé qui vit nos deux aurores,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A la lutte, à l’orage, aux arènes sonores,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A l’art nouveau qui s’offre, au peuple criant oui,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J’écoute ce grand vent sublime évanoui.</a:t>
            </a:r>
          </a:p>
          <a:p>
            <a:pPr fontAlgn="base"/>
            <a:endParaRPr lang="fr-FR" sz="1400" dirty="0"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latin typeface="Noto Serif" panose="02020600060500020200" pitchFamily="18" charset="0"/>
              </a:rPr>
              <a:t>Fils de la Grèce antique et de la jeune France,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Ton fier respect des morts fut rempli d’espérance;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Jamais tu ne fermas les yeux à l’avenir.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Mage à Thèbes, druide au pied du noir menhir,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Flamine aux bords du Tibre et brahme aux bords du Gange,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Mettant sur l’arc du dieu la flèche de l’archange,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D’Achille et de Roland hantant les deux chevets,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Forgeur mystérieux et puissant, tu savais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Tordre tous les rayons dans une seule flamme;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Le couchant rencontrait l’aurore dans ton âme;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Hier croisait demain dans ton fécond cerveau;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Tu sacrais le vieil art aïeul de l’art nouveau;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Tu comprenais qu’il faut, lorsqu’une âme inconnue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Parle au peuple, envolée en éclairs dans la nue,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L’écouter, l’accepter; l’aimer, ouvrir les cœurs;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Calme, tu dédaignais l’effort vil des moqueurs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Écumant sur Eschyle et bavant sur </a:t>
            </a:r>
            <a:r>
              <a:rPr lang="fr-FR" sz="1400" dirty="0" err="1">
                <a:latin typeface="Noto Serif" panose="02020600060500020200" pitchFamily="18" charset="0"/>
              </a:rPr>
              <a:t>Shakspeare</a:t>
            </a:r>
            <a:r>
              <a:rPr lang="fr-FR" sz="1400" dirty="0">
                <a:latin typeface="Noto Serif" panose="02020600060500020200" pitchFamily="18" charset="0"/>
              </a:rPr>
              <a:t>;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Tu savais que ce siècle a son air qu’il respire,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Et que, l’art ne marchant qu’en se transfigurant,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C’est embellir le beau que d’y joindre le grand.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Et l’on t’a vu pousser d’illustres cris de joie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Quand le Drame a saisi Paris comme une proie,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Quand l’antique hiver fut chassé par Floréal,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Quand l’astre inattendu du moderne idéal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Est venu tout à coup, dans le ciel qui s’embrase</a:t>
            </a:r>
            <a:br>
              <a:rPr lang="fr-FR" sz="1400" dirty="0">
                <a:latin typeface="Noto Serif" panose="02020600060500020200" pitchFamily="18" charset="0"/>
              </a:rPr>
            </a:br>
            <a:r>
              <a:rPr lang="fr-FR" sz="1400" dirty="0">
                <a:latin typeface="Noto Serif" panose="02020600060500020200" pitchFamily="18" charset="0"/>
              </a:rPr>
              <a:t>Luire, et quand l’Hippogriffe a relayé Pégase!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C671FA-41A8-43D2-9926-DF368AC8ADC6}"/>
              </a:ext>
            </a:extLst>
          </p:cNvPr>
          <p:cNvSpPr txBox="1"/>
          <p:nvPr/>
        </p:nvSpPr>
        <p:spPr>
          <a:xfrm>
            <a:off x="2407753" y="8860537"/>
            <a:ext cx="389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Soin, </a:t>
            </a:r>
            <a:r>
              <a:rPr lang="fr-CH" dirty="0" err="1"/>
              <a:t>oin</a:t>
            </a:r>
            <a:r>
              <a:rPr lang="fr-CH" dirty="0"/>
              <a:t>, point, </a:t>
            </a:r>
            <a:r>
              <a:rPr lang="fr-CH" dirty="0" err="1"/>
              <a:t>Oin</a:t>
            </a:r>
            <a:r>
              <a:rPr lang="fr-CH" dirty="0"/>
              <a:t> </a:t>
            </a:r>
            <a:r>
              <a:rPr lang="fr-CH" dirty="0" err="1"/>
              <a:t>Oin</a:t>
            </a:r>
            <a:r>
              <a:rPr lang="fr-CH" dirty="0"/>
              <a:t> lève le poing pour marquer des points.</a:t>
            </a:r>
          </a:p>
        </p:txBody>
      </p:sp>
    </p:spTree>
    <p:extLst>
      <p:ext uri="{BB962C8B-B14F-4D97-AF65-F5344CB8AC3E}">
        <p14:creationId xmlns:p14="http://schemas.microsoft.com/office/powerpoint/2010/main" val="3002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12898-92BC-425F-8F0B-529AC7159026}"/>
              </a:ext>
            </a:extLst>
          </p:cNvPr>
          <p:cNvSpPr/>
          <p:nvPr/>
        </p:nvSpPr>
        <p:spPr>
          <a:xfrm>
            <a:off x="637347" y="1285082"/>
            <a:ext cx="558330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Je te salue au seuil sévère du tombeau.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Va chercher le vrai, toi qui sus trouver le beau.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Monte l’âpre escalier. Du haut des sombres marches,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Du noir pont de l’abîme on entrevoit les arches;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Va! meurs! la dernière heure est le dernier degré.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Pars, aigle, tu vas voir des gouffres à ton gré;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Tu vas voir l’absolu, le réel, le sublime.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Tu vas sentir le vent sinistre de la cime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Et l’éblouissement du prodige éternel.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Ton olympe, tu vas le voir du haut du ciel,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Tu vas du haut du vrai voir l’humaine chimère,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Même celle de Job, même celle d’Homère,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Ame, et du haut de Dieu tu vas voir Jéhovah.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Monte, esprit! Grandis, plane, ouvre tes ailes, va!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Lorsqu’un vivant nous quitte, ému, je le contemple;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Car entrer dans la mort, c’est entrer dans le temple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Et quand un homme meurt, je vois distinctement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Dans son ascension mon propre avènement.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Ami, je sens du sort la sombre plénitude;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J’ai commencé la mort par de la solitude,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Je vois mon profond soir vaguement s’étoiler;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Voici l’heure où je vais, aussi moi, m’en aller.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Mon fil trop long frissonne et touche presque au glaive;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Le vent qui t’emporta doucement me soulève,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Et je vais suivre ceux qui m’aimaient, moi, banni.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Leur </a:t>
            </a:r>
            <a:r>
              <a:rPr lang="fr-FR" sz="1400" dirty="0" err="1">
                <a:solidFill>
                  <a:srgbClr val="333333"/>
                </a:solidFill>
                <a:latin typeface="Noto Serif" panose="02020600060500020200" pitchFamily="18" charset="0"/>
              </a:rPr>
              <a:t>oeil</a:t>
            </a: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 fixe m’attire au fond de l’infini.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J’y cours. Ne fermez pas la porte funéraire.</a:t>
            </a:r>
          </a:p>
        </p:txBody>
      </p:sp>
    </p:spTree>
    <p:extLst>
      <p:ext uri="{BB962C8B-B14F-4D97-AF65-F5344CB8AC3E}">
        <p14:creationId xmlns:p14="http://schemas.microsoft.com/office/powerpoint/2010/main" val="311952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89C70-48BE-455D-B2AB-6D657117AFA9}"/>
              </a:ext>
            </a:extLst>
          </p:cNvPr>
          <p:cNvSpPr/>
          <p:nvPr/>
        </p:nvSpPr>
        <p:spPr>
          <a:xfrm>
            <a:off x="889551" y="774970"/>
            <a:ext cx="512362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Passons; car c’est la loi; nul ne peut s’y soustraire;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Tout penche; et ce grand siècle avec tous ses rayons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Entre en cette ombre immense où pâles nous fuyons.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Oh! quel farouche bruit font dans le crépuscule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Les chênes qu’on abat pour le bûcher d’Hercule!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Les chevaux de la mort se mettent à hennir,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Et sont joyeux, car l’âge éclatant va finir;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Ce siècle altier qui sut dompter le vent contraire,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Expire ô Gautier! toi, leur égal et leur frère,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Tu pars après Dumas, Lamartine et Musset.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L’onde antique est tarie où l’on rajeunissait;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Comme il n’est plus de Styx il n’est plus de Jouvence.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Le dur faucheur avec sa large lame avance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Pensif et pas à pas vers le reste du blé;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C’est mon tour; et la nuit emplit mon œil troublé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Qui, devinant, hélas, l’avenir des colombes,</a:t>
            </a:r>
            <a:b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000000"/>
                </a:solidFill>
                <a:latin typeface="Noto Serif" panose="02020600060500020200" pitchFamily="18" charset="0"/>
              </a:rPr>
              <a:t>Pleure sur des berceaux et sourit à des tombes.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31E0EAE-026E-49FA-80BD-3EA98EE1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25813"/>
              </p:ext>
            </p:extLst>
          </p:nvPr>
        </p:nvGraphicFramePr>
        <p:xfrm>
          <a:off x="1003853" y="4953000"/>
          <a:ext cx="4572000" cy="3954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203387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7631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915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Passons; car c’est la loi; nul ne peut s’y soustraire;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Tout penche; et ce grand siècle avec tous ses rayons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Entre en cette ombre immense où pâles nous fuyons.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Oh! quel farouche bruit font dans le crépuscule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Les chênes qu’on abat pour le bûcher d’Hercule!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Les chevaux de la mort se mettent à hennir,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Et sont joyeux, car l’âge éclatant va finir;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Ce siècle altier qui sut dompter le vent contraire,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Expire ô Gautier! toi, leur égal et leur frère,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Tu pars après Dumas, Lamartine et Musset.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L’onde antique est tarie où l’on rajeunissait;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Comme il n’est plus de Styx il n’est plus de Jouvence.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3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Le dur faucheur avec sa large lame avance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Pensif et pas à pas vers le reste du blé;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C’est mon tour; et la nuit emplit mon œil troublé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Qui, devinant, hélas, l’avenir des colombes,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Pleure sur des berceaux et sourit à des tombes.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5097"/>
                  </a:ext>
                </a:extLst>
              </a:tr>
            </a:tbl>
          </a:graphicData>
        </a:graphic>
      </p:graphicFrame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0E4512F-3618-4C72-9AA9-BA57EC2A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09386"/>
              </p:ext>
            </p:extLst>
          </p:nvPr>
        </p:nvGraphicFramePr>
        <p:xfrm>
          <a:off x="5327374" y="3796748"/>
          <a:ext cx="1371600" cy="48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490188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245209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fr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043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fr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50461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1C2C1C-E151-4A1B-B6CA-F281DE47C761}"/>
              </a:ext>
            </a:extLst>
          </p:cNvPr>
          <p:cNvSpPr/>
          <p:nvPr/>
        </p:nvSpPr>
        <p:spPr>
          <a:xfrm>
            <a:off x="6142383" y="1888435"/>
            <a:ext cx="417443" cy="154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F60D7-ED0E-4A83-AC35-1934BFE53EED}"/>
              </a:ext>
            </a:extLst>
          </p:cNvPr>
          <p:cNvSpPr/>
          <p:nvPr/>
        </p:nvSpPr>
        <p:spPr>
          <a:xfrm>
            <a:off x="631134" y="221764"/>
            <a:ext cx="6177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Noto Serif" panose="02020600060500020200" pitchFamily="18" charset="0"/>
              </a:rPr>
              <a:t>Tout penche; et ce grand siècle avec tous ses rayons</a:t>
            </a:r>
            <a:endParaRPr lang="fr-CH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5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31E0EAE-026E-49FA-80BD-3EA98EE1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74696"/>
              </p:ext>
            </p:extLst>
          </p:nvPr>
        </p:nvGraphicFramePr>
        <p:xfrm>
          <a:off x="1003853" y="4953000"/>
          <a:ext cx="4572000" cy="3954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203387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7631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915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Pas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son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car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c’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est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la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loi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nul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ne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peu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s’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y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sous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trai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Tou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pen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che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gran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d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siè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vec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tous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ses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ra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yon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endParaRPr lang="fr-CH" b="0" i="0" u="none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En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en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cet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om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bre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im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men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où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pâ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nou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fu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yon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.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O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h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!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quel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fa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rou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che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brui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fon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dan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cré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pus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cu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endParaRPr lang="fr-CH" b="0" i="0" u="non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chê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ne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qu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’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on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ba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pour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bû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cher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d’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H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er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cu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!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Les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che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vau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x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la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mor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met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te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nt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à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h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en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nir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son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joy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eu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x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car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l’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â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ge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é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cla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tan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va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fi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nir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siè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al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tier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qui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domp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ter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ven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con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trai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Ex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pi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ô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Gau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tier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!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toi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leur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é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gal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leur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frè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Tu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par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a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prè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Du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ma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La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mar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ti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Mus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L’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on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an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ti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que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est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ri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où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l’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on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ra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jeu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nis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sai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Com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me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il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n’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est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plus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Sty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x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il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n’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est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plus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Jou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ven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3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dur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fau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cheur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a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vec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sa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lar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ge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me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van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ce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Pen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sif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pa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à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pa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ver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res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du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blé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C’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est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mon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tour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;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la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nui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em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pli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mon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œ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il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trou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blé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Qui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de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vi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nan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 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h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é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las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l’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a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ve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nir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des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co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lom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be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,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Pleu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re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sur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des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ber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ceau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x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et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sou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ri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t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à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des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 </a:t>
                      </a:r>
                      <a:r>
                        <a:rPr lang="fr-FR" sz="1200" b="0" i="0" u="none" dirty="0">
                          <a:solidFill>
                            <a:srgbClr val="FF0000"/>
                          </a:solidFill>
                          <a:latin typeface="Noto Serif" panose="02020600060500020200" pitchFamily="18" charset="0"/>
                        </a:rPr>
                        <a:t>tom</a:t>
                      </a:r>
                      <a:r>
                        <a:rPr lang="fr-FR" sz="1200" b="0" i="0" u="none" dirty="0">
                          <a:solidFill>
                            <a:srgbClr val="0000FF"/>
                          </a:solidFill>
                          <a:latin typeface="Noto Serif" panose="02020600060500020200" pitchFamily="18" charset="0"/>
                        </a:rPr>
                        <a:t>be</a:t>
                      </a:r>
                      <a:r>
                        <a:rPr lang="fr-FR" sz="1200" b="0" i="0" u="none" dirty="0">
                          <a:solidFill>
                            <a:srgbClr val="A6A6A6"/>
                          </a:solidFill>
                          <a:latin typeface="Noto Serif" panose="02020600060500020200" pitchFamily="18" charset="0"/>
                        </a:rPr>
                        <a:t>s</a:t>
                      </a: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509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B221530-18F5-4C71-96CE-3334334BF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29200"/>
              </p:ext>
            </p:extLst>
          </p:nvPr>
        </p:nvGraphicFramePr>
        <p:xfrm>
          <a:off x="1003853" y="593035"/>
          <a:ext cx="4572000" cy="3954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203387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763130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915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Passons; car c’est la loi; nul ne peut s’y soustraire;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Tout penche; et ce grand siècle avec tous ses rayons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Entre en cette ombre immense où pâles nous fuyons.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Oh! quel farouche bruit font dans le crépuscule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Les chênes qu’on abat pour le bûcher d’Hercule!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Les chevaux de la mort se mettent à hennir,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Et sont joyeux, car l’âge éclatant va finir;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Ce siècle altier qui sut dompter le vent contraire,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Expire ô Gautier! toi, leur égal et leur frère,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Tu pars après Dumas, Lamartine et Musset.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L’onde antique est tarie où l’on rajeunissait;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Comme il n’est plus de Styx il n’est plus de Jouvence.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3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Le dur faucheur avec sa large lame avance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Pensif et pas à pas vers le reste du blé;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C’est mon tour; et la nuit emplit mon œil troublé</a:t>
                      </a:r>
                      <a:b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</a:br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Qui, devinant, hélas, l’avenir des colombes,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dirty="0">
                          <a:solidFill>
                            <a:srgbClr val="000000"/>
                          </a:solidFill>
                          <a:latin typeface="Noto Serif" panose="02020600060500020200" pitchFamily="18" charset="0"/>
                        </a:rPr>
                        <a:t>Pleure sur des berceaux et sourit à des tombes.</a:t>
                      </a:r>
                      <a:endParaRPr lang="fr-CH" b="0" i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CABC5-9A90-4504-B5C9-033692CBCE2A}"/>
              </a:ext>
            </a:extLst>
          </p:cNvPr>
          <p:cNvSpPr/>
          <p:nvPr/>
        </p:nvSpPr>
        <p:spPr>
          <a:xfrm>
            <a:off x="708163" y="444616"/>
            <a:ext cx="585166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Ainsi, toujours poussés vers de nouveaux rivages,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Dans la nuit éternelle emportés sans retour,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Ne pourrons-nous jamais sur l’océan des âges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Jeter l’ancre un seul jour ?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Ô lac ! l’année à peine a fini sa carrière,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Et près des flots chéris qu’elle devait revoir,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Regarde ! je viens seul m’asseoir sur cette pierre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Où tu la vis s’asseoir !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Tu mugissais ainsi sous ces roches profondes,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Ainsi tu te brisais sur leurs flancs déchirés,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Ainsi le vent jetait l’écume de tes ondes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Sur ses pieds adorés.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Un soir, t’en souvient-il ? nous voguions en silence 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On n’entendait au loin, sur l’onde et sous les cieux,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le bruit des rameurs qui frappaient en cadence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Tes flots harmonieux.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Tout à coup des accents inconnus à la terre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Du rivage charmé frappèrent les échos 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Le flot fut attentif, et la voix qui m’est chère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Laissa tomber ces mots :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 » Ô temps ! suspends ton vol, et vous, heures propices !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Suspendez votre cours :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Laissez-nous savourer les rapides délices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Des plus beaux de nos jours !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 » Assez de malheureux ici-bas vous implorent,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Coulez, coulez pour eux 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Prenez avec leurs jours les soins qui les dévorent 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Oubliez les heureux.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 » Mais je demande en vain quelques moments encore,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Le temps m’échappe et fuit 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Je dis à cette nuit : Sois plus lente ; et l’aurore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Va dissiper la nuit.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157038-4991-40C8-8352-6A5242615002}"/>
              </a:ext>
            </a:extLst>
          </p:cNvPr>
          <p:cNvSpPr/>
          <p:nvPr/>
        </p:nvSpPr>
        <p:spPr>
          <a:xfrm>
            <a:off x="626164" y="867452"/>
            <a:ext cx="5963479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 » Aimons donc, aimons donc ! de l’heure fugitive,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Hâtons-nous, jouissons !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L’homme n’a point de port, le temps n’a point de rive ;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Il coule, et nous passons !  »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Temps jaloux, se peut-il que ces moments d’ivresse,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Où l’amour à longs flots nous verse le bonheur,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S’envolent loin de nous de la même vitesse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les jours de malheur ?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Eh quoi ! n’en pourrons-nous fixer au moins la trace ?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Quoi ! passés pour jamais ! quoi ! tout entiers perdus !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Ce temps qui les donna, ce temps qui les efface,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Ne nous les rendra plus !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Éternité, néant, passé, sombres abîmes,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faites-vous des jours que vous engloutissez ?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Parlez : nous </a:t>
            </a:r>
            <a:r>
              <a:rPr lang="fr-FR" sz="1400" dirty="0" err="1">
                <a:solidFill>
                  <a:srgbClr val="333333"/>
                </a:solidFill>
                <a:latin typeface="Noto Serif" panose="02020600060500020200" pitchFamily="18" charset="0"/>
              </a:rPr>
              <a:t>rendrez-vous</a:t>
            </a: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 ces extases sublimes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vous nous ravissez ?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Ô lac ! rochers muets ! grottes ! forêt obscure !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Vous, que le temps épargne ou qu’il peut rajeunir,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Gardez de cette nuit, gardez, belle nature,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Au moins le souvenir !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Qu’il soit dans ton repos, qu’il soit dans tes orages,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Beau lac, et dans l’aspect de tes riants coteaux,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Et dans ces noirs sapins, et dans ces rocs sauvages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Qui pendent sur tes eaux.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Qu’il soit dans le zéphyr qui frémit et qui passe,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Dans les bruits de tes bords par tes bords répétés,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Dans l’astre au front d’argent qui blanchit ta surface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De ses molles clartés.</a:t>
            </a:r>
          </a:p>
          <a:p>
            <a:pPr fontAlgn="base"/>
            <a:endParaRPr lang="fr-FR" sz="1400" dirty="0">
              <a:solidFill>
                <a:srgbClr val="333333"/>
              </a:solidFill>
              <a:latin typeface="Noto Serif" panose="02020600060500020200" pitchFamily="18" charset="0"/>
            </a:endParaRPr>
          </a:p>
          <a:p>
            <a:pPr fontAlgn="base"/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le vent qui gémit, le roseau qui soupire,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les parfums légers de ton air embaumé,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Que tout ce qu’on entend, l’on voit ou l’on respire,</a:t>
            </a:r>
            <a:b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</a:br>
            <a:r>
              <a:rPr lang="fr-FR" sz="1400" dirty="0">
                <a:solidFill>
                  <a:srgbClr val="333333"/>
                </a:solidFill>
                <a:latin typeface="Noto Serif" panose="02020600060500020200" pitchFamily="18" charset="0"/>
              </a:rPr>
              <a:t>Tout dise : Ils ont aimé !</a:t>
            </a:r>
          </a:p>
        </p:txBody>
      </p:sp>
    </p:spTree>
    <p:extLst>
      <p:ext uri="{BB962C8B-B14F-4D97-AF65-F5344CB8AC3E}">
        <p14:creationId xmlns:p14="http://schemas.microsoft.com/office/powerpoint/2010/main" val="1380035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BCE92D5-CBF3-4394-8B56-3CA7FA2E44F5}" vid="{223B0D92-6602-4FAF-A594-8465DE3C8F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Page A4</Template>
  <TotalTime>65</TotalTime>
  <Words>2063</Words>
  <Application>Microsoft Office PowerPoint</Application>
  <PresentationFormat>Format A4 (210 x 297 mm)</PresentationFormat>
  <Paragraphs>66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Serif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15</cp:revision>
  <dcterms:created xsi:type="dcterms:W3CDTF">2020-02-29T00:41:28Z</dcterms:created>
  <dcterms:modified xsi:type="dcterms:W3CDTF">2020-03-28T00:08:32Z</dcterms:modified>
</cp:coreProperties>
</file>