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336" y="-26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215" cy="10689590"/>
          </a:xfrm>
          <a:custGeom>
            <a:avLst/>
            <a:gdLst/>
            <a:ahLst/>
            <a:cxnLst/>
            <a:rect l="l" t="t" r="r" b="b"/>
            <a:pathLst>
              <a:path w="7562215" h="10689590">
                <a:moveTo>
                  <a:pt x="7562088" y="0"/>
                </a:moveTo>
                <a:lnTo>
                  <a:pt x="0" y="0"/>
                </a:lnTo>
                <a:lnTo>
                  <a:pt x="0" y="10689335"/>
                </a:lnTo>
                <a:lnTo>
                  <a:pt x="7562088" y="10689335"/>
                </a:lnTo>
                <a:lnTo>
                  <a:pt x="7562088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.fateczl.edu.br/index.php/git/article/view/68" TargetMode="External"/><Relationship Id="rId2" Type="http://schemas.openxmlformats.org/officeDocument/2006/relationships/hyperlink" Target="https://capela.unisagrado.edu.br/index.php/interacao/article/view/488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759450" cy="528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Times New Roman"/>
                <a:cs typeface="Times New Roman"/>
              </a:rPr>
              <a:t>BUSCA</a:t>
            </a:r>
            <a:r>
              <a:rPr sz="1500" b="1" spc="-4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EDU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CURSOS</a:t>
            </a:r>
            <a:endParaRPr sz="1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000"/>
              </a:lnSpc>
              <a:spcBef>
                <a:spcPts val="1510"/>
              </a:spcBef>
            </a:pPr>
            <a:r>
              <a:rPr sz="1200" spc="-10" dirty="0">
                <a:latin typeface="Times New Roman"/>
                <a:cs typeface="Times New Roman"/>
              </a:rPr>
              <a:t>Trata-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buscas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google,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Brasil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outros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sites.Destinado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buscas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cursos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gratuitos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Estadual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Educação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Paraná.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fará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busca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site </a:t>
            </a:r>
            <a:r>
              <a:rPr sz="1200" dirty="0">
                <a:latin typeface="Times New Roman"/>
                <a:cs typeface="Times New Roman"/>
              </a:rPr>
              <a:t>usando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cadastro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gerando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resultado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endereço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cadastrado.Logo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cadastro feito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usuário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pode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gerar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outros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resultados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usando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endereços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diferentes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novo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cadastro.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cadastro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usuário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precisa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cadastrar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45"/>
              </a:spcBef>
              <a:buChar char="-"/>
              <a:tabLst>
                <a:tab pos="469265" algn="l"/>
              </a:tabLst>
            </a:pPr>
            <a:r>
              <a:rPr sz="1200" spc="-20" dirty="0">
                <a:latin typeface="Times New Roman"/>
                <a:cs typeface="Times New Roman"/>
              </a:rPr>
              <a:t>menu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45"/>
              </a:spcBef>
              <a:buChar char="-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botão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cadastrar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45"/>
              </a:spcBef>
              <a:buChar char="-"/>
              <a:tabLst>
                <a:tab pos="469265" algn="l"/>
              </a:tabLst>
            </a:pPr>
            <a:r>
              <a:rPr sz="1200" spc="-20" dirty="0">
                <a:latin typeface="Times New Roman"/>
                <a:cs typeface="Times New Roman"/>
              </a:rPr>
              <a:t>nome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Char char="-"/>
              <a:tabLst>
                <a:tab pos="469265" algn="l"/>
              </a:tabLst>
            </a:pPr>
            <a:r>
              <a:rPr sz="1200" spc="-10" dirty="0">
                <a:latin typeface="Times New Roman"/>
                <a:cs typeface="Times New Roman"/>
              </a:rPr>
              <a:t>idade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45"/>
              </a:spcBef>
              <a:buChar char="-"/>
              <a:tabLst>
                <a:tab pos="469265" algn="l"/>
              </a:tabLst>
            </a:pPr>
            <a:r>
              <a:rPr sz="1200" spc="-10" dirty="0">
                <a:latin typeface="Times New Roman"/>
                <a:cs typeface="Times New Roman"/>
              </a:rPr>
              <a:t>email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45"/>
              </a:spcBef>
              <a:buChar char="-"/>
              <a:tabLst>
                <a:tab pos="469265" algn="l"/>
              </a:tabLst>
            </a:pPr>
            <a:r>
              <a:rPr sz="1200" spc="-10" dirty="0">
                <a:latin typeface="Times New Roman"/>
                <a:cs typeface="Times New Roman"/>
              </a:rPr>
              <a:t>cidade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45"/>
              </a:spcBef>
              <a:buChar char="-"/>
              <a:tabLst>
                <a:tab pos="469265" algn="l"/>
              </a:tabLst>
            </a:pPr>
            <a:r>
              <a:rPr sz="1200" spc="-10" dirty="0">
                <a:latin typeface="Times New Roman"/>
                <a:cs typeface="Times New Roman"/>
              </a:rPr>
              <a:t>bairro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Char char="-"/>
              <a:tabLst>
                <a:tab pos="469265" algn="l"/>
              </a:tabLst>
            </a:pPr>
            <a:r>
              <a:rPr sz="1200" spc="-10" dirty="0">
                <a:latin typeface="Times New Roman"/>
                <a:cs typeface="Times New Roman"/>
              </a:rPr>
              <a:t>rua/av.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45"/>
              </a:spcBef>
              <a:buChar char="-"/>
              <a:tabLst>
                <a:tab pos="469265" algn="l"/>
              </a:tabLst>
            </a:pPr>
            <a:r>
              <a:rPr sz="1200" spc="-10" dirty="0">
                <a:latin typeface="Times New Roman"/>
                <a:cs typeface="Times New Roman"/>
              </a:rPr>
              <a:t>número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Clicar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botão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IR.</a:t>
            </a:r>
            <a:endParaRPr sz="12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101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mostrará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resultado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busca.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terá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botão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voltar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fará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usuário </a:t>
            </a:r>
            <a:r>
              <a:rPr sz="1200" dirty="0">
                <a:latin typeface="Times New Roman"/>
                <a:cs typeface="Times New Roman"/>
              </a:rPr>
              <a:t>voltar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à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inicial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nova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pesquisa.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também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botão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sair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desligar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tela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outro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usuário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depois.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1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Objetivo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tornar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mais acessível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informação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cursos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gratuitos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próximos. O </a:t>
            </a:r>
            <a:r>
              <a:rPr sz="1200" spc="-10" dirty="0">
                <a:latin typeface="Times New Roman"/>
                <a:cs typeface="Times New Roman"/>
              </a:rPr>
              <a:t>grande </a:t>
            </a:r>
            <a:r>
              <a:rPr sz="1200" dirty="0">
                <a:latin typeface="Times New Roman"/>
                <a:cs typeface="Times New Roman"/>
              </a:rPr>
              <a:t>problema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interessados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falta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informação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sobre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cursos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gratuitos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próximos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sites </a:t>
            </a:r>
            <a:r>
              <a:rPr sz="1200" dirty="0">
                <a:latin typeface="Times New Roman"/>
                <a:cs typeface="Times New Roman"/>
              </a:rPr>
              <a:t>destinados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buscas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informações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não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chegam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até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usuário.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6592265"/>
            <a:ext cx="5770880" cy="374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705"/>
              </a:lnSpc>
            </a:pPr>
            <a:r>
              <a:rPr sz="1500" b="1" dirty="0">
                <a:solidFill>
                  <a:srgbClr val="0D272C"/>
                </a:solidFill>
                <a:latin typeface="Times New Roman"/>
                <a:cs typeface="Times New Roman"/>
              </a:rPr>
              <a:t>Lean</a:t>
            </a:r>
            <a:r>
              <a:rPr sz="1500" b="1" spc="-15" dirty="0">
                <a:solidFill>
                  <a:srgbClr val="0D272C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0D272C"/>
                </a:solidFill>
                <a:latin typeface="Times New Roman"/>
                <a:cs typeface="Times New Roman"/>
              </a:rPr>
              <a:t>Inception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924294"/>
            <a:ext cx="5761990" cy="1234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03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Lean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metodologia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deixar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operações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empresa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enxutas,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com </a:t>
            </a:r>
            <a:r>
              <a:rPr sz="1200" dirty="0">
                <a:latin typeface="Times New Roman"/>
                <a:cs typeface="Times New Roman"/>
              </a:rPr>
              <a:t>foco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diminuir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desperdícios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prejudicar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qualidade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solução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diminuir </a:t>
            </a:r>
            <a:r>
              <a:rPr sz="1200" dirty="0">
                <a:latin typeface="Times New Roman"/>
                <a:cs typeface="Times New Roman"/>
              </a:rPr>
              <a:t>desperdícios,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aumentar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produtividade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dentro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empresa.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objetivo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é </a:t>
            </a:r>
            <a:r>
              <a:rPr sz="1200" dirty="0">
                <a:latin typeface="Times New Roman"/>
                <a:cs typeface="Times New Roman"/>
              </a:rPr>
              <a:t>atingir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número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usuários.</a:t>
            </a:r>
            <a:endParaRPr sz="12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Usando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esse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métodos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foi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feita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pesquisa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formulário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google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descobrir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que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usuário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necessitava,com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perguntas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específicas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sobre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site.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72997"/>
            <a:ext cx="5527675" cy="204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 algn="just">
              <a:lnSpc>
                <a:spcPct val="110000"/>
              </a:lnSpc>
              <a:spcBef>
                <a:spcPts val="100"/>
              </a:spcBef>
              <a:buChar char="●"/>
              <a:tabLst>
                <a:tab pos="240665" algn="l"/>
              </a:tabLst>
            </a:pPr>
            <a:r>
              <a:rPr sz="1200" dirty="0">
                <a:latin typeface="Times New Roman"/>
                <a:cs typeface="Times New Roman"/>
              </a:rPr>
              <a:t>Coleta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dados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básicos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uso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Monitoramento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número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buscas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realizadas, 	palavras-</a:t>
            </a:r>
            <a:r>
              <a:rPr sz="1200" dirty="0">
                <a:latin typeface="Times New Roman"/>
                <a:cs typeface="Times New Roman"/>
              </a:rPr>
              <a:t>chave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buscadas,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etc.,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marL="239395" marR="5080" indent="-227329" algn="just">
              <a:lnSpc>
                <a:spcPct val="110000"/>
              </a:lnSpc>
              <a:buChar char="●"/>
              <a:tabLst>
                <a:tab pos="240665" algn="l"/>
              </a:tabLst>
            </a:pPr>
            <a:r>
              <a:rPr sz="1200" dirty="0">
                <a:latin typeface="Times New Roman"/>
                <a:cs typeface="Times New Roman"/>
              </a:rPr>
              <a:t>Foca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usabilidade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acessibilidade,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economizando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recursos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desenvolvimento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em 	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complexo.Reduz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iniciais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permite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escalar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infraestrutura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conforme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	</a:t>
            </a:r>
            <a:r>
              <a:rPr sz="1200" dirty="0">
                <a:latin typeface="Times New Roman"/>
                <a:cs typeface="Times New Roman"/>
              </a:rPr>
              <a:t>demanda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aumenta.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Font typeface="Times New Roman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Char char="●"/>
              <a:tabLst>
                <a:tab pos="240665" algn="l"/>
              </a:tabLst>
            </a:pPr>
            <a:r>
              <a:rPr sz="1200" dirty="0">
                <a:latin typeface="Times New Roman"/>
                <a:cs typeface="Times New Roman"/>
              </a:rPr>
              <a:t>Fornece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insights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sobre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ajuda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priorizar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melhorias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futuras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Times New Roman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Char char="●"/>
              <a:tabLst>
                <a:tab pos="240665" algn="l"/>
              </a:tabLst>
            </a:pPr>
            <a:r>
              <a:rPr sz="1200" dirty="0">
                <a:latin typeface="Times New Roman"/>
                <a:cs typeface="Times New Roman"/>
              </a:rPr>
              <a:t>Exportar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Planilhas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332988"/>
            <a:ext cx="5730875" cy="42285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0875" cy="449554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826251"/>
            <a:ext cx="5730875" cy="25396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4"/>
            <a:ext cx="5756275" cy="160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Objetivos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</a:t>
            </a:r>
            <a:r>
              <a:rPr sz="1800" b="1" spc="-10" dirty="0">
                <a:latin typeface="Times New Roman"/>
                <a:cs typeface="Times New Roman"/>
              </a:rPr>
              <a:t> Desenvolvimento sustentável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Educação</a:t>
            </a:r>
            <a:r>
              <a:rPr sz="1500" b="1" spc="-3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de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qualidade: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500" b="1" dirty="0">
                <a:latin typeface="Times New Roman"/>
                <a:cs typeface="Times New Roman"/>
              </a:rPr>
              <a:t>Objetivo</a:t>
            </a:r>
            <a:r>
              <a:rPr sz="1500" b="1" spc="29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1</a:t>
            </a:r>
            <a:r>
              <a:rPr sz="1350" b="1" dirty="0">
                <a:latin typeface="Times New Roman"/>
                <a:cs typeface="Times New Roman"/>
              </a:rPr>
              <a:t>.</a:t>
            </a:r>
            <a:r>
              <a:rPr sz="1350" b="1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Assegurar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educação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inclusiva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equitativa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qualidade,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promover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800"/>
              </a:lnSpc>
              <a:spcBef>
                <a:spcPts val="40"/>
              </a:spcBef>
            </a:pPr>
            <a:r>
              <a:rPr sz="1200" spc="-10" dirty="0">
                <a:latin typeface="Times New Roman"/>
                <a:cs typeface="Times New Roman"/>
              </a:rPr>
              <a:t>oportunidades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aprendizagem </a:t>
            </a:r>
            <a:r>
              <a:rPr sz="1200" dirty="0">
                <a:latin typeface="Times New Roman"/>
                <a:cs typeface="Times New Roman"/>
              </a:rPr>
              <a:t>ao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vida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todas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todos.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Trazer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conhecimento</a:t>
            </a:r>
            <a:r>
              <a:rPr sz="1200" spc="-25" dirty="0">
                <a:latin typeface="Times New Roman"/>
                <a:cs typeface="Times New Roman"/>
              </a:rPr>
              <a:t> às </a:t>
            </a:r>
            <a:r>
              <a:rPr sz="1200" dirty="0">
                <a:latin typeface="Times New Roman"/>
                <a:cs typeface="Times New Roman"/>
              </a:rPr>
              <a:t>regiões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difícil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acesso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à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informação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educação.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755261"/>
            <a:ext cx="5760085" cy="129349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90"/>
              </a:spcBef>
            </a:pPr>
            <a:r>
              <a:rPr sz="1500" b="1" dirty="0">
                <a:latin typeface="Times New Roman"/>
                <a:cs typeface="Times New Roman"/>
              </a:rPr>
              <a:t>Trabalho</a:t>
            </a:r>
            <a:r>
              <a:rPr sz="1500" b="1" spc="-3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decente</a:t>
            </a:r>
            <a:r>
              <a:rPr sz="1500" b="1" spc="-3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e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crescimento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econômico:</a:t>
            </a:r>
            <a:endParaRPr sz="1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200"/>
              </a:lnSpc>
              <a:spcBef>
                <a:spcPts val="610"/>
              </a:spcBef>
            </a:pPr>
            <a:r>
              <a:rPr sz="1500" b="1" dirty="0">
                <a:latin typeface="Times New Roman"/>
                <a:cs typeface="Times New Roman"/>
              </a:rPr>
              <a:t>Objetivo</a:t>
            </a:r>
            <a:r>
              <a:rPr sz="1500" b="1" spc="37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2</a:t>
            </a:r>
            <a:r>
              <a:rPr sz="1350" b="1" dirty="0">
                <a:latin typeface="Times New Roman"/>
                <a:cs typeface="Times New Roman"/>
              </a:rPr>
              <a:t>.</a:t>
            </a:r>
            <a:r>
              <a:rPr sz="1350" b="1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Promover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crescimento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econômico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sustentado,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inclusivo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sustentável, </a:t>
            </a:r>
            <a:r>
              <a:rPr sz="1200" dirty="0">
                <a:latin typeface="Times New Roman"/>
                <a:cs typeface="Times New Roman"/>
              </a:rPr>
              <a:t>emprego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pleno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produtivo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trabalho decente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todas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todos.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Informar que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cidadão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tem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direito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estudar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transformando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seu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crescimento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econômico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emprego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cursos ofertados.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711450"/>
            <a:ext cx="1466850" cy="14573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266688"/>
            <a:ext cx="1419225" cy="14571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0702"/>
            <a:ext cx="5754370" cy="109093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80"/>
              </a:spcBef>
            </a:pPr>
            <a:r>
              <a:rPr sz="1500" b="1" dirty="0">
                <a:latin typeface="Times New Roman"/>
                <a:cs typeface="Times New Roman"/>
              </a:rPr>
              <a:t>Redução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das</a:t>
            </a:r>
            <a:r>
              <a:rPr sz="1500" b="1" spc="-35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desigualdades:</a:t>
            </a:r>
            <a:endParaRPr sz="1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700"/>
              </a:lnSpc>
              <a:spcBef>
                <a:spcPts val="585"/>
              </a:spcBef>
            </a:pPr>
            <a:r>
              <a:rPr sz="1500" b="1" dirty="0">
                <a:latin typeface="Times New Roman"/>
                <a:cs typeface="Times New Roman"/>
              </a:rPr>
              <a:t>Objetivo</a:t>
            </a:r>
            <a:r>
              <a:rPr sz="1500" b="1" spc="4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3</a:t>
            </a:r>
            <a:r>
              <a:rPr sz="1350" b="1" dirty="0">
                <a:latin typeface="Times New Roman"/>
                <a:cs typeface="Times New Roman"/>
              </a:rPr>
              <a:t>.</a:t>
            </a:r>
            <a:r>
              <a:rPr sz="1350" b="1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Reduzir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desigualdade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eles.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Incentivar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informação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cursos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são </a:t>
            </a:r>
            <a:r>
              <a:rPr sz="1200" dirty="0">
                <a:latin typeface="Times New Roman"/>
                <a:cs typeface="Times New Roman"/>
              </a:rPr>
              <a:t>disponíveis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todas 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idades.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Desde idosos,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adultos,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adolescentes.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Independente 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raça,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cor, </a:t>
            </a:r>
            <a:r>
              <a:rPr sz="1200" dirty="0">
                <a:latin typeface="Times New Roman"/>
                <a:cs typeface="Times New Roman"/>
              </a:rPr>
              <a:t>sexo, </a:t>
            </a:r>
            <a:r>
              <a:rPr sz="1200" spc="-10" dirty="0">
                <a:latin typeface="Times New Roman"/>
                <a:cs typeface="Times New Roman"/>
              </a:rPr>
              <a:t>nacionalidade,</a:t>
            </a:r>
            <a:r>
              <a:rPr sz="1200" dirty="0">
                <a:latin typeface="Times New Roman"/>
                <a:cs typeface="Times New Roman"/>
              </a:rPr>
              <a:t> ideologia ou </a:t>
            </a:r>
            <a:r>
              <a:rPr sz="1200" spc="-10" dirty="0">
                <a:latin typeface="Times New Roman"/>
                <a:cs typeface="Times New Roman"/>
              </a:rPr>
              <a:t>crença.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99055"/>
            <a:ext cx="146685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4"/>
            <a:ext cx="2128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Trabalhos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Correlatos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377441"/>
            <a:ext cx="4413250" cy="62928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200" b="1" dirty="0">
                <a:latin typeface="Times New Roman"/>
                <a:cs typeface="Times New Roman"/>
              </a:rPr>
              <a:t>DESENVOLVIMENTO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WEBSITES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PARA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COMUNIDADE</a:t>
            </a:r>
            <a:endParaRPr sz="1200">
              <a:latin typeface="Times New Roman"/>
              <a:cs typeface="Times New Roman"/>
            </a:endParaRPr>
          </a:p>
          <a:p>
            <a:pPr marL="12700" marR="169545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Criação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Diocese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Divino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Espírito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Santo </a:t>
            </a:r>
            <a:r>
              <a:rPr sz="1200" u="sng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2"/>
              </a:rPr>
              <a:t>https://capela.unisagrado.edu.br/index.php/interacao/article/view/488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16" y="2022601"/>
            <a:ext cx="5770880" cy="1612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55"/>
              </a:lnSpc>
            </a:pPr>
            <a:r>
              <a:rPr sz="1200" b="1" spc="-10" dirty="0">
                <a:latin typeface="Times New Roman"/>
                <a:cs typeface="Times New Roman"/>
              </a:rPr>
              <a:t>Autores</a:t>
            </a:r>
            <a:endParaRPr sz="1200">
              <a:latin typeface="Times New Roman"/>
              <a:cs typeface="Times New Roman"/>
            </a:endParaRPr>
          </a:p>
          <a:p>
            <a:pPr marL="474980" marR="3675379">
              <a:lnSpc>
                <a:spcPct val="110000"/>
              </a:lnSpc>
              <a:spcBef>
                <a:spcPts val="10"/>
              </a:spcBef>
            </a:pPr>
            <a:r>
              <a:rPr sz="1200" b="1" dirty="0">
                <a:latin typeface="Times New Roman"/>
                <a:cs typeface="Times New Roman"/>
              </a:rPr>
              <a:t>Elvio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Gilberto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Silva </a:t>
            </a:r>
            <a:r>
              <a:rPr sz="1200" b="1" dirty="0">
                <a:latin typeface="Times New Roman"/>
                <a:cs typeface="Times New Roman"/>
              </a:rPr>
              <a:t>Nicole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Silva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Carvalho </a:t>
            </a:r>
            <a:r>
              <a:rPr sz="1200" b="1" dirty="0">
                <a:latin typeface="Times New Roman"/>
                <a:cs typeface="Times New Roman"/>
              </a:rPr>
              <a:t>Beatriz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Pellicia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Badine</a:t>
            </a:r>
            <a:endParaRPr sz="1200">
              <a:latin typeface="Times New Roman"/>
              <a:cs typeface="Times New Roman"/>
            </a:endParaRPr>
          </a:p>
          <a:p>
            <a:pPr marL="474980">
              <a:lnSpc>
                <a:spcPct val="100000"/>
              </a:lnSpc>
              <a:spcBef>
                <a:spcPts val="150"/>
              </a:spcBef>
            </a:pPr>
            <a:r>
              <a:rPr sz="1200" b="1" dirty="0">
                <a:latin typeface="Times New Roman"/>
                <a:cs typeface="Times New Roman"/>
              </a:rPr>
              <a:t>Guilherme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Henrique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Oliveira</a:t>
            </a:r>
            <a:endParaRPr sz="1200">
              <a:latin typeface="Times New Roman"/>
              <a:cs typeface="Times New Roman"/>
            </a:endParaRPr>
          </a:p>
          <a:p>
            <a:pPr marL="474980" marR="3502660">
              <a:lnSpc>
                <a:spcPct val="110000"/>
              </a:lnSpc>
              <a:spcBef>
                <a:spcPts val="10"/>
              </a:spcBef>
            </a:pPr>
            <a:r>
              <a:rPr sz="1200" b="1" dirty="0">
                <a:latin typeface="Times New Roman"/>
                <a:cs typeface="Times New Roman"/>
              </a:rPr>
              <a:t>Guilherme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Janoario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Soares </a:t>
            </a:r>
            <a:r>
              <a:rPr sz="1200" b="1" dirty="0">
                <a:latin typeface="Times New Roman"/>
                <a:cs typeface="Times New Roman"/>
              </a:rPr>
              <a:t>Jéssica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Celestino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Silva </a:t>
            </a:r>
            <a:r>
              <a:rPr sz="1200" b="1" dirty="0">
                <a:latin typeface="Times New Roman"/>
                <a:cs typeface="Times New Roman"/>
              </a:rPr>
              <a:t>Shizuka Dias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Rodrigues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997579"/>
            <a:ext cx="5756275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Diretrizes</a:t>
            </a:r>
            <a:r>
              <a:rPr sz="1200" b="1" spc="2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Básicas</a:t>
            </a:r>
            <a:r>
              <a:rPr sz="1200" b="1" spc="229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</a:t>
            </a:r>
            <a:r>
              <a:rPr sz="1200" b="1" spc="229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Acessibilidade</a:t>
            </a:r>
            <a:r>
              <a:rPr sz="1200" b="1" spc="2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à</a:t>
            </a:r>
            <a:r>
              <a:rPr sz="1200" b="1" spc="2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Web</a:t>
            </a:r>
            <a:r>
              <a:rPr sz="1200" b="1" spc="2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Aplicadas</a:t>
            </a:r>
            <a:r>
              <a:rPr sz="1200" b="1" spc="2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ao</a:t>
            </a:r>
            <a:r>
              <a:rPr sz="1200" b="1" spc="2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Site</a:t>
            </a:r>
            <a:r>
              <a:rPr sz="1200" b="1" spc="2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</a:t>
            </a:r>
            <a:r>
              <a:rPr sz="1200" b="1" spc="2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uma</a:t>
            </a:r>
            <a:r>
              <a:rPr sz="1200" b="1" spc="2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Faculdade</a:t>
            </a:r>
            <a:r>
              <a:rPr sz="1200" b="1" spc="215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de </a:t>
            </a:r>
            <a:r>
              <a:rPr sz="1200" b="1" spc="-10" dirty="0">
                <a:latin typeface="Times New Roman"/>
                <a:cs typeface="Times New Roman"/>
              </a:rPr>
              <a:t>Tecnologia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u="sng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3"/>
              </a:rPr>
              <a:t>https://revista.fateczl.edu.br/index.php/git/article/view/68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16" y="4642739"/>
            <a:ext cx="5770880" cy="1612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55"/>
              </a:lnSpc>
            </a:pPr>
            <a:r>
              <a:rPr sz="1200" b="1" spc="-10" dirty="0">
                <a:latin typeface="Times New Roman"/>
                <a:cs typeface="Times New Roman"/>
              </a:rPr>
              <a:t>Autores</a:t>
            </a:r>
            <a:endParaRPr sz="1200">
              <a:latin typeface="Times New Roman"/>
              <a:cs typeface="Times New Roman"/>
            </a:endParaRPr>
          </a:p>
          <a:p>
            <a:pPr marL="474980" marR="2825750">
              <a:lnSpc>
                <a:spcPct val="110000"/>
              </a:lnSpc>
              <a:spcBef>
                <a:spcPts val="15"/>
              </a:spcBef>
            </a:pPr>
            <a:r>
              <a:rPr sz="1200" b="1" dirty="0">
                <a:latin typeface="Times New Roman"/>
                <a:cs typeface="Times New Roman"/>
              </a:rPr>
              <a:t>Edson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Company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Colalto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Júnior </a:t>
            </a:r>
            <a:r>
              <a:rPr sz="1200" spc="-10" dirty="0">
                <a:latin typeface="Times New Roman"/>
                <a:cs typeface="Times New Roman"/>
              </a:rPr>
              <a:t>Universidade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 Araraquara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UNIARA </a:t>
            </a:r>
            <a:r>
              <a:rPr sz="1200" b="1" dirty="0">
                <a:latin typeface="Times New Roman"/>
                <a:cs typeface="Times New Roman"/>
              </a:rPr>
              <a:t>Celio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Daroncho</a:t>
            </a:r>
            <a:endParaRPr sz="1200">
              <a:latin typeface="Times New Roman"/>
              <a:cs typeface="Times New Roman"/>
            </a:endParaRPr>
          </a:p>
          <a:p>
            <a:pPr marL="474980" marR="9525">
              <a:lnSpc>
                <a:spcPts val="160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Faculdade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Engenharia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Civil,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Arquitetura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Urbanismo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Unicamp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|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FECFAU- Unicamp</a:t>
            </a:r>
            <a:endParaRPr sz="1200">
              <a:latin typeface="Times New Roman"/>
              <a:cs typeface="Times New Roman"/>
            </a:endParaRPr>
          </a:p>
          <a:p>
            <a:pPr marL="474980">
              <a:lnSpc>
                <a:spcPct val="100000"/>
              </a:lnSpc>
              <a:spcBef>
                <a:spcPts val="60"/>
              </a:spcBef>
            </a:pPr>
            <a:r>
              <a:rPr sz="1200" b="1" dirty="0">
                <a:latin typeface="Times New Roman"/>
                <a:cs typeface="Times New Roman"/>
              </a:rPr>
              <a:t>João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Roberto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Maiellaro</a:t>
            </a:r>
            <a:endParaRPr sz="1200">
              <a:latin typeface="Times New Roman"/>
              <a:cs typeface="Times New Roman"/>
            </a:endParaRPr>
          </a:p>
          <a:p>
            <a:pPr marL="47498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Programa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Doutorado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Engenharia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Produção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|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Unip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7440930"/>
            <a:ext cx="5758180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Times New Roman"/>
                <a:cs typeface="Times New Roman"/>
              </a:rPr>
              <a:t>Comparação:</a:t>
            </a:r>
            <a:endParaRPr sz="15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10400"/>
              </a:lnSpc>
              <a:spcBef>
                <a:spcPts val="1625"/>
              </a:spcBef>
            </a:pP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ambos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trabalhos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têm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comum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criação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elaborados,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diferem </a:t>
            </a:r>
            <a:r>
              <a:rPr sz="1200" dirty="0">
                <a:latin typeface="Times New Roman"/>
                <a:cs typeface="Times New Roman"/>
              </a:rPr>
              <a:t>nos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seus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principais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objetivos.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Enquanto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primeiro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enfatiza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presença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impacto </a:t>
            </a:r>
            <a:r>
              <a:rPr sz="1200" dirty="0">
                <a:latin typeface="Times New Roman"/>
                <a:cs typeface="Times New Roman"/>
              </a:rPr>
              <a:t>institucional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Diocese,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segundo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prioriza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acessibilidade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universal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inclusão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digital.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primeiro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orientado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fortalecimento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marca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alcance,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segundo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visa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criar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um </a:t>
            </a:r>
            <a:r>
              <a:rPr sz="1200" dirty="0">
                <a:latin typeface="Times New Roman"/>
                <a:cs typeface="Times New Roman"/>
              </a:rPr>
              <a:t>ambiente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funcional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todos,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seguindo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específicas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acessibilidade.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Em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comparação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meu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projeto,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trabalhos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seguem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mesma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linha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“trazer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informação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100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ao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usuário'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o’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diferem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meu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objetivo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destinado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comunidade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local.E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apenas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estado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10" dirty="0">
                <a:latin typeface="Times New Roman"/>
                <a:cs typeface="Times New Roman"/>
              </a:rPr>
              <a:t> Paraná.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914399"/>
            <a:ext cx="5744845" cy="8709025"/>
            <a:chOff x="914400" y="914399"/>
            <a:chExt cx="5744845" cy="8709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914399"/>
              <a:ext cx="5730875" cy="40129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4953850"/>
              <a:ext cx="5744845" cy="46695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16" y="9368028"/>
            <a:ext cx="5770880" cy="253365"/>
          </a:xfrm>
          <a:custGeom>
            <a:avLst/>
            <a:gdLst/>
            <a:ahLst/>
            <a:cxnLst/>
            <a:rect l="l" t="t" r="r" b="b"/>
            <a:pathLst>
              <a:path w="5770880" h="253365">
                <a:moveTo>
                  <a:pt x="5770752" y="0"/>
                </a:moveTo>
                <a:lnTo>
                  <a:pt x="0" y="0"/>
                </a:lnTo>
                <a:lnTo>
                  <a:pt x="0" y="252983"/>
                </a:lnTo>
                <a:lnTo>
                  <a:pt x="5770752" y="252983"/>
                </a:lnTo>
                <a:lnTo>
                  <a:pt x="57707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14400" y="914399"/>
            <a:ext cx="5859780" cy="8224520"/>
            <a:chOff x="914400" y="914399"/>
            <a:chExt cx="5859780" cy="82245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914399"/>
              <a:ext cx="5832348" cy="36525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4593209"/>
              <a:ext cx="5859780" cy="45457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16" y="914349"/>
            <a:ext cx="5770880" cy="2520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705"/>
              </a:lnSpc>
            </a:pPr>
            <a:r>
              <a:rPr sz="1500" b="1" spc="-10" dirty="0">
                <a:solidFill>
                  <a:srgbClr val="0D272C"/>
                </a:solidFill>
                <a:latin typeface="Times New Roman"/>
                <a:cs typeface="Times New Roman"/>
              </a:rPr>
              <a:t>Features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310385"/>
            <a:ext cx="575881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Features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são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funcionalidades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recursos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desenvolvidos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equipes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produtos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e </a:t>
            </a:r>
            <a:r>
              <a:rPr sz="1200" spc="-10" dirty="0">
                <a:latin typeface="Times New Roman"/>
                <a:cs typeface="Times New Roman"/>
              </a:rPr>
              <a:t>plataformas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digitais,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objetivo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adicionar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atender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às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necessidades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usuários. </a:t>
            </a:r>
            <a:r>
              <a:rPr sz="1200" dirty="0">
                <a:latin typeface="Times New Roman"/>
                <a:cs typeface="Times New Roman"/>
              </a:rPr>
              <a:t>Após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analisar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através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pesquisa,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podemos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identificar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soluções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benefícios </a:t>
            </a:r>
            <a:r>
              <a:rPr sz="1200" dirty="0">
                <a:latin typeface="Times New Roman"/>
                <a:cs typeface="Times New Roman"/>
              </a:rPr>
              <a:t>que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poderá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trazer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usuário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assim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imaginar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funcionando.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263258"/>
            <a:ext cx="5753735" cy="7645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8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Persona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Persona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representação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fictícia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ideal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empresa.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baseada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em </a:t>
            </a:r>
            <a:r>
              <a:rPr sz="1200" dirty="0">
                <a:latin typeface="Times New Roman"/>
                <a:cs typeface="Times New Roman"/>
              </a:rPr>
              <a:t>dados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sobre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clientes,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comportamentos,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necessidades,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desafios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objetivos.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560319"/>
            <a:ext cx="5946013" cy="33482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0875" cy="71243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0875" cy="67179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449816"/>
            <a:ext cx="1283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Prototipação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0875" cy="71243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75334"/>
            <a:ext cx="869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E0E0E"/>
                </a:solidFill>
                <a:latin typeface="Times New Roman"/>
                <a:cs typeface="Times New Roman"/>
              </a:rPr>
              <a:t>Tela</a:t>
            </a:r>
            <a:r>
              <a:rPr sz="14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inicial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36191"/>
            <a:ext cx="5730875" cy="5879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54873"/>
            <a:ext cx="5759450" cy="172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E0E0E"/>
                </a:solidFill>
                <a:latin typeface="Times New Roman"/>
                <a:cs typeface="Times New Roman"/>
              </a:rPr>
              <a:t>Esta</a:t>
            </a:r>
            <a:r>
              <a:rPr sz="15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E0E0E"/>
                </a:solidFill>
                <a:latin typeface="Times New Roman"/>
                <a:cs typeface="Times New Roman"/>
              </a:rPr>
              <a:t>é</a:t>
            </a:r>
            <a:r>
              <a:rPr sz="15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E0E0E"/>
                </a:solidFill>
                <a:latin typeface="Times New Roman"/>
                <a:cs typeface="Times New Roman"/>
              </a:rPr>
              <a:t>uma</a:t>
            </a:r>
            <a:r>
              <a:rPr sz="15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E0E0E"/>
                </a:solidFill>
                <a:latin typeface="Times New Roman"/>
                <a:cs typeface="Times New Roman"/>
              </a:rPr>
              <a:t>tela</a:t>
            </a:r>
            <a:r>
              <a:rPr sz="15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E0E0E"/>
                </a:solidFill>
                <a:latin typeface="Times New Roman"/>
                <a:cs typeface="Times New Roman"/>
              </a:rPr>
              <a:t>inicial</a:t>
            </a:r>
            <a:r>
              <a:rPr sz="15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E0E0E"/>
                </a:solidFill>
                <a:latin typeface="Times New Roman"/>
                <a:cs typeface="Times New Roman"/>
              </a:rPr>
              <a:t>básica</a:t>
            </a:r>
            <a:r>
              <a:rPr sz="15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E0E0E"/>
                </a:solidFill>
                <a:latin typeface="Times New Roman"/>
                <a:cs typeface="Times New Roman"/>
              </a:rPr>
              <a:t>podendo</a:t>
            </a:r>
            <a:r>
              <a:rPr sz="15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E0E0E"/>
                </a:solidFill>
                <a:latin typeface="Times New Roman"/>
                <a:cs typeface="Times New Roman"/>
              </a:rPr>
              <a:t>haver</a:t>
            </a:r>
            <a:r>
              <a:rPr sz="15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E0E0E"/>
                </a:solidFill>
                <a:latin typeface="Times New Roman"/>
                <a:cs typeface="Times New Roman"/>
              </a:rPr>
              <a:t>melhorias</a:t>
            </a:r>
            <a:r>
              <a:rPr sz="15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E0E0E"/>
                </a:solidFill>
                <a:latin typeface="Times New Roman"/>
                <a:cs typeface="Times New Roman"/>
              </a:rPr>
              <a:t>durante</a:t>
            </a:r>
            <a:r>
              <a:rPr sz="1500" b="1" spc="-3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sz="15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uso.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200"/>
              </a:lnSpc>
            </a:pP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MVP,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Mínimo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Produto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Viável,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versão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inicial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contém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apenas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funcionalidades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essenciais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funcionar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lançado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mercado.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possui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Barra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de </a:t>
            </a:r>
            <a:r>
              <a:rPr sz="1200" dirty="0">
                <a:latin typeface="Times New Roman"/>
                <a:cs typeface="Times New Roman"/>
              </a:rPr>
              <a:t>pesquisa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Campo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usuário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busca.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Exibição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resultados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em </a:t>
            </a:r>
            <a:r>
              <a:rPr sz="1200" dirty="0">
                <a:latin typeface="Times New Roman"/>
                <a:cs typeface="Times New Roman"/>
              </a:rPr>
              <a:t>formato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lista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Apresenta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resultados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busca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uma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lista.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Breve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descrição,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layout minimalista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responsivo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limpo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muitos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elementos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gráficos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adaptável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diferentes </a:t>
            </a:r>
            <a:r>
              <a:rPr sz="1200" dirty="0">
                <a:latin typeface="Times New Roman"/>
                <a:cs typeface="Times New Roman"/>
              </a:rPr>
              <a:t>tamanhos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20" dirty="0">
                <a:latin typeface="Times New Roman"/>
                <a:cs typeface="Times New Roman"/>
              </a:rPr>
              <a:t> tela.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0875" cy="60575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925</Words>
  <Application>Microsoft Office PowerPoint</Application>
  <PresentationFormat>Personalizar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Calibri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</cp:revision>
  <dcterms:created xsi:type="dcterms:W3CDTF">2025-01-13T22:41:58Z</dcterms:created>
  <dcterms:modified xsi:type="dcterms:W3CDTF">2025-01-13T22:45:36Z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2025-01-13T00:00:00Z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2025-01-13T00:00:00Z</vt:filetime>
  </property>
  <property fmtid="{D5CDD505-2E9C-101B-9397-08002B2CF9AE}" pid="5" name="Producer">
    <vt:lpwstr>Microsoft® Word 2019</vt:lpwstr>
  </property>
</Properties>
</file>