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9"/>
  </p:notesMasterIdLst>
  <p:sldIdLst>
    <p:sldId id="447" r:id="rId5"/>
    <p:sldId id="463" r:id="rId6"/>
    <p:sldId id="464" r:id="rId7"/>
    <p:sldId id="459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8C9D9-F823-45A7-4BA1-CC5C5864D7EC}" v="14" dt="2025-04-23T17:52:41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7C243-9DF1-42D9-874A-5F952C408DBA}" type="datetimeFigureOut">
              <a:rPr lang="en-GB"/>
              <a:t>23/04/2025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2D6C2-7AE1-4206-8F8F-307045C5B211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5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1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4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6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5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5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2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tt.uib.no/courses/51933/files/folder/Code?preview=678064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8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20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22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D1DC-D259-4033-9ABB-EDF6D9DF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51" y="2462936"/>
            <a:ext cx="3778333" cy="32132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Obligatory Assignment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06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9426-7EC3-4419-9DB4-EA1D0454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2934860"/>
            <a:ext cx="6140449" cy="2739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kern="1200" dirty="0">
              <a:solidFill>
                <a:schemeClr val="bg1">
                  <a:alpha val="80000"/>
                </a:schemeClr>
              </a:solidFill>
              <a:latin typeface="+mn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40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ABAFAB-50D8-8225-193A-1EF2774F8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03328"/>
              </p:ext>
            </p:extLst>
          </p:nvPr>
        </p:nvGraphicFramePr>
        <p:xfrm>
          <a:off x="2132173" y="2796616"/>
          <a:ext cx="8074560" cy="365760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336440">
                  <a:extLst>
                    <a:ext uri="{9D8B030D-6E8A-4147-A177-3AD203B41FA5}">
                      <a16:colId xmlns:a16="http://schemas.microsoft.com/office/drawing/2014/main" val="2315051939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3477591585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3256427529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990986062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3118886684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75520564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338087156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3878411294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194155918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3983850014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247673358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3021247395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49127477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2661898735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3203091462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452826418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624867626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4054959374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479638075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3057399854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265297437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874878809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753991125"/>
                    </a:ext>
                  </a:extLst>
                </a:gridCol>
                <a:gridCol w="336440">
                  <a:extLst>
                    <a:ext uri="{9D8B030D-6E8A-4147-A177-3AD203B41FA5}">
                      <a16:colId xmlns:a16="http://schemas.microsoft.com/office/drawing/2014/main" val="1339723043"/>
                    </a:ext>
                  </a:extLst>
                </a:gridCol>
              </a:tblGrid>
              <a:tr h="31929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2558"/>
                  </a:ext>
                </a:extLst>
              </a:tr>
              <a:tr h="31929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261572"/>
                  </a:ext>
                </a:extLst>
              </a:tr>
              <a:tr h="31929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29697"/>
                  </a:ext>
                </a:extLst>
              </a:tr>
              <a:tr h="31929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83575"/>
                  </a:ext>
                </a:extLst>
              </a:tr>
              <a:tr h="31929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00810"/>
                  </a:ext>
                </a:extLst>
              </a:tr>
              <a:tr h="31929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37142"/>
                  </a:ext>
                </a:extLst>
              </a:tr>
              <a:tr h="31929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01491"/>
                  </a:ext>
                </a:extLst>
              </a:tr>
              <a:tr h="31929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229263"/>
                  </a:ext>
                </a:extLst>
              </a:tr>
              <a:tr h="3192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01774"/>
                  </a:ext>
                </a:extLst>
              </a:tr>
              <a:tr h="3192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8271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7F920A-70A9-4445-6667-C0C8BA266F53}"/>
              </a:ext>
            </a:extLst>
          </p:cNvPr>
          <p:cNvSpPr txBox="1"/>
          <p:nvPr/>
        </p:nvSpPr>
        <p:spPr>
          <a:xfrm>
            <a:off x="1701704" y="6041610"/>
            <a:ext cx="425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Calibri"/>
                <a:cs typeface="Calibri"/>
              </a:rPr>
              <a:t>0</a:t>
            </a:r>
            <a:r>
              <a:rPr lang="en-GB">
                <a:ea typeface="Calibri"/>
                <a:cs typeface="Calibri"/>
              </a:rPr>
              <a:t>°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29CB4-D191-6AD3-E06D-0BBE142AD870}"/>
              </a:ext>
            </a:extLst>
          </p:cNvPr>
          <p:cNvSpPr txBox="1"/>
          <p:nvPr/>
        </p:nvSpPr>
        <p:spPr>
          <a:xfrm>
            <a:off x="1701703" y="5310839"/>
            <a:ext cx="425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Calibri"/>
                <a:cs typeface="Calibri"/>
              </a:rPr>
              <a:t>4°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6DC58-0A56-C9C3-3DE4-AE3376FBE606}"/>
              </a:ext>
            </a:extLst>
          </p:cNvPr>
          <p:cNvSpPr txBox="1"/>
          <p:nvPr/>
        </p:nvSpPr>
        <p:spPr>
          <a:xfrm>
            <a:off x="1701704" y="4605052"/>
            <a:ext cx="425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Calibri"/>
                <a:cs typeface="Calibri"/>
              </a:rPr>
              <a:t>8°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9AB60-BBA0-9E79-279D-1C8E2A885FA5}"/>
              </a:ext>
            </a:extLst>
          </p:cNvPr>
          <p:cNvSpPr txBox="1"/>
          <p:nvPr/>
        </p:nvSpPr>
        <p:spPr>
          <a:xfrm>
            <a:off x="1595523" y="3886773"/>
            <a:ext cx="532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Calibri"/>
                <a:cs typeface="Calibri"/>
              </a:rPr>
              <a:t>12°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E8054-129A-7A1B-B093-684ACA259E62}"/>
              </a:ext>
            </a:extLst>
          </p:cNvPr>
          <p:cNvSpPr txBox="1"/>
          <p:nvPr/>
        </p:nvSpPr>
        <p:spPr>
          <a:xfrm>
            <a:off x="1595522" y="3168494"/>
            <a:ext cx="532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Calibri"/>
                <a:cs typeface="Calibri"/>
              </a:rPr>
              <a:t>14°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16CC9-DB96-3AC9-A31E-FBD9E75A337B}"/>
              </a:ext>
            </a:extLst>
          </p:cNvPr>
          <p:cNvSpPr txBox="1"/>
          <p:nvPr/>
        </p:nvSpPr>
        <p:spPr>
          <a:xfrm>
            <a:off x="2132669" y="6410116"/>
            <a:ext cx="532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Calibri"/>
                <a:cs typeface="Calibri"/>
              </a:rPr>
              <a:t>00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FFD21-E751-665F-D3F2-FD4DD93A46EE}"/>
              </a:ext>
            </a:extLst>
          </p:cNvPr>
          <p:cNvSpPr txBox="1"/>
          <p:nvPr/>
        </p:nvSpPr>
        <p:spPr>
          <a:xfrm>
            <a:off x="2719783" y="6410115"/>
            <a:ext cx="532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ea typeface="Calibri"/>
                <a:cs typeface="Calibri"/>
              </a:rPr>
              <a:t>02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EF287-B083-1AC9-1B6E-97DB95212E50}"/>
              </a:ext>
            </a:extLst>
          </p:cNvPr>
          <p:cNvSpPr txBox="1"/>
          <p:nvPr/>
        </p:nvSpPr>
        <p:spPr>
          <a:xfrm>
            <a:off x="3444308" y="6410116"/>
            <a:ext cx="7002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04        06        08.        10.       12.       14         16        18         20        22        </a:t>
            </a:r>
            <a:endParaRPr lang="en-GB" dirty="0"/>
          </a:p>
        </p:txBody>
      </p:sp>
      <p:pic>
        <p:nvPicPr>
          <p:cNvPr id="14" name="Picture 13" descr="Cloud, clouds, rain, rainy, weather icon - Free download">
            <a:extLst>
              <a:ext uri="{FF2B5EF4-FFF2-40B4-BE49-F238E27FC236}">
                <a16:creationId xmlns:a16="http://schemas.microsoft.com/office/drawing/2014/main" id="{6976A524-88BA-A694-5745-E9FE5AA9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51" y="4605726"/>
            <a:ext cx="425971" cy="469692"/>
          </a:xfrm>
          <a:prstGeom prst="rect">
            <a:avLst/>
          </a:prstGeom>
        </p:spPr>
      </p:pic>
      <p:pic>
        <p:nvPicPr>
          <p:cNvPr id="15" name="Picture 14" descr="Cloud, clouds, rain, rainy, weather icon - Free download">
            <a:extLst>
              <a:ext uri="{FF2B5EF4-FFF2-40B4-BE49-F238E27FC236}">
                <a16:creationId xmlns:a16="http://schemas.microsoft.com/office/drawing/2014/main" id="{532539BD-0FD2-828B-43E4-B81F2C76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87" y="5080413"/>
            <a:ext cx="450955" cy="482185"/>
          </a:xfrm>
          <a:prstGeom prst="rect">
            <a:avLst/>
          </a:prstGeom>
        </p:spPr>
      </p:pic>
      <p:pic>
        <p:nvPicPr>
          <p:cNvPr id="16" name="Picture 15" descr="Cloud weather - Weather &amp; Seasons Icons">
            <a:extLst>
              <a:ext uri="{FF2B5EF4-FFF2-40B4-BE49-F238E27FC236}">
                <a16:creationId xmlns:a16="http://schemas.microsoft.com/office/drawing/2014/main" id="{89965D79-4263-BDF3-919F-8C2CC55A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25" y="5174103"/>
            <a:ext cx="494677" cy="500923"/>
          </a:xfrm>
          <a:prstGeom prst="rect">
            <a:avLst/>
          </a:prstGeom>
        </p:spPr>
      </p:pic>
      <p:pic>
        <p:nvPicPr>
          <p:cNvPr id="17" name="Picture 16" descr="Cloud, clouds, rain, rainy, weather icon - Free download">
            <a:extLst>
              <a:ext uri="{FF2B5EF4-FFF2-40B4-BE49-F238E27FC236}">
                <a16:creationId xmlns:a16="http://schemas.microsoft.com/office/drawing/2014/main" id="{DDF83C79-708F-8F14-200A-CC714DCA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90" y="5192839"/>
            <a:ext cx="450955" cy="482185"/>
          </a:xfrm>
          <a:prstGeom prst="rect">
            <a:avLst/>
          </a:prstGeom>
        </p:spPr>
      </p:pic>
      <p:pic>
        <p:nvPicPr>
          <p:cNvPr id="18" name="Picture 17" descr="Cloud weather - Weather &amp; Seasons Icons">
            <a:extLst>
              <a:ext uri="{FF2B5EF4-FFF2-40B4-BE49-F238E27FC236}">
                <a16:creationId xmlns:a16="http://schemas.microsoft.com/office/drawing/2014/main" id="{EF6FE888-13E0-3502-B7C7-39B49E3E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36" y="5174102"/>
            <a:ext cx="494677" cy="500923"/>
          </a:xfrm>
          <a:prstGeom prst="rect">
            <a:avLst/>
          </a:prstGeom>
        </p:spPr>
      </p:pic>
      <p:pic>
        <p:nvPicPr>
          <p:cNvPr id="19" name="Picture 18" descr="Cloud weather - Weather &amp; Seasons Icons">
            <a:extLst>
              <a:ext uri="{FF2B5EF4-FFF2-40B4-BE49-F238E27FC236}">
                <a16:creationId xmlns:a16="http://schemas.microsoft.com/office/drawing/2014/main" id="{CFB1E4A3-BF81-56AB-B19D-9335A396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39" y="4974232"/>
            <a:ext cx="494677" cy="500923"/>
          </a:xfrm>
          <a:prstGeom prst="rect">
            <a:avLst/>
          </a:prstGeom>
        </p:spPr>
      </p:pic>
      <p:pic>
        <p:nvPicPr>
          <p:cNvPr id="20" name="Picture 19" descr="Cloud - Free weather icons">
            <a:extLst>
              <a:ext uri="{FF2B5EF4-FFF2-40B4-BE49-F238E27FC236}">
                <a16:creationId xmlns:a16="http://schemas.microsoft.com/office/drawing/2014/main" id="{A625C70C-3C1F-7301-37FF-9C77EDC7A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04" y="4818088"/>
            <a:ext cx="425971" cy="400987"/>
          </a:xfrm>
          <a:prstGeom prst="rect">
            <a:avLst/>
          </a:prstGeom>
        </p:spPr>
      </p:pic>
      <p:pic>
        <p:nvPicPr>
          <p:cNvPr id="21" name="Picture 20" descr="Sunny - Free weather icons">
            <a:extLst>
              <a:ext uri="{FF2B5EF4-FFF2-40B4-BE49-F238E27FC236}">
                <a16:creationId xmlns:a16="http://schemas.microsoft.com/office/drawing/2014/main" id="{2C6A92B5-07DC-3AB5-409C-A6BAB1D2A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893" y="4505793"/>
            <a:ext cx="613347" cy="557135"/>
          </a:xfrm>
          <a:prstGeom prst="rect">
            <a:avLst/>
          </a:prstGeom>
        </p:spPr>
      </p:pic>
      <p:pic>
        <p:nvPicPr>
          <p:cNvPr id="22" name="Picture 21" descr="Sunny - Free weather icons">
            <a:extLst>
              <a:ext uri="{FF2B5EF4-FFF2-40B4-BE49-F238E27FC236}">
                <a16:creationId xmlns:a16="http://schemas.microsoft.com/office/drawing/2014/main" id="{36038ABF-3803-3414-2960-01653A5C5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17" y="4224727"/>
            <a:ext cx="613347" cy="557135"/>
          </a:xfrm>
          <a:prstGeom prst="rect">
            <a:avLst/>
          </a:prstGeom>
        </p:spPr>
      </p:pic>
      <p:pic>
        <p:nvPicPr>
          <p:cNvPr id="23" name="Picture 22" descr="Sunny - Free weather icons">
            <a:extLst>
              <a:ext uri="{FF2B5EF4-FFF2-40B4-BE49-F238E27FC236}">
                <a16:creationId xmlns:a16="http://schemas.microsoft.com/office/drawing/2014/main" id="{667F2D1A-D92F-180D-F9E9-290ED2F99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450" y="3887448"/>
            <a:ext cx="613347" cy="557135"/>
          </a:xfrm>
          <a:prstGeom prst="rect">
            <a:avLst/>
          </a:prstGeom>
        </p:spPr>
      </p:pic>
      <p:pic>
        <p:nvPicPr>
          <p:cNvPr id="24" name="Picture 23" descr="Night - Free weather icons">
            <a:extLst>
              <a:ext uri="{FF2B5EF4-FFF2-40B4-BE49-F238E27FC236}">
                <a16:creationId xmlns:a16="http://schemas.microsoft.com/office/drawing/2014/main" id="{6DF49FCD-D475-5C03-AB83-ADC45B0B1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924" y="4065300"/>
            <a:ext cx="400987" cy="382250"/>
          </a:xfrm>
          <a:prstGeom prst="rect">
            <a:avLst/>
          </a:prstGeom>
        </p:spPr>
      </p:pic>
      <p:pic>
        <p:nvPicPr>
          <p:cNvPr id="25" name="Picture 24" descr="Night - Free weather icons">
            <a:extLst>
              <a:ext uri="{FF2B5EF4-FFF2-40B4-BE49-F238E27FC236}">
                <a16:creationId xmlns:a16="http://schemas.microsoft.com/office/drawing/2014/main" id="{E6498CEA-DFA3-A832-99AF-BAD31EB4C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1148" y="4357061"/>
            <a:ext cx="275601" cy="2943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003D24-0224-D4A0-E577-A264D9EAF696}"/>
              </a:ext>
            </a:extLst>
          </p:cNvPr>
          <p:cNvSpPr txBox="1"/>
          <p:nvPr/>
        </p:nvSpPr>
        <p:spPr>
          <a:xfrm>
            <a:off x="210123" y="98094"/>
            <a:ext cx="11220120" cy="24714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b="1" dirty="0">
                <a:latin typeface="Candara"/>
                <a:ea typeface="Calibri"/>
                <a:cs typeface="Calibri"/>
              </a:rPr>
              <a:t>Task 1 description: 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latin typeface="Candara"/>
                <a:ea typeface="Calibri"/>
                <a:cs typeface="Calibri"/>
              </a:rPr>
              <a:t>In this task you will use D3 library to create a chart representing weather information. 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latin typeface="Candara"/>
                <a:ea typeface="Calibri"/>
                <a:cs typeface="Calibri"/>
              </a:rPr>
              <a:t>The chart should represent weather predictions including precipitation and temperature. 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latin typeface="Candara"/>
                <a:ea typeface="Calibri"/>
                <a:cs typeface="Calibri"/>
              </a:rPr>
              <a:t>The program should take sample weather data in CSV format as input. 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latin typeface="Candara"/>
                <a:ea typeface="Calibri"/>
                <a:cs typeface="Calibri"/>
              </a:rPr>
              <a:t>The program should use D3 libraries to dynamically create a chart representing weather forecast. 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latin typeface="Candara"/>
                <a:ea typeface="Calibri"/>
                <a:cs typeface="Calibri"/>
              </a:rPr>
              <a:t>A sample output has been shown below. The position of the icons represent the temperature of a day. 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latin typeface="Candara"/>
                <a:ea typeface="Calibri"/>
                <a:cs typeface="Calibri"/>
              </a:rPr>
              <a:t>The X-axis represent the time. You may assume that the temperature will remain in between 0-degrees to 16-degrees. </a:t>
            </a:r>
          </a:p>
        </p:txBody>
      </p:sp>
    </p:spTree>
    <p:extLst>
      <p:ext uri="{BB962C8B-B14F-4D97-AF65-F5344CB8AC3E}">
        <p14:creationId xmlns:p14="http://schemas.microsoft.com/office/powerpoint/2010/main" val="156459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81BD-8D3E-C31C-29BC-E60A5F0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5707" cy="1339049"/>
          </a:xfrm>
        </p:spPr>
        <p:txBody>
          <a:bodyPr>
            <a:normAutofit/>
          </a:bodyPr>
          <a:lstStyle/>
          <a:p>
            <a:r>
              <a:rPr lang="en-GB" b="1" dirty="0">
                <a:ea typeface="+mj-lt"/>
                <a:cs typeface="+mj-lt"/>
              </a:rPr>
              <a:t>Description of the Data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8EB9-88A1-4535-4670-FBF65DDA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36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Date</a:t>
            </a:r>
            <a:r>
              <a:rPr lang="en-GB" dirty="0">
                <a:ea typeface="+mn-lt"/>
                <a:cs typeface="+mn-lt"/>
              </a:rPr>
              <a:t>: All entries are for April 28, 2025.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Time</a:t>
            </a:r>
            <a:r>
              <a:rPr lang="en-GB" dirty="0">
                <a:ea typeface="+mn-lt"/>
                <a:cs typeface="+mn-lt"/>
              </a:rPr>
              <a:t>: Each entry specifies an hour of the day, from 00:00 to 23:00.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Temperature</a:t>
            </a:r>
            <a:r>
              <a:rPr lang="en-GB" dirty="0">
                <a:ea typeface="+mn-lt"/>
                <a:cs typeface="+mn-lt"/>
              </a:rPr>
              <a:t>: Hourly temperature predictions, oscillating between 4 and 16 degrees Celsius, demonstrating the typical daily temperature variation.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Precipitation</a:t>
            </a:r>
            <a:r>
              <a:rPr lang="en-GB" dirty="0">
                <a:ea typeface="+mn-lt"/>
                <a:cs typeface="+mn-lt"/>
              </a:rPr>
              <a:t>: Varies hourly, with values indicating the amount of precipitation expected during each hour (measured in </a:t>
            </a:r>
            <a:r>
              <a:rPr lang="en-GB" err="1">
                <a:ea typeface="+mn-lt"/>
                <a:cs typeface="+mn-lt"/>
              </a:rPr>
              <a:t>millimeters</a:t>
            </a:r>
            <a:r>
              <a:rPr lang="en-GB" dirty="0">
                <a:ea typeface="+mn-lt"/>
                <a:cs typeface="+mn-lt"/>
              </a:rPr>
              <a:t>).</a:t>
            </a:r>
            <a:br>
              <a:rPr lang="en-US" dirty="0"/>
            </a:br>
            <a:endParaRPr lang="en-GB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/>
              <a:t>Sample data file has been included here: </a:t>
            </a:r>
            <a:r>
              <a:rPr lang="en-US" dirty="0">
                <a:ea typeface="+mn-lt"/>
                <a:cs typeface="+mn-lt"/>
                <a:hlinkClick r:id="rId2"/>
              </a:rPr>
              <a:t>https://mitt.uib.no/courses/51933/files/folder/Code?preview=6780643</a:t>
            </a:r>
            <a:r>
              <a:rPr lang="en-US" dirty="0">
                <a:ea typeface="+mn-lt"/>
                <a:cs typeface="+mn-lt"/>
              </a:rPr>
              <a:t>  </a:t>
            </a:r>
            <a:endParaRPr lang="en-US" dirty="0"/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998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29C821-F94E-4E08-B141-F2A4035BE310}"/>
              </a:ext>
            </a:extLst>
          </p:cNvPr>
          <p:cNvSpPr txBox="1"/>
          <p:nvPr/>
        </p:nvSpPr>
        <p:spPr>
          <a:xfrm>
            <a:off x="484942" y="1316045"/>
            <a:ext cx="11220120" cy="4334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GB" sz="2000" dirty="0">
                <a:latin typeface="Candara"/>
                <a:ea typeface="+mn-lt"/>
                <a:cs typeface="Calibri"/>
              </a:rPr>
              <a:t>You must submit solutions to Task 1  (as described in this file). </a:t>
            </a:r>
            <a:endParaRPr lang="en-GB" sz="2000" dirty="0">
              <a:latin typeface="Candara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GB" sz="2000" dirty="0">
              <a:latin typeface="Candara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latin typeface="Candara"/>
                <a:cs typeface="Calibri"/>
              </a:rPr>
              <a:t>To submit your assignment, use the following guidelines: </a:t>
            </a:r>
            <a:endParaRPr lang="en-GB" sz="2000" dirty="0">
              <a:latin typeface="Candara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2000" dirty="0">
              <a:latin typeface="Candara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2000" dirty="0">
              <a:latin typeface="Candara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latin typeface="Candara"/>
                <a:cs typeface="Calibri"/>
              </a:rPr>
              <a:t>You must submit the following files in a zip file: </a:t>
            </a:r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latin typeface="Candara"/>
                <a:cs typeface="Calibri"/>
              </a:rPr>
              <a:t>HTML file (includes d3 code), images, Data file (csv format) </a:t>
            </a:r>
            <a:endParaRPr lang="en-US"/>
          </a:p>
          <a:p>
            <a:pPr marL="800100" lvl="1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latin typeface="Candara"/>
                <a:cs typeface="Calibri"/>
              </a:rPr>
              <a:t>A short documentation of the program and data file. 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2000" dirty="0">
              <a:latin typeface="Candara"/>
              <a:cs typeface="Calibri"/>
            </a:endParaRP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GB" sz="2000" dirty="0">
                <a:latin typeface="Candara"/>
                <a:cs typeface="Calibri"/>
              </a:rPr>
              <a:t>It is very important that your program should not have any syntax error at the time of submission. 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GB" sz="2000" dirty="0">
                <a:latin typeface="Candara"/>
                <a:cs typeface="Calibri"/>
              </a:rPr>
              <a:t>We will check if your program can handle different input for weather data by changing input in the csv file.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086C4-2467-4E69-B16D-71E6BEB73F05}"/>
              </a:ext>
            </a:extLst>
          </p:cNvPr>
          <p:cNvSpPr txBox="1"/>
          <p:nvPr/>
        </p:nvSpPr>
        <p:spPr>
          <a:xfrm>
            <a:off x="0" y="0"/>
            <a:ext cx="12191999" cy="382584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Biome Light"/>
                <a:ea typeface="+mn-lt"/>
                <a:cs typeface="Biome Light"/>
              </a:rPr>
              <a:t>How to hand over the assignment?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9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9C3DEDF25FA41B3B50A75799022D0" ma:contentTypeVersion="11" ma:contentTypeDescription="Create a new document." ma:contentTypeScope="" ma:versionID="1ea19788ffce066c566adb943aba60d3">
  <xsd:schema xmlns:xsd="http://www.w3.org/2001/XMLSchema" xmlns:xs="http://www.w3.org/2001/XMLSchema" xmlns:p="http://schemas.microsoft.com/office/2006/metadata/properties" xmlns:ns2="15e02814-a94f-4422-99be-2de375fb6331" xmlns:ns3="bd1d6d39-a10c-4206-bbd4-2925c2c00df3" targetNamespace="http://schemas.microsoft.com/office/2006/metadata/properties" ma:root="true" ma:fieldsID="579a66e98588562aae9312b16bdd45a5" ns2:_="" ns3:_="">
    <xsd:import namespace="15e02814-a94f-4422-99be-2de375fb6331"/>
    <xsd:import namespace="bd1d6d39-a10c-4206-bbd4-2925c2c00d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02814-a94f-4422-99be-2de375fb63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f15d7e9-da90-449b-8052-bacb192258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d6d39-a10c-4206-bbd4-2925c2c00df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30e43b3-fa13-4b45-8ac5-870d5d00cf12}" ma:internalName="TaxCatchAll" ma:showField="CatchAllData" ma:web="bd1d6d39-a10c-4206-bbd4-2925c2c00d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e02814-a94f-4422-99be-2de375fb6331">
      <Terms xmlns="http://schemas.microsoft.com/office/infopath/2007/PartnerControls"/>
    </lcf76f155ced4ddcb4097134ff3c332f>
    <TaxCatchAll xmlns="bd1d6d39-a10c-4206-bbd4-2925c2c00df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D08448-D02D-450D-937C-C4173B177A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e02814-a94f-4422-99be-2de375fb6331"/>
    <ds:schemaRef ds:uri="bd1d6d39-a10c-4206-bbd4-2925c2c00d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3A806C-DDBF-4DE8-A5D6-BF9B9DFD707A}">
  <ds:schemaRefs>
    <ds:schemaRef ds:uri="http://schemas.microsoft.com/office/2006/metadata/properties"/>
    <ds:schemaRef ds:uri="http://schemas.microsoft.com/office/infopath/2007/PartnerControls"/>
    <ds:schemaRef ds:uri="15e02814-a94f-4422-99be-2de375fb6331"/>
    <ds:schemaRef ds:uri="bd1d6d39-a10c-4206-bbd4-2925c2c00df3"/>
  </ds:schemaRefs>
</ds:datastoreItem>
</file>

<file path=customXml/itemProps3.xml><?xml version="1.0" encoding="utf-8"?>
<ds:datastoreItem xmlns:ds="http://schemas.openxmlformats.org/officeDocument/2006/customXml" ds:itemID="{B92364C2-F62A-4773-B95D-619E353993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Obligatory Assignment  06</vt:lpstr>
      <vt:lpstr>PowerPoint Presentation</vt:lpstr>
      <vt:lpstr>Description of the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3548</cp:revision>
  <dcterms:created xsi:type="dcterms:W3CDTF">2020-12-10T10:52:01Z</dcterms:created>
  <dcterms:modified xsi:type="dcterms:W3CDTF">2025-04-23T17:53:35Z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0x0101001CF9C3DEDF25FA41B3B50A75799022D0</vt:lpwstr>
  </property>
  <property fmtid="{D5CDD505-2E9C-101B-9397-08002B2CF9AE}" pid="3" name="MediaServiceImageTags">
    <vt:lpwstr/>
  </property>
</Properties>
</file>