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9"/>
  </p:notesMasterIdLst>
  <p:sldIdLst>
    <p:sldId id="447" r:id="rId5"/>
    <p:sldId id="461" r:id="rId6"/>
    <p:sldId id="463" r:id="rId7"/>
    <p:sldId id="459"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F1163-B49F-00F5-4CAF-96EBB528200D}" v="5" dt="2025-04-07T09:45:54.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7C243-9DF1-42D9-874A-5F952C408DBA}" type="datetimeFigureOut">
              <a:rPr lang="en-GB"/>
              <a:t>07/04/2025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2D6C2-7AE1-4206-8F8F-307045C5B211}" type="slidenum">
              <a:rPr lang="en-GB"/>
              <a:t>‹#›</a:t>
            </a:fld>
            <a:endParaRPr lang="en-GB"/>
          </a:p>
        </p:txBody>
      </p:sp>
    </p:spTree>
    <p:extLst>
      <p:ext uri="{BB962C8B-B14F-4D97-AF65-F5344CB8AC3E}">
        <p14:creationId xmlns:p14="http://schemas.microsoft.com/office/powerpoint/2010/main" val="2470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365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771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93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514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948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7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755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70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632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7485676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itt.uib.no/courses/51933/files/folder/Code?preview=674671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8">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0" name="Group 19">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8" name="Freeform: Shape 27">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2" name="Group 20">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21">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6" name="Freeform: Shape 25">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3" name="Group 22">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4" name="Freeform: Shape 23">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E061D1DC-D259-4033-9ABB-EDF6D9DF2582}"/>
              </a:ext>
            </a:extLst>
          </p:cNvPr>
          <p:cNvSpPr>
            <a:spLocks noGrp="1"/>
          </p:cNvSpPr>
          <p:nvPr>
            <p:ph type="title"/>
          </p:nvPr>
        </p:nvSpPr>
        <p:spPr>
          <a:xfrm>
            <a:off x="205651" y="2462936"/>
            <a:ext cx="3778333" cy="3213277"/>
          </a:xfrm>
        </p:spPr>
        <p:txBody>
          <a:bodyPr vert="horz" lIns="91440" tIns="45720" rIns="91440" bIns="45720" rtlCol="0" anchor="t">
            <a:normAutofit/>
          </a:bodyPr>
          <a:lstStyle/>
          <a:p>
            <a:r>
              <a:rPr lang="en-US" sz="4000" kern="1200" dirty="0">
                <a:solidFill>
                  <a:schemeClr val="bg1"/>
                </a:solidFill>
                <a:latin typeface="+mj-lt"/>
                <a:ea typeface="+mj-ea"/>
                <a:cs typeface="+mj-cs"/>
              </a:rPr>
              <a:t>Obligatory Assignment </a:t>
            </a:r>
            <a:br>
              <a:rPr lang="en-US" sz="4000" dirty="0">
                <a:solidFill>
                  <a:schemeClr val="bg1"/>
                </a:solidFill>
              </a:rPr>
            </a:br>
            <a:r>
              <a:rPr lang="en-US" sz="4000" dirty="0">
                <a:solidFill>
                  <a:schemeClr val="bg1"/>
                </a:solidFill>
              </a:rPr>
              <a:t>05</a:t>
            </a:r>
            <a:endParaRPr lang="en-US" sz="40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AD8B9426-7EC3-4419-9DB4-EA1D0454EC0B}"/>
              </a:ext>
            </a:extLst>
          </p:cNvPr>
          <p:cNvSpPr>
            <a:spLocks noGrp="1"/>
          </p:cNvSpPr>
          <p:nvPr>
            <p:ph idx="1"/>
          </p:nvPr>
        </p:nvSpPr>
        <p:spPr>
          <a:xfrm>
            <a:off x="5232401" y="2934860"/>
            <a:ext cx="6140449" cy="2739367"/>
          </a:xfrm>
        </p:spPr>
        <p:txBody>
          <a:bodyPr vert="horz" lIns="91440" tIns="45720" rIns="91440" bIns="45720" rtlCol="0" anchor="t">
            <a:normAutofit/>
          </a:bodyPr>
          <a:lstStyle/>
          <a:p>
            <a:pPr marL="0" indent="0">
              <a:buNone/>
            </a:pPr>
            <a:r>
              <a:rPr lang="en-US" sz="2400" kern="1200" dirty="0">
                <a:solidFill>
                  <a:schemeClr val="bg1">
                    <a:alpha val="80000"/>
                  </a:schemeClr>
                </a:solidFill>
                <a:latin typeface="+mn-lt"/>
                <a:ea typeface="+mn-ea"/>
                <a:cs typeface="+mn-cs"/>
              </a:rPr>
              <a:t>Due </a:t>
            </a:r>
            <a:r>
              <a:rPr lang="en-US" sz="2400" dirty="0">
                <a:solidFill>
                  <a:schemeClr val="bg1">
                    <a:alpha val="80000"/>
                  </a:schemeClr>
                </a:solidFill>
              </a:rPr>
              <a:t>28 April</a:t>
            </a:r>
            <a:r>
              <a:rPr lang="en-US" sz="2400" kern="1200" dirty="0">
                <a:solidFill>
                  <a:schemeClr val="bg1">
                    <a:alpha val="80000"/>
                  </a:schemeClr>
                </a:solidFill>
                <a:latin typeface="+mn-lt"/>
                <a:ea typeface="+mn-ea"/>
                <a:cs typeface="+mn-cs"/>
              </a:rPr>
              <a:t>, </a:t>
            </a:r>
            <a:r>
              <a:rPr lang="en-US" sz="2400" dirty="0">
                <a:solidFill>
                  <a:schemeClr val="bg1">
                    <a:alpha val="80000"/>
                  </a:schemeClr>
                </a:solidFill>
              </a:rPr>
              <a:t>15.00</a:t>
            </a:r>
            <a:r>
              <a:rPr lang="en-US" sz="2400" kern="1200" dirty="0">
                <a:solidFill>
                  <a:schemeClr val="bg1">
                    <a:alpha val="80000"/>
                  </a:schemeClr>
                </a:solidFill>
                <a:latin typeface="+mn-lt"/>
                <a:ea typeface="+mn-ea"/>
                <a:cs typeface="+mn-cs"/>
              </a:rPr>
              <a:t> </a:t>
            </a:r>
          </a:p>
        </p:txBody>
      </p:sp>
    </p:spTree>
    <p:extLst>
      <p:ext uri="{BB962C8B-B14F-4D97-AF65-F5344CB8AC3E}">
        <p14:creationId xmlns:p14="http://schemas.microsoft.com/office/powerpoint/2010/main" val="416440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CD68B-F2F1-4314-8D9B-00A634A40911}"/>
              </a:ext>
            </a:extLst>
          </p:cNvPr>
          <p:cNvSpPr>
            <a:spLocks noGrp="1"/>
          </p:cNvSpPr>
          <p:nvPr>
            <p:ph idx="1"/>
          </p:nvPr>
        </p:nvSpPr>
        <p:spPr>
          <a:xfrm>
            <a:off x="305540" y="390402"/>
            <a:ext cx="11048260" cy="5786561"/>
          </a:xfrm>
        </p:spPr>
        <p:txBody>
          <a:bodyPr vert="horz" lIns="91440" tIns="45720" rIns="91440" bIns="45720" rtlCol="0" anchor="t">
            <a:normAutofit/>
          </a:bodyPr>
          <a:lstStyle/>
          <a:p>
            <a:pPr marL="0" indent="0">
              <a:buNone/>
            </a:pPr>
            <a:r>
              <a:rPr lang="en-GB" dirty="0">
                <a:latin typeface="Candara"/>
                <a:cs typeface="Calibri"/>
              </a:rPr>
              <a:t>Task 1: </a:t>
            </a:r>
            <a:r>
              <a:rPr lang="en-US" b="1" dirty="0">
                <a:latin typeface="Candara"/>
                <a:cs typeface="Calibri"/>
              </a:rPr>
              <a:t>In this assignment you will work with network centrality and modularity using </a:t>
            </a:r>
            <a:r>
              <a:rPr lang="en-US" b="1" dirty="0" err="1">
                <a:latin typeface="Candara"/>
                <a:cs typeface="Calibri"/>
              </a:rPr>
              <a:t>NetworkX</a:t>
            </a:r>
            <a:r>
              <a:rPr lang="en-US" b="1" dirty="0">
                <a:latin typeface="Candara"/>
                <a:cs typeface="Calibri"/>
              </a:rPr>
              <a:t> library. The details are given below: </a:t>
            </a:r>
            <a:endParaRPr lang="en-GB" dirty="0">
              <a:ea typeface="+mn-lt"/>
              <a:cs typeface="+mn-lt"/>
            </a:endParaRPr>
          </a:p>
          <a:p>
            <a:pPr marL="0" indent="0">
              <a:buNone/>
            </a:pPr>
            <a:endParaRPr lang="en-GB" dirty="0">
              <a:latin typeface="Candara"/>
              <a:cs typeface="Calibri"/>
            </a:endParaRPr>
          </a:p>
          <a:p>
            <a:pPr marL="457200" indent="-457200"/>
            <a:r>
              <a:rPr lang="en-GB" dirty="0">
                <a:latin typeface="Candara"/>
                <a:cs typeface="Calibri"/>
              </a:rPr>
              <a:t>Load a graph using </a:t>
            </a:r>
            <a:r>
              <a:rPr lang="en-GB" dirty="0" err="1">
                <a:latin typeface="Candara"/>
                <a:cs typeface="Calibri"/>
              </a:rPr>
              <a:t>networkx</a:t>
            </a:r>
            <a:r>
              <a:rPr lang="en-GB" dirty="0">
                <a:latin typeface="Candara"/>
                <a:cs typeface="Calibri"/>
              </a:rPr>
              <a:t> library from the following csv file: </a:t>
            </a:r>
          </a:p>
          <a:p>
            <a:pPr marL="0" indent="0">
              <a:buNone/>
            </a:pPr>
            <a:r>
              <a:rPr lang="en-GB" dirty="0">
                <a:latin typeface="Candara"/>
                <a:cs typeface="Calibri"/>
              </a:rPr>
              <a:t>     </a:t>
            </a:r>
            <a:r>
              <a:rPr lang="en-GB" sz="1800" dirty="0">
                <a:latin typeface="Candara"/>
                <a:cs typeface="Calibri"/>
              </a:rPr>
              <a:t>  'nutrients.csv':  </a:t>
            </a:r>
            <a:r>
              <a:rPr lang="en-GB" sz="1800" dirty="0">
                <a:ea typeface="+mn-lt"/>
                <a:cs typeface="+mn-lt"/>
                <a:hlinkClick r:id="rId2"/>
              </a:rPr>
              <a:t>https://mitt.uib.no/courses/51933/files/folder/Code?preview=6746710</a:t>
            </a:r>
            <a:r>
              <a:rPr lang="en-GB" sz="1800" dirty="0">
                <a:ea typeface="+mn-lt"/>
                <a:cs typeface="+mn-lt"/>
              </a:rPr>
              <a:t>  </a:t>
            </a:r>
            <a:r>
              <a:rPr lang="en-GB" sz="1800" dirty="0">
                <a:latin typeface="Candara"/>
                <a:ea typeface="+mn-lt"/>
                <a:cs typeface="+mn-lt"/>
              </a:rPr>
              <a:t> </a:t>
            </a:r>
          </a:p>
          <a:p>
            <a:pPr marL="457200" indent="-457200"/>
            <a:r>
              <a:rPr lang="en-GB" dirty="0">
                <a:latin typeface="Candara"/>
                <a:cs typeface="Calibri"/>
              </a:rPr>
              <a:t>Measure centrality based on degree/eigenvector centrality using </a:t>
            </a:r>
            <a:r>
              <a:rPr lang="en-GB" dirty="0" err="1">
                <a:latin typeface="Candara"/>
                <a:cs typeface="Calibri"/>
              </a:rPr>
              <a:t>networkx</a:t>
            </a:r>
            <a:r>
              <a:rPr lang="en-GB" dirty="0">
                <a:latin typeface="Candara"/>
                <a:cs typeface="Calibri"/>
              </a:rPr>
              <a:t> library. </a:t>
            </a:r>
          </a:p>
          <a:p>
            <a:pPr marL="457200" indent="-457200"/>
            <a:r>
              <a:rPr lang="en-GB" dirty="0">
                <a:latin typeface="Candara"/>
                <a:cs typeface="Calibri"/>
              </a:rPr>
              <a:t>Detect modularity of the graph using label propagation or </a:t>
            </a:r>
            <a:r>
              <a:rPr lang="en-GB" dirty="0" err="1">
                <a:latin typeface="Candara"/>
                <a:cs typeface="Calibri"/>
              </a:rPr>
              <a:t>louvain</a:t>
            </a:r>
            <a:r>
              <a:rPr lang="en-GB" dirty="0">
                <a:latin typeface="Candara"/>
                <a:cs typeface="Calibri"/>
              </a:rPr>
              <a:t> method (use </a:t>
            </a:r>
            <a:r>
              <a:rPr lang="en-GB" dirty="0" err="1">
                <a:latin typeface="Candara"/>
                <a:cs typeface="Calibri"/>
              </a:rPr>
              <a:t>networkx</a:t>
            </a:r>
            <a:r>
              <a:rPr lang="en-GB" dirty="0">
                <a:latin typeface="Candara"/>
                <a:cs typeface="Calibri"/>
              </a:rPr>
              <a:t> libraries). </a:t>
            </a:r>
          </a:p>
          <a:p>
            <a:pPr marL="457200" indent="-457200"/>
            <a:r>
              <a:rPr lang="en-GB" dirty="0">
                <a:latin typeface="Candara"/>
                <a:cs typeface="Calibri"/>
              </a:rPr>
              <a:t>Modify the size and </a:t>
            </a:r>
            <a:r>
              <a:rPr lang="en-GB" dirty="0" err="1">
                <a:latin typeface="Candara"/>
                <a:cs typeface="Calibri"/>
              </a:rPr>
              <a:t>color</a:t>
            </a:r>
            <a:r>
              <a:rPr lang="en-GB" dirty="0">
                <a:latin typeface="Candara"/>
                <a:cs typeface="Calibri"/>
              </a:rPr>
              <a:t> based on the above measures. </a:t>
            </a:r>
          </a:p>
          <a:p>
            <a:pPr marL="457200" indent="-457200"/>
            <a:r>
              <a:rPr lang="en-GB" dirty="0">
                <a:latin typeface="Candara"/>
                <a:cs typeface="Calibri"/>
              </a:rPr>
              <a:t>Use spring layout or </a:t>
            </a:r>
            <a:r>
              <a:rPr lang="en-GB" dirty="0" err="1">
                <a:latin typeface="Candara"/>
                <a:ea typeface="+mn-lt"/>
                <a:cs typeface="+mn-lt"/>
              </a:rPr>
              <a:t>fruchterman_reingold</a:t>
            </a:r>
            <a:r>
              <a:rPr lang="en-GB" dirty="0">
                <a:latin typeface="Candara"/>
                <a:ea typeface="+mn-lt"/>
                <a:cs typeface="+mn-lt"/>
              </a:rPr>
              <a:t> </a:t>
            </a:r>
            <a:r>
              <a:rPr lang="en-GB" dirty="0">
                <a:latin typeface="Candara"/>
                <a:cs typeface="Calibri"/>
              </a:rPr>
              <a:t>layout for visualizing the graph. </a:t>
            </a:r>
          </a:p>
        </p:txBody>
      </p:sp>
    </p:spTree>
    <p:extLst>
      <p:ext uri="{BB962C8B-B14F-4D97-AF65-F5344CB8AC3E}">
        <p14:creationId xmlns:p14="http://schemas.microsoft.com/office/powerpoint/2010/main" val="254537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F5D3-788C-46C5-8696-3ED6A623C75F}"/>
              </a:ext>
            </a:extLst>
          </p:cNvPr>
          <p:cNvSpPr>
            <a:spLocks noGrp="1"/>
          </p:cNvSpPr>
          <p:nvPr>
            <p:ph type="title"/>
          </p:nvPr>
        </p:nvSpPr>
        <p:spPr>
          <a:xfrm>
            <a:off x="475344" y="957793"/>
            <a:ext cx="11350170" cy="4252609"/>
          </a:xfrm>
        </p:spPr>
        <p:txBody>
          <a:bodyPr vert="horz" lIns="91440" tIns="45720" rIns="91440" bIns="45720" rtlCol="0" anchor="ctr">
            <a:noAutofit/>
          </a:bodyPr>
          <a:lstStyle/>
          <a:p>
            <a:pPr>
              <a:spcBef>
                <a:spcPts val="500"/>
              </a:spcBef>
            </a:pPr>
            <a:r>
              <a:rPr lang="en-GB" sz="2800" dirty="0">
                <a:latin typeface="Candara"/>
                <a:cs typeface="Calibri Light"/>
              </a:rPr>
              <a:t>Task 2:  Write SPARQL queries to fetch the following information from wikidata.org. </a:t>
            </a:r>
            <a:br>
              <a:rPr lang="en-GB" sz="2800" dirty="0">
                <a:latin typeface="Candara"/>
                <a:cs typeface="Calibri Light"/>
              </a:rPr>
            </a:br>
            <a:br>
              <a:rPr lang="en-GB" sz="2800" dirty="0">
                <a:latin typeface="Candara"/>
                <a:cs typeface="Calibri Light"/>
              </a:rPr>
            </a:br>
            <a:r>
              <a:rPr lang="en-GB" sz="2800" dirty="0">
                <a:latin typeface="Candara"/>
                <a:cs typeface="Calibri Light"/>
              </a:rPr>
              <a:t>2.1 Find all American Politicians whose fathers were also politician. </a:t>
            </a:r>
            <a:br>
              <a:rPr lang="en-GB" sz="2800" dirty="0">
                <a:latin typeface="Candara"/>
                <a:cs typeface="Calibri Light"/>
              </a:rPr>
            </a:br>
            <a:r>
              <a:rPr lang="en-GB" sz="2800" dirty="0">
                <a:latin typeface="Candara"/>
                <a:cs typeface="Calibri Light"/>
              </a:rPr>
              <a:t>2.2 Find all Norwegian Poets whose date of birth is after 1950. </a:t>
            </a:r>
            <a:r>
              <a:rPr lang="en-GB" sz="1800" dirty="0">
                <a:latin typeface="Candara"/>
                <a:cs typeface="Calibri Light"/>
              </a:rPr>
              <a:t>(TIPS: USE FILTER)</a:t>
            </a:r>
            <a:br>
              <a:rPr lang="en-GB" sz="1800" dirty="0">
                <a:latin typeface="Candara"/>
                <a:cs typeface="Calibri Light"/>
              </a:rPr>
            </a:br>
            <a:r>
              <a:rPr lang="en-GB" sz="2800" dirty="0">
                <a:latin typeface="Candara"/>
                <a:cs typeface="Calibri Light"/>
              </a:rPr>
              <a:t>2.3 Count number of universities in </a:t>
            </a:r>
            <a:r>
              <a:rPr lang="en-GB" sz="2800" dirty="0" err="1">
                <a:latin typeface="Candara"/>
                <a:cs typeface="Calibri Light"/>
              </a:rPr>
              <a:t>wikidata</a:t>
            </a:r>
            <a:r>
              <a:rPr lang="en-GB" sz="2800" dirty="0">
                <a:latin typeface="Candara"/>
                <a:cs typeface="Calibri Light"/>
              </a:rPr>
              <a:t>. </a:t>
            </a:r>
            <a:br>
              <a:rPr lang="en-GB" sz="2800" dirty="0">
                <a:latin typeface="Candara"/>
                <a:cs typeface="Calibri Light"/>
              </a:rPr>
            </a:br>
            <a:r>
              <a:rPr lang="en-GB" sz="2800" dirty="0">
                <a:latin typeface="Candara"/>
                <a:cs typeface="Calibri Light"/>
              </a:rPr>
              <a:t>2.4 Find all Norwegian Poets who are also politicians. Show their birthplace in a map. </a:t>
            </a:r>
            <a:br>
              <a:rPr lang="en-GB" sz="2800" dirty="0">
                <a:latin typeface="Candara"/>
                <a:cs typeface="Calibri Light"/>
              </a:rPr>
            </a:br>
            <a:r>
              <a:rPr lang="en-GB" sz="2800" dirty="0">
                <a:latin typeface="Candara"/>
                <a:cs typeface="Calibri Light"/>
              </a:rPr>
              <a:t>2.5 Show the birthplace of all people in a map who received Nobel prizes. </a:t>
            </a:r>
            <a:br>
              <a:rPr lang="en-GB" sz="2800" dirty="0">
                <a:latin typeface="Candara"/>
                <a:cs typeface="Calibri Light"/>
              </a:rPr>
            </a:br>
            <a:endParaRPr lang="en-GB" sz="2800" dirty="0">
              <a:latin typeface="Candara"/>
              <a:cs typeface="Calibri Light"/>
            </a:endParaRPr>
          </a:p>
        </p:txBody>
      </p:sp>
    </p:spTree>
    <p:extLst>
      <p:ext uri="{BB962C8B-B14F-4D97-AF65-F5344CB8AC3E}">
        <p14:creationId xmlns:p14="http://schemas.microsoft.com/office/powerpoint/2010/main" val="156459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29C821-F94E-4E08-B141-F2A4035BE310}"/>
              </a:ext>
            </a:extLst>
          </p:cNvPr>
          <p:cNvSpPr txBox="1"/>
          <p:nvPr/>
        </p:nvSpPr>
        <p:spPr>
          <a:xfrm>
            <a:off x="285073" y="641488"/>
            <a:ext cx="11220120" cy="39292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90000"/>
              </a:lnSpc>
              <a:spcBef>
                <a:spcPts val="500"/>
              </a:spcBef>
              <a:buFont typeface="Arial"/>
              <a:buChar char="•"/>
            </a:pPr>
            <a:r>
              <a:rPr lang="en-GB" sz="2000" dirty="0">
                <a:latin typeface="Candara"/>
                <a:ea typeface="+mn-lt"/>
                <a:cs typeface="Calibri"/>
              </a:rPr>
              <a:t>You must submit solutions to Task 1 and 2 (as described in this file). </a:t>
            </a:r>
            <a:endParaRPr lang="en-GB" sz="2000" dirty="0">
              <a:latin typeface="Candara"/>
              <a:cs typeface="Calibri"/>
            </a:endParaRPr>
          </a:p>
          <a:p>
            <a:pPr marL="800100" lvl="1" indent="-342900">
              <a:lnSpc>
                <a:spcPct val="90000"/>
              </a:lnSpc>
              <a:spcBef>
                <a:spcPts val="500"/>
              </a:spcBef>
              <a:buFont typeface="Arial"/>
              <a:buChar char="•"/>
            </a:pPr>
            <a:endParaRPr lang="en-GB" sz="2000" dirty="0">
              <a:latin typeface="Candara"/>
              <a:cs typeface="Calibri"/>
            </a:endParaRPr>
          </a:p>
          <a:p>
            <a:pPr marL="800100" lvl="1" indent="-342900">
              <a:lnSpc>
                <a:spcPct val="90000"/>
              </a:lnSpc>
              <a:spcBef>
                <a:spcPts val="500"/>
              </a:spcBef>
              <a:buFont typeface="Arial"/>
              <a:buChar char="•"/>
            </a:pPr>
            <a:r>
              <a:rPr lang="en-US" sz="2000" dirty="0">
                <a:latin typeface="Candara"/>
                <a:cs typeface="Calibri"/>
              </a:rPr>
              <a:t>To submit your assignment, use the following guidelines: </a:t>
            </a:r>
            <a:endParaRPr lang="en-GB" sz="2000" dirty="0">
              <a:latin typeface="Candara"/>
              <a:cs typeface="Calibri"/>
            </a:endParaRPr>
          </a:p>
          <a:p>
            <a:pPr marL="800100" lvl="1" indent="-342900">
              <a:lnSpc>
                <a:spcPct val="90000"/>
              </a:lnSpc>
              <a:spcBef>
                <a:spcPts val="500"/>
              </a:spcBef>
              <a:buFont typeface="Arial"/>
              <a:buChar char="•"/>
            </a:pPr>
            <a:endParaRPr lang="en-US" sz="2000" dirty="0">
              <a:latin typeface="Candara"/>
              <a:cs typeface="Calibri"/>
            </a:endParaRPr>
          </a:p>
          <a:p>
            <a:pPr marL="800100" lvl="1" indent="-342900">
              <a:lnSpc>
                <a:spcPct val="90000"/>
              </a:lnSpc>
              <a:spcBef>
                <a:spcPts val="500"/>
              </a:spcBef>
              <a:buFont typeface="Arial"/>
              <a:buChar char="•"/>
            </a:pPr>
            <a:r>
              <a:rPr lang="en-US" sz="2000" dirty="0">
                <a:latin typeface="Candara"/>
                <a:cs typeface="Calibri"/>
              </a:rPr>
              <a:t>Task1-&gt; You must submit python programs that includes the solution to task1. (</a:t>
            </a:r>
            <a:r>
              <a:rPr lang="en-US" sz="2000" dirty="0" err="1">
                <a:latin typeface="Candara"/>
                <a:cs typeface="Calibri"/>
              </a:rPr>
              <a:t>Jupyter</a:t>
            </a:r>
            <a:r>
              <a:rPr lang="en-US" sz="2000" dirty="0">
                <a:latin typeface="Candara"/>
                <a:cs typeface="Calibri"/>
              </a:rPr>
              <a:t> notebook file with</a:t>
            </a:r>
            <a:r>
              <a:rPr lang="en-US" sz="2000" dirty="0">
                <a:latin typeface="Candara"/>
                <a:ea typeface="+mn-lt"/>
                <a:cs typeface="+mn-lt"/>
              </a:rPr>
              <a:t> .</a:t>
            </a:r>
            <a:r>
              <a:rPr lang="en-US" sz="2000" dirty="0" err="1">
                <a:latin typeface="Candara"/>
                <a:ea typeface="+mn-lt"/>
                <a:cs typeface="+mn-lt"/>
              </a:rPr>
              <a:t>ipynb</a:t>
            </a:r>
            <a:r>
              <a:rPr lang="en-US" sz="2000" dirty="0">
                <a:latin typeface="Candara"/>
                <a:cs typeface="Calibri"/>
              </a:rPr>
              <a:t> </a:t>
            </a:r>
            <a:r>
              <a:rPr lang="en-US" sz="2000" dirty="0" err="1">
                <a:latin typeface="Candara"/>
                <a:cs typeface="Calibri"/>
              </a:rPr>
              <a:t>extention</a:t>
            </a:r>
            <a:r>
              <a:rPr lang="en-US" sz="2000" dirty="0">
                <a:latin typeface="Candara"/>
                <a:cs typeface="Calibri"/>
              </a:rPr>
              <a:t> is recommended) </a:t>
            </a:r>
            <a:endParaRPr lang="en-US" dirty="0">
              <a:latin typeface="Candara"/>
              <a:cs typeface="Calibri"/>
            </a:endParaRPr>
          </a:p>
          <a:p>
            <a:pPr marL="800100" lvl="1" indent="-342900">
              <a:lnSpc>
                <a:spcPct val="90000"/>
              </a:lnSpc>
              <a:spcBef>
                <a:spcPts val="500"/>
              </a:spcBef>
              <a:buFont typeface="Arial"/>
              <a:buChar char="•"/>
            </a:pPr>
            <a:endParaRPr lang="en-US" sz="2000" dirty="0">
              <a:latin typeface="Candara"/>
              <a:cs typeface="Calibri"/>
            </a:endParaRPr>
          </a:p>
          <a:p>
            <a:pPr marL="800100" lvl="1" indent="-342900">
              <a:lnSpc>
                <a:spcPct val="90000"/>
              </a:lnSpc>
              <a:spcBef>
                <a:spcPts val="500"/>
              </a:spcBef>
              <a:buFont typeface="Arial"/>
              <a:buChar char="•"/>
            </a:pPr>
            <a:r>
              <a:rPr lang="en-US" sz="2000" dirty="0">
                <a:latin typeface="Candara"/>
                <a:cs typeface="Calibri"/>
              </a:rPr>
              <a:t>Task2 -&gt; You must submit 5 text files including SPARQL queries. Each file should provide  solution to one subtask from Task 2. </a:t>
            </a:r>
          </a:p>
          <a:p>
            <a:pPr marL="1257300" lvl="2" indent="-342900">
              <a:lnSpc>
                <a:spcPct val="90000"/>
              </a:lnSpc>
              <a:spcBef>
                <a:spcPts val="500"/>
              </a:spcBef>
              <a:buFont typeface="Arial"/>
              <a:buChar char="•"/>
            </a:pPr>
            <a:endParaRPr lang="en-US" sz="2000" dirty="0">
              <a:latin typeface="Candara"/>
              <a:cs typeface="Calibri"/>
            </a:endParaRPr>
          </a:p>
          <a:p>
            <a:pPr marL="1257300" lvl="2" indent="-342900">
              <a:lnSpc>
                <a:spcPct val="90000"/>
              </a:lnSpc>
              <a:spcBef>
                <a:spcPts val="500"/>
              </a:spcBef>
              <a:buFont typeface="Arial"/>
              <a:buChar char="•"/>
            </a:pPr>
            <a:r>
              <a:rPr lang="en-GB" sz="2000" dirty="0">
                <a:latin typeface="Candara"/>
                <a:cs typeface="Calibri"/>
              </a:rPr>
              <a:t>It is very important that your program/queries should not have any syntax error at the time of submission. </a:t>
            </a:r>
          </a:p>
        </p:txBody>
      </p:sp>
      <p:sp>
        <p:nvSpPr>
          <p:cNvPr id="3" name="TextBox 2">
            <a:extLst>
              <a:ext uri="{FF2B5EF4-FFF2-40B4-BE49-F238E27FC236}">
                <a16:creationId xmlns:a16="http://schemas.microsoft.com/office/drawing/2014/main" id="{90F086C4-2467-4E69-B16D-71E6BEB73F05}"/>
              </a:ext>
            </a:extLst>
          </p:cNvPr>
          <p:cNvSpPr txBox="1"/>
          <p:nvPr/>
        </p:nvSpPr>
        <p:spPr>
          <a:xfrm>
            <a:off x="0" y="0"/>
            <a:ext cx="12191999" cy="382584"/>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latin typeface="Biome Light"/>
                <a:ea typeface="+mn-lt"/>
                <a:cs typeface="Biome Light"/>
              </a:rPr>
              <a:t>How to hand over the assignment?</a:t>
            </a:r>
            <a:endParaRPr lang="en-US" dirty="0"/>
          </a:p>
        </p:txBody>
      </p:sp>
    </p:spTree>
    <p:extLst>
      <p:ext uri="{BB962C8B-B14F-4D97-AF65-F5344CB8AC3E}">
        <p14:creationId xmlns:p14="http://schemas.microsoft.com/office/powerpoint/2010/main" val="2612596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F9C3DEDF25FA41B3B50A75799022D0" ma:contentTypeVersion="11" ma:contentTypeDescription="Create a new document." ma:contentTypeScope="" ma:versionID="1ea19788ffce066c566adb943aba60d3">
  <xsd:schema xmlns:xsd="http://www.w3.org/2001/XMLSchema" xmlns:xs="http://www.w3.org/2001/XMLSchema" xmlns:p="http://schemas.microsoft.com/office/2006/metadata/properties" xmlns:ns2="15e02814-a94f-4422-99be-2de375fb6331" xmlns:ns3="bd1d6d39-a10c-4206-bbd4-2925c2c00df3" targetNamespace="http://schemas.microsoft.com/office/2006/metadata/properties" ma:root="true" ma:fieldsID="579a66e98588562aae9312b16bdd45a5" ns2:_="" ns3:_="">
    <xsd:import namespace="15e02814-a94f-4422-99be-2de375fb6331"/>
    <xsd:import namespace="bd1d6d39-a10c-4206-bbd4-2925c2c00df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e02814-a94f-4422-99be-2de375fb63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f15d7e9-da90-449b-8052-bacb1922583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1d6d39-a10c-4206-bbd4-2925c2c00df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30e43b3-fa13-4b45-8ac5-870d5d00cf12}" ma:internalName="TaxCatchAll" ma:showField="CatchAllData" ma:web="bd1d6d39-a10c-4206-bbd4-2925c2c00d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5e02814-a94f-4422-99be-2de375fb6331">
      <Terms xmlns="http://schemas.microsoft.com/office/infopath/2007/PartnerControls"/>
    </lcf76f155ced4ddcb4097134ff3c332f>
    <TaxCatchAll xmlns="bd1d6d39-a10c-4206-bbd4-2925c2c00df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00CFD9-86D7-467D-B067-A95B0AD1CC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e02814-a94f-4422-99be-2de375fb6331"/>
    <ds:schemaRef ds:uri="bd1d6d39-a10c-4206-bbd4-2925c2c00d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3A806C-DDBF-4DE8-A5D6-BF9B9DFD707A}">
  <ds:schemaRefs>
    <ds:schemaRef ds:uri="http://schemas.microsoft.com/office/2006/metadata/properties"/>
    <ds:schemaRef ds:uri="http://schemas.microsoft.com/office/infopath/2007/PartnerControls"/>
    <ds:schemaRef ds:uri="15e02814-a94f-4422-99be-2de375fb6331"/>
    <ds:schemaRef ds:uri="bd1d6d39-a10c-4206-bbd4-2925c2c00df3"/>
  </ds:schemaRefs>
</ds:datastoreItem>
</file>

<file path=customXml/itemProps3.xml><?xml version="1.0" encoding="utf-8"?>
<ds:datastoreItem xmlns:ds="http://schemas.openxmlformats.org/officeDocument/2006/customXml" ds:itemID="{B92364C2-F62A-4773-B95D-619E353993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Obligatory Assignment  05</vt:lpstr>
      <vt:lpstr>PowerPoint Presentation</vt:lpstr>
      <vt:lpstr>Task 2:  Write SPARQL queries to fetch the following information from wikidata.org.   2.1 Find all American Politicians whose fathers were also politician.  2.2 Find all Norwegian Poets whose date of birth is after 1950. (TIPS: USE FILTER) 2.3 Count number of universities in wikidata.  2.4 Find all Norwegian Poets who are also politicians. Show their birthplace in a map.  2.5 Show the birthplace of all people in a map who received Nobel prizes.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3370</cp:revision>
  <dcterms:created xsi:type="dcterms:W3CDTF">2020-12-10T10:52:01Z</dcterms:created>
  <dcterms:modified xsi:type="dcterms:W3CDTF">2025-04-07T09:46:31Z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0x0101001CF9C3DEDF25FA41B3B50A75799022D0</vt:lpwstr>
  </property>
  <property fmtid="{D5CDD505-2E9C-101B-9397-08002B2CF9AE}" pid="3" name="MediaServiceImageTags">
    <vt:lpwstr/>
  </property>
</Properties>
</file>