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8"/>
  </p:notesMasterIdLst>
  <p:sldIdLst>
    <p:sldId id="453" r:id="rId2"/>
    <p:sldId id="449" r:id="rId3"/>
    <p:sldId id="451" r:id="rId4"/>
    <p:sldId id="452" r:id="rId5"/>
    <p:sldId id="450" r:id="rId6"/>
    <p:sldId id="443" r:id="rId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DDB3A6-7F6B-BE85-0D21-804F786D59D1}" v="18" dt="2025-01-30T09:38:30.8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87C243-9DF1-42D9-874A-5F952C408DBA}" type="datetimeFigureOut">
              <a:rPr lang="en-GB"/>
              <a:t>30/01/2025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C2D6C2-7AE1-4206-8F8F-307045C5B211}" type="slidenum">
              <a:rPr lang="en-GB"/>
              <a:t>‹#›</a:t>
            </a:fld>
            <a:endParaRPr lang="en-GB"/>
          </a:p>
        </p:txBody>
      </p:sp>
    </p:spTree>
    <p:extLst>
      <p:ext uri="{BB962C8B-B14F-4D97-AF65-F5344CB8AC3E}">
        <p14:creationId xmlns:p14="http://schemas.microsoft.com/office/powerpoint/2010/main" val="247081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1365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67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57712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3935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1/30/2025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55146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79487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1/30/2025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67262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1/30/2025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20756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1/30/2025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77557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97028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1/30/2025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66323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1/30/2025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374856761"/>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Star_Wars:_The_Rise_of_Skywalker"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en.wikipedia.org/wiki/Star_Wars:_The_Rise_of_Skywalker" TargetMode="Externa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hyperlink" Target="https://en.wikipedia.org/wiki/Star_Wars:_The_Rise_of_Skywalker" TargetMode="Externa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en.wikipedia.org/wiki/Web_scraping"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5" name="Picture 34" descr="Calendar on table">
            <a:extLst>
              <a:ext uri="{FF2B5EF4-FFF2-40B4-BE49-F238E27FC236}">
                <a16:creationId xmlns:a16="http://schemas.microsoft.com/office/drawing/2014/main" id="{0B2ADAAD-B8D8-9F05-8BBB-0462E2600C27}"/>
              </a:ext>
            </a:extLst>
          </p:cNvPr>
          <p:cNvPicPr>
            <a:picLocks noChangeAspect="1"/>
          </p:cNvPicPr>
          <p:nvPr/>
        </p:nvPicPr>
        <p:blipFill rotWithShape="1">
          <a:blip r:embed="rId2"/>
          <a:srcRect r="23418" b="9098"/>
          <a:stretch/>
        </p:blipFill>
        <p:spPr>
          <a:xfrm>
            <a:off x="3523488" y="10"/>
            <a:ext cx="8668512" cy="6857990"/>
          </a:xfrm>
          <a:prstGeom prst="rect">
            <a:avLst/>
          </a:prstGeom>
        </p:spPr>
      </p:pic>
      <p:sp>
        <p:nvSpPr>
          <p:cNvPr id="41" name="Rectangle 40">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61D1DC-D259-4033-9ABB-EDF6D9DF2582}"/>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t>Obligatory Assignment </a:t>
            </a:r>
            <a:br>
              <a:rPr lang="en-US" sz="4800" dirty="0"/>
            </a:br>
            <a:r>
              <a:rPr lang="en-US" sz="4800" dirty="0"/>
              <a:t>02</a:t>
            </a:r>
          </a:p>
        </p:txBody>
      </p:sp>
      <p:sp>
        <p:nvSpPr>
          <p:cNvPr id="3" name="Content Placeholder 2">
            <a:extLst>
              <a:ext uri="{FF2B5EF4-FFF2-40B4-BE49-F238E27FC236}">
                <a16:creationId xmlns:a16="http://schemas.microsoft.com/office/drawing/2014/main" id="{AD8B9426-7EC3-4419-9DB4-EA1D0454EC0B}"/>
              </a:ext>
            </a:extLst>
          </p:cNvPr>
          <p:cNvSpPr>
            <a:spLocks noGrp="1"/>
          </p:cNvSpPr>
          <p:nvPr>
            <p:ph idx="1"/>
          </p:nvPr>
        </p:nvSpPr>
        <p:spPr>
          <a:xfrm>
            <a:off x="477980" y="4872922"/>
            <a:ext cx="4023359" cy="1208141"/>
          </a:xfrm>
        </p:spPr>
        <p:txBody>
          <a:bodyPr vert="horz" lIns="91440" tIns="45720" rIns="91440" bIns="45720" rtlCol="0" anchor="t">
            <a:normAutofit/>
          </a:bodyPr>
          <a:lstStyle/>
          <a:p>
            <a:pPr marL="0" indent="0">
              <a:buNone/>
            </a:pPr>
            <a:r>
              <a:rPr lang="en-US" sz="2000" dirty="0"/>
              <a:t>Due 24 Feb, 15.00 </a:t>
            </a:r>
          </a:p>
        </p:txBody>
      </p:sp>
      <p:sp>
        <p:nvSpPr>
          <p:cNvPr id="43" name="Rectangle 4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5" name="Rectangle 4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5511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6FE9D9-8FBC-4BF5-8326-90BACD53ABC0}"/>
              </a:ext>
            </a:extLst>
          </p:cNvPr>
          <p:cNvSpPr txBox="1"/>
          <p:nvPr/>
        </p:nvSpPr>
        <p:spPr>
          <a:xfrm>
            <a:off x="-2899" y="6336057"/>
            <a:ext cx="12197993" cy="523220"/>
          </a:xfrm>
          <a:prstGeom prst="rect">
            <a:avLst/>
          </a:prstGeom>
          <a:solidFill>
            <a:schemeClr val="accent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dirty="0">
                <a:solidFill>
                  <a:schemeClr val="bg1"/>
                </a:solidFill>
                <a:latin typeface="Biome Light"/>
                <a:cs typeface="Biome Light"/>
              </a:rPr>
              <a:t>Obligatory Assignment 02.  (Due date: 24.02.2024)</a:t>
            </a:r>
            <a:endParaRPr lang="en-US" dirty="0">
              <a:solidFill>
                <a:schemeClr val="bg1"/>
              </a:solidFill>
            </a:endParaRPr>
          </a:p>
        </p:txBody>
      </p:sp>
      <p:sp>
        <p:nvSpPr>
          <p:cNvPr id="6" name="TextBox 5">
            <a:extLst>
              <a:ext uri="{FF2B5EF4-FFF2-40B4-BE49-F238E27FC236}">
                <a16:creationId xmlns:a16="http://schemas.microsoft.com/office/drawing/2014/main" id="{2331DAF8-9A9B-4ABF-B04B-52D40E814357}"/>
              </a:ext>
            </a:extLst>
          </p:cNvPr>
          <p:cNvSpPr txBox="1"/>
          <p:nvPr/>
        </p:nvSpPr>
        <p:spPr>
          <a:xfrm>
            <a:off x="-2900" y="41273"/>
            <a:ext cx="959394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dirty="0">
                <a:latin typeface="Biome Light"/>
                <a:cs typeface="Biome Light"/>
              </a:rPr>
              <a:t>1. Extract following information from a wiki page: </a:t>
            </a:r>
          </a:p>
        </p:txBody>
      </p:sp>
      <p:sp>
        <p:nvSpPr>
          <p:cNvPr id="2" name="TextBox 1">
            <a:extLst>
              <a:ext uri="{FF2B5EF4-FFF2-40B4-BE49-F238E27FC236}">
                <a16:creationId xmlns:a16="http://schemas.microsoft.com/office/drawing/2014/main" id="{30812E62-661C-4BEF-9613-AED39D1429C9}"/>
              </a:ext>
            </a:extLst>
          </p:cNvPr>
          <p:cNvSpPr txBox="1"/>
          <p:nvPr/>
        </p:nvSpPr>
        <p:spPr>
          <a:xfrm>
            <a:off x="-13252" y="1716157"/>
            <a:ext cx="6599582"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Biome Light"/>
                <a:ea typeface="+mn-lt"/>
                <a:cs typeface="+mn-lt"/>
              </a:rPr>
              <a:t>In this assignment you will extract information from the following wiki page: </a:t>
            </a:r>
            <a:r>
              <a:rPr lang="en-GB" dirty="0">
                <a:latin typeface="Biome Light"/>
                <a:ea typeface="+mn-lt"/>
                <a:cs typeface="+mn-lt"/>
                <a:hlinkClick r:id="rId2">
                  <a:extLst>
                    <a:ext uri="{A12FA001-AC4F-418D-AE19-62706E023703}">
                      <ahyp:hlinkClr xmlns:ahyp="http://schemas.microsoft.com/office/drawing/2018/hyperlinkcolor" val="tx"/>
                    </a:ext>
                  </a:extLst>
                </a:hlinkClick>
              </a:rPr>
              <a:t>https://en.wikipedia.org/wiki/Star_Wars:_The_Rise_of_Skywalker</a:t>
            </a:r>
            <a:r>
              <a:rPr lang="en-GB" dirty="0">
                <a:latin typeface="Biome Light"/>
                <a:ea typeface="+mn-lt"/>
                <a:cs typeface="+mn-lt"/>
              </a:rPr>
              <a:t> </a:t>
            </a:r>
            <a:endParaRPr lang="en-US">
              <a:latin typeface="Biome Light"/>
              <a:ea typeface="+mn-lt"/>
              <a:cs typeface="+mn-lt"/>
            </a:endParaRPr>
          </a:p>
          <a:p>
            <a:pPr marL="285750" indent="-285750">
              <a:buFont typeface="Arial"/>
              <a:buChar char="•"/>
            </a:pPr>
            <a:endParaRPr lang="en-GB" dirty="0">
              <a:latin typeface="Biome Light"/>
              <a:ea typeface="+mn-lt"/>
              <a:cs typeface="+mn-lt"/>
            </a:endParaRPr>
          </a:p>
          <a:p>
            <a:r>
              <a:rPr lang="en-GB" dirty="0">
                <a:latin typeface="Biome Light"/>
                <a:ea typeface="+mn-lt"/>
                <a:cs typeface="+mn-lt"/>
              </a:rPr>
              <a:t>1.1 You have to extract all links from the page as well as where they point to (tip: look for the “</a:t>
            </a:r>
            <a:r>
              <a:rPr lang="en-GB" dirty="0" err="1">
                <a:latin typeface="Biome Light"/>
                <a:ea typeface="+mn-lt"/>
                <a:cs typeface="+mn-lt"/>
              </a:rPr>
              <a:t>href</a:t>
            </a:r>
            <a:r>
              <a:rPr lang="en-GB" dirty="0">
                <a:latin typeface="Biome Light"/>
                <a:ea typeface="+mn-lt"/>
                <a:cs typeface="+mn-lt"/>
              </a:rPr>
              <a:t>” attribute in “&lt;a&gt;” tags).  You must print out absolute link reference. </a:t>
            </a:r>
            <a:endParaRPr lang="en-US" dirty="0">
              <a:latin typeface="Biome Light"/>
              <a:ea typeface="+mn-lt"/>
              <a:cs typeface="+mn-lt"/>
            </a:endParaRPr>
          </a:p>
          <a:p>
            <a:pPr marL="285750" indent="-285750">
              <a:buFont typeface="Arial"/>
              <a:buChar char="•"/>
            </a:pPr>
            <a:endParaRPr lang="en-GB" dirty="0">
              <a:latin typeface="Biome Light"/>
              <a:ea typeface="+mn-lt"/>
              <a:cs typeface="+mn-lt"/>
            </a:endParaRPr>
          </a:p>
          <a:p>
            <a:r>
              <a:rPr lang="en-GB" dirty="0">
                <a:latin typeface="Biome Light"/>
                <a:ea typeface="+mn-lt"/>
                <a:cs typeface="+mn-lt"/>
              </a:rPr>
              <a:t>1.2 You have to extract all images </a:t>
            </a:r>
            <a:r>
              <a:rPr lang="en-GB" dirty="0" err="1">
                <a:latin typeface="Biome Light"/>
                <a:ea typeface="+mn-lt"/>
                <a:cs typeface="+mn-lt"/>
              </a:rPr>
              <a:t>src</a:t>
            </a:r>
            <a:r>
              <a:rPr lang="en-GB" dirty="0">
                <a:latin typeface="Biome Light"/>
                <a:ea typeface="+mn-lt"/>
                <a:cs typeface="+mn-lt"/>
              </a:rPr>
              <a:t> attribute from the page.  </a:t>
            </a:r>
            <a:r>
              <a:rPr lang="en-GB" dirty="0">
                <a:latin typeface="Biome Light"/>
                <a:ea typeface="+mn-lt"/>
                <a:cs typeface="Biome Light"/>
              </a:rPr>
              <a:t>You must print out absolute link reference. </a:t>
            </a:r>
          </a:p>
          <a:p>
            <a:pPr marL="285750" indent="-285750">
              <a:buFont typeface="Arial"/>
              <a:buChar char="•"/>
            </a:pPr>
            <a:endParaRPr lang="en-GB">
              <a:latin typeface="Biome Light"/>
              <a:cs typeface="Calibri"/>
            </a:endParaRPr>
          </a:p>
        </p:txBody>
      </p:sp>
      <p:pic>
        <p:nvPicPr>
          <p:cNvPr id="3" name="Picture 6" descr="Graphical user interface, text, application, email&#10;&#10;Description automatically generated">
            <a:extLst>
              <a:ext uri="{FF2B5EF4-FFF2-40B4-BE49-F238E27FC236}">
                <a16:creationId xmlns:a16="http://schemas.microsoft.com/office/drawing/2014/main" id="{9C299741-A98D-42A2-84EF-31AB8536D639}"/>
              </a:ext>
            </a:extLst>
          </p:cNvPr>
          <p:cNvPicPr>
            <a:picLocks noChangeAspect="1"/>
          </p:cNvPicPr>
          <p:nvPr/>
        </p:nvPicPr>
        <p:blipFill>
          <a:blip r:embed="rId3"/>
          <a:stretch>
            <a:fillRect/>
          </a:stretch>
        </p:blipFill>
        <p:spPr>
          <a:xfrm>
            <a:off x="6639339" y="2065979"/>
            <a:ext cx="5400261" cy="222908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606294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6FE9D9-8FBC-4BF5-8326-90BACD53ABC0}"/>
              </a:ext>
            </a:extLst>
          </p:cNvPr>
          <p:cNvSpPr txBox="1"/>
          <p:nvPr/>
        </p:nvSpPr>
        <p:spPr>
          <a:xfrm>
            <a:off x="-2899" y="6336057"/>
            <a:ext cx="12197993" cy="523220"/>
          </a:xfrm>
          <a:prstGeom prst="rect">
            <a:avLst/>
          </a:prstGeom>
          <a:solidFill>
            <a:schemeClr val="accent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dirty="0">
                <a:solidFill>
                  <a:schemeClr val="bg1"/>
                </a:solidFill>
                <a:latin typeface="Biome Light"/>
                <a:cs typeface="Biome Light"/>
              </a:rPr>
              <a:t>Obligatory Assignment 02.  (Due date: 24.02.2024)</a:t>
            </a:r>
            <a:endParaRPr lang="en-US" dirty="0">
              <a:solidFill>
                <a:schemeClr val="bg1"/>
              </a:solidFill>
            </a:endParaRPr>
          </a:p>
        </p:txBody>
      </p:sp>
      <p:sp>
        <p:nvSpPr>
          <p:cNvPr id="6" name="TextBox 5">
            <a:extLst>
              <a:ext uri="{FF2B5EF4-FFF2-40B4-BE49-F238E27FC236}">
                <a16:creationId xmlns:a16="http://schemas.microsoft.com/office/drawing/2014/main" id="{2331DAF8-9A9B-4ABF-B04B-52D40E814357}"/>
              </a:ext>
            </a:extLst>
          </p:cNvPr>
          <p:cNvSpPr txBox="1"/>
          <p:nvPr/>
        </p:nvSpPr>
        <p:spPr>
          <a:xfrm>
            <a:off x="-2900" y="61151"/>
            <a:ext cx="1127696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dirty="0">
                <a:latin typeface="Biome Light"/>
                <a:cs typeface="Biome Light"/>
              </a:rPr>
              <a:t>2.a) Analysing code. </a:t>
            </a:r>
          </a:p>
        </p:txBody>
      </p:sp>
      <p:sp>
        <p:nvSpPr>
          <p:cNvPr id="2" name="TextBox 1">
            <a:extLst>
              <a:ext uri="{FF2B5EF4-FFF2-40B4-BE49-F238E27FC236}">
                <a16:creationId xmlns:a16="http://schemas.microsoft.com/office/drawing/2014/main" id="{30812E62-661C-4BEF-9613-AED39D1429C9}"/>
              </a:ext>
            </a:extLst>
          </p:cNvPr>
          <p:cNvSpPr txBox="1"/>
          <p:nvPr/>
        </p:nvSpPr>
        <p:spPr>
          <a:xfrm>
            <a:off x="1" y="808383"/>
            <a:ext cx="6599582"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GB" dirty="0">
              <a:latin typeface="Biome Light"/>
              <a:ea typeface="+mn-lt"/>
              <a:cs typeface="+mn-lt"/>
            </a:endParaRPr>
          </a:p>
          <a:p>
            <a:pPr marL="285750" indent="-285750">
              <a:buFont typeface="Arial"/>
              <a:buChar char="•"/>
            </a:pPr>
            <a:r>
              <a:rPr lang="en-GB" dirty="0">
                <a:latin typeface="Biome Light"/>
                <a:ea typeface="+mn-lt"/>
                <a:cs typeface="+mn-lt"/>
              </a:rPr>
              <a:t>The following python code is used to extract some information about the awards that the movie has won. With the following python code, we were able to select the table data that has 'Won' value and print out some related information by accessing its parent element. However, it is not printing the columns with </a:t>
            </a:r>
            <a:r>
              <a:rPr lang="en-GB" b="1" i="1" dirty="0">
                <a:latin typeface="Biome Light"/>
                <a:ea typeface="+mn-lt"/>
                <a:cs typeface="+mn-lt"/>
              </a:rPr>
              <a:t>Award</a:t>
            </a:r>
            <a:r>
              <a:rPr lang="en-GB" dirty="0">
                <a:latin typeface="Biome Light"/>
                <a:ea typeface="+mn-lt"/>
                <a:cs typeface="+mn-lt"/>
              </a:rPr>
              <a:t>, and </a:t>
            </a:r>
            <a:r>
              <a:rPr lang="en-GB" b="1" i="1" dirty="0">
                <a:latin typeface="Biome Light"/>
                <a:ea typeface="+mn-lt"/>
                <a:cs typeface="+mn-lt"/>
              </a:rPr>
              <a:t>Date of ceremony</a:t>
            </a:r>
            <a:r>
              <a:rPr lang="en-GB" dirty="0">
                <a:latin typeface="Biome Light"/>
                <a:ea typeface="+mn-lt"/>
                <a:cs typeface="+mn-lt"/>
              </a:rPr>
              <a:t> values for all selected items. Why it is not printing the column value for </a:t>
            </a:r>
            <a:r>
              <a:rPr lang="en-GB" b="1" i="1" dirty="0">
                <a:latin typeface="Biome Light"/>
                <a:ea typeface="+mn-lt"/>
                <a:cs typeface="+mn-lt"/>
              </a:rPr>
              <a:t>Award </a:t>
            </a:r>
            <a:r>
              <a:rPr lang="en-GB" dirty="0">
                <a:latin typeface="Biome Light"/>
                <a:ea typeface="+mn-lt"/>
                <a:cs typeface="+mn-lt"/>
              </a:rPr>
              <a:t> and </a:t>
            </a:r>
            <a:r>
              <a:rPr lang="en-GB" b="1" i="1" dirty="0">
                <a:latin typeface="Biome Light"/>
                <a:ea typeface="+mn-lt"/>
                <a:cs typeface="+mn-lt"/>
              </a:rPr>
              <a:t>Date of ceremony</a:t>
            </a:r>
            <a:r>
              <a:rPr lang="en-GB" dirty="0">
                <a:latin typeface="Biome Light"/>
                <a:ea typeface="+mn-lt"/>
                <a:cs typeface="+mn-lt"/>
              </a:rPr>
              <a:t> information for the selected awards?  Analyse the table structure and python code and provide an answer in plain text (max length 100 words). Optional: You may provide a DOM tree with your answer. </a:t>
            </a:r>
            <a:endParaRPr lang="en-GB" dirty="0">
              <a:latin typeface="Biome Light"/>
              <a:cs typeface="Calibri"/>
            </a:endParaRPr>
          </a:p>
        </p:txBody>
      </p:sp>
      <p:pic>
        <p:nvPicPr>
          <p:cNvPr id="7" name="Picture 7" descr="Graphical user interface, text, application, email&#10;&#10;Description automatically generated">
            <a:extLst>
              <a:ext uri="{FF2B5EF4-FFF2-40B4-BE49-F238E27FC236}">
                <a16:creationId xmlns:a16="http://schemas.microsoft.com/office/drawing/2014/main" id="{8D397097-EA4D-45D1-A8C0-AF146BD9BC71}"/>
              </a:ext>
            </a:extLst>
          </p:cNvPr>
          <p:cNvPicPr>
            <a:picLocks noChangeAspect="1"/>
          </p:cNvPicPr>
          <p:nvPr/>
        </p:nvPicPr>
        <p:blipFill>
          <a:blip r:embed="rId2"/>
          <a:stretch>
            <a:fillRect/>
          </a:stretch>
        </p:blipFill>
        <p:spPr>
          <a:xfrm>
            <a:off x="6692348" y="644335"/>
            <a:ext cx="5406886" cy="29917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DE0F231F-B948-4A3F-826A-8790A4392B1E}"/>
              </a:ext>
            </a:extLst>
          </p:cNvPr>
          <p:cNvSpPr txBox="1"/>
          <p:nvPr/>
        </p:nvSpPr>
        <p:spPr>
          <a:xfrm>
            <a:off x="6645965" y="278296"/>
            <a:ext cx="559904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ea typeface="+mn-lt"/>
                <a:cs typeface="+mn-lt"/>
                <a:hlinkClick r:id="rId3"/>
              </a:rPr>
              <a:t>https://en.wikipedia.org/wiki/Star_Wars:_The_Rise_of_Skywalker</a:t>
            </a:r>
            <a:r>
              <a:rPr lang="en-GB" sz="1400" dirty="0">
                <a:ea typeface="+mn-lt"/>
                <a:cs typeface="+mn-lt"/>
              </a:rPr>
              <a:t> </a:t>
            </a:r>
            <a:endParaRPr lang="en-US" sz="1400">
              <a:cs typeface="Calibri"/>
            </a:endParaRPr>
          </a:p>
        </p:txBody>
      </p:sp>
      <p:pic>
        <p:nvPicPr>
          <p:cNvPr id="3" name="Picture 3" descr="Graphical user interface, text, application, email&#10;&#10;Description automatically generated">
            <a:extLst>
              <a:ext uri="{FF2B5EF4-FFF2-40B4-BE49-F238E27FC236}">
                <a16:creationId xmlns:a16="http://schemas.microsoft.com/office/drawing/2014/main" id="{CEDB28FA-B28B-B6D5-A8DF-5CA12F797159}"/>
              </a:ext>
            </a:extLst>
          </p:cNvPr>
          <p:cNvPicPr>
            <a:picLocks noChangeAspect="1"/>
          </p:cNvPicPr>
          <p:nvPr/>
        </p:nvPicPr>
        <p:blipFill>
          <a:blip r:embed="rId4"/>
          <a:stretch>
            <a:fillRect/>
          </a:stretch>
        </p:blipFill>
        <p:spPr>
          <a:xfrm>
            <a:off x="6644640" y="3865866"/>
            <a:ext cx="5425440" cy="1823748"/>
          </a:xfrm>
          <a:prstGeom prst="rect">
            <a:avLst/>
          </a:prstGeom>
        </p:spPr>
      </p:pic>
    </p:spTree>
    <p:extLst>
      <p:ext uri="{BB962C8B-B14F-4D97-AF65-F5344CB8AC3E}">
        <p14:creationId xmlns:p14="http://schemas.microsoft.com/office/powerpoint/2010/main" val="29177303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6FE9D9-8FBC-4BF5-8326-90BACD53ABC0}"/>
              </a:ext>
            </a:extLst>
          </p:cNvPr>
          <p:cNvSpPr txBox="1"/>
          <p:nvPr/>
        </p:nvSpPr>
        <p:spPr>
          <a:xfrm>
            <a:off x="-2899" y="6336057"/>
            <a:ext cx="12197993" cy="523220"/>
          </a:xfrm>
          <a:prstGeom prst="rect">
            <a:avLst/>
          </a:prstGeom>
          <a:solidFill>
            <a:schemeClr val="accent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dirty="0">
                <a:solidFill>
                  <a:schemeClr val="bg1"/>
                </a:solidFill>
                <a:latin typeface="Biome Light"/>
                <a:cs typeface="Biome Light"/>
              </a:rPr>
              <a:t>Obligatory Assignment 02.  (Due date: 24.02.2024)</a:t>
            </a:r>
            <a:endParaRPr lang="en-US" dirty="0">
              <a:solidFill>
                <a:schemeClr val="bg1"/>
              </a:solidFill>
            </a:endParaRPr>
          </a:p>
        </p:txBody>
      </p:sp>
      <p:sp>
        <p:nvSpPr>
          <p:cNvPr id="6" name="TextBox 5">
            <a:extLst>
              <a:ext uri="{FF2B5EF4-FFF2-40B4-BE49-F238E27FC236}">
                <a16:creationId xmlns:a16="http://schemas.microsoft.com/office/drawing/2014/main" id="{2331DAF8-9A9B-4ABF-B04B-52D40E814357}"/>
              </a:ext>
            </a:extLst>
          </p:cNvPr>
          <p:cNvSpPr txBox="1"/>
          <p:nvPr/>
        </p:nvSpPr>
        <p:spPr>
          <a:xfrm>
            <a:off x="-2900" y="61151"/>
            <a:ext cx="1127696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dirty="0">
                <a:latin typeface="Biome Light"/>
                <a:cs typeface="Biome Light"/>
              </a:rPr>
              <a:t>2.b) Fixing python code (Optional task)</a:t>
            </a:r>
          </a:p>
        </p:txBody>
      </p:sp>
      <p:sp>
        <p:nvSpPr>
          <p:cNvPr id="2" name="TextBox 1">
            <a:extLst>
              <a:ext uri="{FF2B5EF4-FFF2-40B4-BE49-F238E27FC236}">
                <a16:creationId xmlns:a16="http://schemas.microsoft.com/office/drawing/2014/main" id="{30812E62-661C-4BEF-9613-AED39D1429C9}"/>
              </a:ext>
            </a:extLst>
          </p:cNvPr>
          <p:cNvSpPr txBox="1"/>
          <p:nvPr/>
        </p:nvSpPr>
        <p:spPr>
          <a:xfrm>
            <a:off x="1" y="808383"/>
            <a:ext cx="659958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GB" dirty="0">
              <a:latin typeface="Biome Light"/>
              <a:ea typeface="+mn-lt"/>
              <a:cs typeface="+mn-lt"/>
            </a:endParaRPr>
          </a:p>
          <a:p>
            <a:pPr marL="285750" indent="-285750">
              <a:buFont typeface="Arial"/>
              <a:buChar char="•"/>
            </a:pPr>
            <a:r>
              <a:rPr lang="en-GB" dirty="0">
                <a:latin typeface="Biome Light"/>
                <a:ea typeface="+mn-lt"/>
                <a:cs typeface="+mn-lt"/>
              </a:rPr>
              <a:t>Can you fix the following python code to extract some information about the awards that the movie has won. How to ensure that the code prints the columns with </a:t>
            </a:r>
            <a:r>
              <a:rPr lang="en-GB" b="1" i="1" dirty="0">
                <a:latin typeface="Biome Light"/>
                <a:ea typeface="+mn-lt"/>
                <a:cs typeface="+mn-lt"/>
              </a:rPr>
              <a:t>Award</a:t>
            </a:r>
            <a:r>
              <a:rPr lang="en-GB" dirty="0">
                <a:latin typeface="Biome Light"/>
                <a:ea typeface="+mn-lt"/>
                <a:cs typeface="+mn-lt"/>
              </a:rPr>
              <a:t>, and </a:t>
            </a:r>
            <a:r>
              <a:rPr lang="en-GB" b="1" i="1" dirty="0">
                <a:latin typeface="Biome Light"/>
                <a:ea typeface="+mn-lt"/>
                <a:cs typeface="+mn-lt"/>
              </a:rPr>
              <a:t>Date of ceremony</a:t>
            </a:r>
            <a:r>
              <a:rPr lang="en-GB" dirty="0">
                <a:latin typeface="Biome Light"/>
                <a:ea typeface="+mn-lt"/>
                <a:cs typeface="+mn-lt"/>
              </a:rPr>
              <a:t>  values for all selected items. </a:t>
            </a:r>
            <a:endParaRPr lang="en-GB" dirty="0">
              <a:latin typeface="Biome Light"/>
              <a:cs typeface="Calibri"/>
            </a:endParaRPr>
          </a:p>
        </p:txBody>
      </p:sp>
      <p:pic>
        <p:nvPicPr>
          <p:cNvPr id="7" name="Picture 7" descr="Graphical user interface, text, application, email&#10;&#10;Description automatically generated">
            <a:extLst>
              <a:ext uri="{FF2B5EF4-FFF2-40B4-BE49-F238E27FC236}">
                <a16:creationId xmlns:a16="http://schemas.microsoft.com/office/drawing/2014/main" id="{8D397097-EA4D-45D1-A8C0-AF146BD9BC71}"/>
              </a:ext>
            </a:extLst>
          </p:cNvPr>
          <p:cNvPicPr>
            <a:picLocks noChangeAspect="1"/>
          </p:cNvPicPr>
          <p:nvPr/>
        </p:nvPicPr>
        <p:blipFill>
          <a:blip r:embed="rId2"/>
          <a:stretch>
            <a:fillRect/>
          </a:stretch>
        </p:blipFill>
        <p:spPr>
          <a:xfrm>
            <a:off x="6692348" y="644335"/>
            <a:ext cx="5406886" cy="29917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DE0F231F-B948-4A3F-826A-8790A4392B1E}"/>
              </a:ext>
            </a:extLst>
          </p:cNvPr>
          <p:cNvSpPr txBox="1"/>
          <p:nvPr/>
        </p:nvSpPr>
        <p:spPr>
          <a:xfrm>
            <a:off x="6645965" y="278296"/>
            <a:ext cx="5599043"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ea typeface="+mn-lt"/>
                <a:cs typeface="+mn-lt"/>
                <a:hlinkClick r:id="rId3"/>
              </a:rPr>
              <a:t>https://en.wikipedia.org/wiki/Star_Wars:_The_Rise_of_Skywalker</a:t>
            </a:r>
            <a:r>
              <a:rPr lang="en-GB" sz="1400" dirty="0">
                <a:ea typeface="+mn-lt"/>
                <a:cs typeface="+mn-lt"/>
              </a:rPr>
              <a:t> </a:t>
            </a:r>
            <a:endParaRPr lang="en-US" sz="1400">
              <a:cs typeface="Calibri"/>
            </a:endParaRPr>
          </a:p>
        </p:txBody>
      </p:sp>
      <p:pic>
        <p:nvPicPr>
          <p:cNvPr id="4" name="Picture 3" descr="Graphical user interface, text, application, email&#10;&#10;Description automatically generated">
            <a:extLst>
              <a:ext uri="{FF2B5EF4-FFF2-40B4-BE49-F238E27FC236}">
                <a16:creationId xmlns:a16="http://schemas.microsoft.com/office/drawing/2014/main" id="{696B17F6-42F8-9E6D-77FB-A49E90824A6F}"/>
              </a:ext>
            </a:extLst>
          </p:cNvPr>
          <p:cNvPicPr>
            <a:picLocks noChangeAspect="1"/>
          </p:cNvPicPr>
          <p:nvPr/>
        </p:nvPicPr>
        <p:blipFill>
          <a:blip r:embed="rId4"/>
          <a:stretch>
            <a:fillRect/>
          </a:stretch>
        </p:blipFill>
        <p:spPr>
          <a:xfrm>
            <a:off x="137160" y="3743946"/>
            <a:ext cx="6461760" cy="2174268"/>
          </a:xfrm>
          <a:prstGeom prst="rect">
            <a:avLst/>
          </a:prstGeom>
        </p:spPr>
      </p:pic>
    </p:spTree>
    <p:extLst>
      <p:ext uri="{BB962C8B-B14F-4D97-AF65-F5344CB8AC3E}">
        <p14:creationId xmlns:p14="http://schemas.microsoft.com/office/powerpoint/2010/main" val="1486947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6FE9D9-8FBC-4BF5-8326-90BACD53ABC0}"/>
              </a:ext>
            </a:extLst>
          </p:cNvPr>
          <p:cNvSpPr txBox="1"/>
          <p:nvPr/>
        </p:nvSpPr>
        <p:spPr>
          <a:xfrm>
            <a:off x="-2899" y="6336057"/>
            <a:ext cx="12197993" cy="523220"/>
          </a:xfrm>
          <a:prstGeom prst="rect">
            <a:avLst/>
          </a:prstGeom>
          <a:solidFill>
            <a:schemeClr val="accent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dirty="0">
                <a:solidFill>
                  <a:schemeClr val="bg1"/>
                </a:solidFill>
                <a:latin typeface="Biome Light"/>
                <a:cs typeface="Biome Light"/>
              </a:rPr>
              <a:t>Obligatory Assignment 02.  (Due date: 24.02.2024)</a:t>
            </a:r>
            <a:endParaRPr lang="en-US" dirty="0">
              <a:solidFill>
                <a:schemeClr val="bg1"/>
              </a:solidFill>
            </a:endParaRPr>
          </a:p>
        </p:txBody>
      </p:sp>
      <p:sp>
        <p:nvSpPr>
          <p:cNvPr id="2" name="TextBox 1">
            <a:extLst>
              <a:ext uri="{FF2B5EF4-FFF2-40B4-BE49-F238E27FC236}">
                <a16:creationId xmlns:a16="http://schemas.microsoft.com/office/drawing/2014/main" id="{30812E62-661C-4BEF-9613-AED39D1429C9}"/>
              </a:ext>
            </a:extLst>
          </p:cNvPr>
          <p:cNvSpPr txBox="1"/>
          <p:nvPr/>
        </p:nvSpPr>
        <p:spPr>
          <a:xfrm>
            <a:off x="66262" y="145774"/>
            <a:ext cx="1126434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b="1" dirty="0">
                <a:latin typeface="Biome Light"/>
                <a:ea typeface="+mn-lt"/>
                <a:cs typeface="Biome Light"/>
              </a:rPr>
              <a:t>3. In this assignment you have to write a scraper that will work as follows. </a:t>
            </a:r>
          </a:p>
        </p:txBody>
      </p:sp>
      <p:sp>
        <p:nvSpPr>
          <p:cNvPr id="6" name="TextBox 5">
            <a:extLst>
              <a:ext uri="{FF2B5EF4-FFF2-40B4-BE49-F238E27FC236}">
                <a16:creationId xmlns:a16="http://schemas.microsoft.com/office/drawing/2014/main" id="{A8E322E3-5E79-4DF3-AB69-0C586A77D18D}"/>
              </a:ext>
            </a:extLst>
          </p:cNvPr>
          <p:cNvSpPr txBox="1"/>
          <p:nvPr/>
        </p:nvSpPr>
        <p:spPr>
          <a:xfrm>
            <a:off x="450574" y="1106555"/>
            <a:ext cx="1064149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latin typeface="Biome Light"/>
                <a:ea typeface="+mn-lt"/>
                <a:cs typeface="Biome Light"/>
              </a:rPr>
              <a:t>a. Start crawling from </a:t>
            </a:r>
            <a:r>
              <a:rPr lang="en-GB" dirty="0">
                <a:latin typeface="Biome Light"/>
                <a:ea typeface="+mn-lt"/>
                <a:cs typeface="+mn-lt"/>
                <a:hlinkClick r:id="rId2">
                  <a:extLst>
                    <a:ext uri="{A12FA001-AC4F-418D-AE19-62706E023703}">
                      <ahyp:hlinkClr xmlns:ahyp="http://schemas.microsoft.com/office/drawing/2018/hyperlinkcolor" val="tx"/>
                    </a:ext>
                  </a:extLst>
                </a:hlinkClick>
              </a:rPr>
              <a:t>https://en.wikipedia.org/wiki/Web_scraping</a:t>
            </a:r>
            <a:r>
              <a:rPr lang="en-GB" dirty="0">
                <a:latin typeface="Biome Light"/>
                <a:ea typeface="+mn-lt"/>
                <a:cs typeface="+mn-lt"/>
              </a:rPr>
              <a:t>  </a:t>
            </a:r>
            <a:endParaRPr lang="en-US">
              <a:latin typeface="Biome Light"/>
              <a:cs typeface="Biome Light"/>
            </a:endParaRPr>
          </a:p>
          <a:p>
            <a:r>
              <a:rPr lang="en-GB" dirty="0">
                <a:latin typeface="Biome Light"/>
                <a:cs typeface="Calibri"/>
              </a:rPr>
              <a:t>b. Using </a:t>
            </a:r>
            <a:r>
              <a:rPr lang="en-GB" dirty="0" err="1">
                <a:latin typeface="Biome Light"/>
                <a:cs typeface="Calibri"/>
              </a:rPr>
              <a:t>BeautifulSoup's</a:t>
            </a:r>
            <a:r>
              <a:rPr lang="en-GB" dirty="0">
                <a:latin typeface="Biome Light"/>
                <a:cs typeface="Calibri"/>
              </a:rPr>
              <a:t> </a:t>
            </a:r>
            <a:r>
              <a:rPr lang="en-GB" dirty="0" err="1">
                <a:latin typeface="Biome Light"/>
                <a:cs typeface="Calibri"/>
              </a:rPr>
              <a:t>find_all</a:t>
            </a:r>
            <a:r>
              <a:rPr lang="en-GB" dirty="0">
                <a:latin typeface="Biome Light"/>
                <a:cs typeface="Calibri"/>
              </a:rPr>
              <a:t>() function get all the links from 'See also' section  </a:t>
            </a:r>
          </a:p>
          <a:p>
            <a:r>
              <a:rPr lang="en-GB" dirty="0">
                <a:latin typeface="Biome Light"/>
                <a:cs typeface="Calibri"/>
              </a:rPr>
              <a:t>c. for each link do the following</a:t>
            </a:r>
          </a:p>
          <a:p>
            <a:r>
              <a:rPr lang="en-GB" dirty="0">
                <a:latin typeface="Biome Light"/>
                <a:cs typeface="Calibri"/>
              </a:rPr>
              <a:t>       c.1 Load selected article page  </a:t>
            </a:r>
            <a:endParaRPr lang="en-GB" dirty="0">
              <a:latin typeface="Biome Light"/>
              <a:cs typeface="Biome Light"/>
            </a:endParaRPr>
          </a:p>
          <a:p>
            <a:r>
              <a:rPr lang="en-GB" dirty="0">
                <a:latin typeface="Biome Light"/>
                <a:cs typeface="Calibri"/>
              </a:rPr>
              <a:t>       c.2. Print out selected articles first paragraph. </a:t>
            </a:r>
          </a:p>
          <a:p>
            <a:r>
              <a:rPr lang="en-GB" dirty="0">
                <a:latin typeface="Biome Light"/>
                <a:cs typeface="Calibri"/>
              </a:rPr>
              <a:t>       </a:t>
            </a:r>
          </a:p>
          <a:p>
            <a:endParaRPr lang="en-GB" dirty="0">
              <a:latin typeface="Biome Light"/>
              <a:cs typeface="Calibri"/>
            </a:endParaRPr>
          </a:p>
          <a:p>
            <a:r>
              <a:rPr lang="en-GB" dirty="0">
                <a:latin typeface="Biome Light"/>
                <a:cs typeface="Calibri"/>
              </a:rPr>
              <a:t>Note: Consider including basic error handling. </a:t>
            </a:r>
          </a:p>
        </p:txBody>
      </p:sp>
      <p:pic>
        <p:nvPicPr>
          <p:cNvPr id="7" name="Picture 7" descr="A picture containing graphical user interface&#10;&#10;Description automatically generated">
            <a:extLst>
              <a:ext uri="{FF2B5EF4-FFF2-40B4-BE49-F238E27FC236}">
                <a16:creationId xmlns:a16="http://schemas.microsoft.com/office/drawing/2014/main" id="{DDCA858B-322B-40D6-993E-0629F11DF8CA}"/>
              </a:ext>
            </a:extLst>
          </p:cNvPr>
          <p:cNvPicPr>
            <a:picLocks noChangeAspect="1"/>
          </p:cNvPicPr>
          <p:nvPr/>
        </p:nvPicPr>
        <p:blipFill>
          <a:blip r:embed="rId3"/>
          <a:stretch>
            <a:fillRect/>
          </a:stretch>
        </p:blipFill>
        <p:spPr>
          <a:xfrm>
            <a:off x="907775" y="4138687"/>
            <a:ext cx="8494643" cy="1708140"/>
          </a:xfrm>
          <a:prstGeom prst="rect">
            <a:avLst/>
          </a:prstGeom>
        </p:spPr>
      </p:pic>
      <p:sp>
        <p:nvSpPr>
          <p:cNvPr id="8" name="TextBox 7">
            <a:extLst>
              <a:ext uri="{FF2B5EF4-FFF2-40B4-BE49-F238E27FC236}">
                <a16:creationId xmlns:a16="http://schemas.microsoft.com/office/drawing/2014/main" id="{19ADB3B3-54B4-4502-9CFF-BD359665ECAA}"/>
              </a:ext>
            </a:extLst>
          </p:cNvPr>
          <p:cNvSpPr txBox="1"/>
          <p:nvPr/>
        </p:nvSpPr>
        <p:spPr>
          <a:xfrm>
            <a:off x="808383" y="3730487"/>
            <a:ext cx="869342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chemeClr val="bg1"/>
                </a:solidFill>
                <a:latin typeface="Biome Light"/>
                <a:ea typeface="+mn-lt"/>
                <a:cs typeface="+mn-lt"/>
              </a:rPr>
              <a:t>'See also' section of </a:t>
            </a:r>
            <a:r>
              <a:rPr lang="en-GB" dirty="0">
                <a:solidFill>
                  <a:schemeClr val="bg1"/>
                </a:solidFill>
                <a:latin typeface="Biome Light"/>
                <a:ea typeface="+mn-lt"/>
                <a:cs typeface="+mn-lt"/>
                <a:hlinkClick r:id="rId2">
                  <a:extLst>
                    <a:ext uri="{A12FA001-AC4F-418D-AE19-62706E023703}">
                      <ahyp:hlinkClr xmlns:ahyp="http://schemas.microsoft.com/office/drawing/2018/hyperlinkcolor" val="tx"/>
                    </a:ext>
                  </a:extLst>
                </a:hlinkClick>
              </a:rPr>
              <a:t>https://en.wikipedia.org/wiki/Web_scraping</a:t>
            </a:r>
            <a:r>
              <a:rPr lang="en-GB" dirty="0">
                <a:solidFill>
                  <a:schemeClr val="bg1"/>
                </a:solidFill>
                <a:latin typeface="Biome Light"/>
                <a:ea typeface="+mn-lt"/>
                <a:cs typeface="+mn-lt"/>
              </a:rPr>
              <a:t> </a:t>
            </a:r>
            <a:endParaRPr lang="en-GB" dirty="0">
              <a:solidFill>
                <a:schemeClr val="bg1"/>
              </a:solidFill>
              <a:latin typeface="Biome Light"/>
              <a:ea typeface="+mn-lt"/>
              <a:cs typeface="Calibri"/>
            </a:endParaRPr>
          </a:p>
        </p:txBody>
      </p:sp>
    </p:spTree>
    <p:extLst>
      <p:ext uri="{BB962C8B-B14F-4D97-AF65-F5344CB8AC3E}">
        <p14:creationId xmlns:p14="http://schemas.microsoft.com/office/powerpoint/2010/main" val="1456052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B29C821-F94E-4E08-B141-F2A4035BE310}"/>
              </a:ext>
            </a:extLst>
          </p:cNvPr>
          <p:cNvSpPr txBox="1"/>
          <p:nvPr/>
        </p:nvSpPr>
        <p:spPr>
          <a:xfrm>
            <a:off x="258336" y="908856"/>
            <a:ext cx="11220120" cy="29059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800100" lvl="1" indent="-342900">
              <a:lnSpc>
                <a:spcPct val="90000"/>
              </a:lnSpc>
              <a:spcBef>
                <a:spcPts val="500"/>
              </a:spcBef>
              <a:buFont typeface="Arial"/>
              <a:buChar char="•"/>
            </a:pPr>
            <a:r>
              <a:rPr lang="en-GB" sz="2000" dirty="0">
                <a:latin typeface="Biome Light"/>
                <a:ea typeface="+mn-lt"/>
                <a:cs typeface="Calibri"/>
              </a:rPr>
              <a:t>You have to submit separate files including python programs for tasks 1, 2.a and 3. Task 2.b is optional.  </a:t>
            </a:r>
            <a:endParaRPr lang="en-GB" sz="2000" dirty="0">
              <a:latin typeface="Biome Light"/>
              <a:cs typeface="Calibri"/>
            </a:endParaRPr>
          </a:p>
          <a:p>
            <a:pPr marL="1257300" lvl="2" indent="-342900">
              <a:lnSpc>
                <a:spcPct val="90000"/>
              </a:lnSpc>
              <a:spcBef>
                <a:spcPts val="500"/>
              </a:spcBef>
              <a:buFont typeface="Arial"/>
              <a:buChar char="•"/>
            </a:pPr>
            <a:r>
              <a:rPr lang="en-US" sz="2000" dirty="0">
                <a:latin typeface="Biome Light"/>
                <a:cs typeface="Calibri"/>
              </a:rPr>
              <a:t>Your program should include </a:t>
            </a:r>
            <a:r>
              <a:rPr lang="en-US" sz="2000" dirty="0">
                <a:latin typeface="Biome Light"/>
                <a:ea typeface="+mn-lt"/>
                <a:cs typeface="+mn-lt"/>
              </a:rPr>
              <a:t>brief comments providing high level descriptions of what the </a:t>
            </a:r>
            <a:r>
              <a:rPr lang="en-US" sz="2000" b="1" dirty="0">
                <a:latin typeface="Biome Light"/>
                <a:ea typeface="+mn-lt"/>
                <a:cs typeface="+mn-lt"/>
              </a:rPr>
              <a:t>program</a:t>
            </a:r>
            <a:r>
              <a:rPr lang="en-US" sz="2000" dirty="0">
                <a:latin typeface="Biome Light"/>
                <a:ea typeface="+mn-lt"/>
                <a:cs typeface="+mn-lt"/>
              </a:rPr>
              <a:t> is doing. </a:t>
            </a:r>
            <a:endParaRPr lang="en-US" sz="2000">
              <a:latin typeface="Biome Light"/>
              <a:cs typeface="Biome Light"/>
            </a:endParaRPr>
          </a:p>
          <a:p>
            <a:pPr marL="1257300" lvl="2" indent="-342900">
              <a:lnSpc>
                <a:spcPct val="90000"/>
              </a:lnSpc>
              <a:spcBef>
                <a:spcPts val="500"/>
              </a:spcBef>
              <a:buFont typeface="Arial"/>
              <a:buChar char="•"/>
            </a:pPr>
            <a:r>
              <a:rPr lang="en-GB" sz="2000" dirty="0">
                <a:latin typeface="Biome Light"/>
                <a:cs typeface="Calibri"/>
              </a:rPr>
              <a:t>It is very important that your program should not have any syntax error at the time of submission. </a:t>
            </a:r>
          </a:p>
          <a:p>
            <a:pPr marL="800100" lvl="1" indent="-342900">
              <a:lnSpc>
                <a:spcPct val="90000"/>
              </a:lnSpc>
              <a:spcBef>
                <a:spcPts val="500"/>
              </a:spcBef>
              <a:buFont typeface="Arial"/>
              <a:buChar char="•"/>
            </a:pPr>
            <a:r>
              <a:rPr lang="en-GB" sz="2000" dirty="0">
                <a:latin typeface="Biome Light"/>
                <a:cs typeface="Calibri"/>
              </a:rPr>
              <a:t>You have to submit 1 word document for task 2.a. </a:t>
            </a:r>
          </a:p>
          <a:p>
            <a:pPr marL="800100" lvl="1" indent="-342900">
              <a:lnSpc>
                <a:spcPct val="90000"/>
              </a:lnSpc>
              <a:spcBef>
                <a:spcPts val="500"/>
              </a:spcBef>
              <a:buFont typeface="Arial"/>
              <a:buChar char="•"/>
            </a:pPr>
            <a:r>
              <a:rPr lang="en-GB" sz="2000" dirty="0">
                <a:latin typeface="Biome Light"/>
                <a:cs typeface="Calibri"/>
              </a:rPr>
              <a:t>Make a zip file that includes the word document and python programs. </a:t>
            </a:r>
          </a:p>
          <a:p>
            <a:pPr marL="800100" lvl="1" indent="-342900">
              <a:lnSpc>
                <a:spcPct val="90000"/>
              </a:lnSpc>
              <a:spcBef>
                <a:spcPts val="500"/>
              </a:spcBef>
              <a:buFont typeface="Arial"/>
              <a:buChar char="•"/>
            </a:pPr>
            <a:r>
              <a:rPr lang="en-GB" sz="2000" dirty="0">
                <a:latin typeface="Biome Light"/>
                <a:cs typeface="Calibri"/>
              </a:rPr>
              <a:t>Upload the zip file in the assignment page. </a:t>
            </a:r>
          </a:p>
        </p:txBody>
      </p:sp>
      <p:sp>
        <p:nvSpPr>
          <p:cNvPr id="3" name="TextBox 2">
            <a:extLst>
              <a:ext uri="{FF2B5EF4-FFF2-40B4-BE49-F238E27FC236}">
                <a16:creationId xmlns:a16="http://schemas.microsoft.com/office/drawing/2014/main" id="{90F086C4-2467-4E69-B16D-71E6BEB73F05}"/>
              </a:ext>
            </a:extLst>
          </p:cNvPr>
          <p:cNvSpPr txBox="1"/>
          <p:nvPr/>
        </p:nvSpPr>
        <p:spPr>
          <a:xfrm>
            <a:off x="0" y="0"/>
            <a:ext cx="12191999" cy="382584"/>
          </a:xfrm>
          <a:prstGeom prst="rect">
            <a:avLst/>
          </a:prstGeom>
          <a:solidFill>
            <a:schemeClr val="tx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rgbClr val="FFFFFF"/>
                </a:solidFill>
                <a:latin typeface="Biome Light"/>
                <a:ea typeface="+mn-lt"/>
                <a:cs typeface="Biome Light"/>
              </a:rPr>
              <a:t>How to hand over the assignment?</a:t>
            </a:r>
            <a:endParaRPr lang="en-US" dirty="0"/>
          </a:p>
        </p:txBody>
      </p:sp>
      <p:sp>
        <p:nvSpPr>
          <p:cNvPr id="7" name="TextBox 6">
            <a:extLst>
              <a:ext uri="{FF2B5EF4-FFF2-40B4-BE49-F238E27FC236}">
                <a16:creationId xmlns:a16="http://schemas.microsoft.com/office/drawing/2014/main" id="{82F379EB-5544-4230-8510-085E88850654}"/>
              </a:ext>
            </a:extLst>
          </p:cNvPr>
          <p:cNvSpPr txBox="1"/>
          <p:nvPr/>
        </p:nvSpPr>
        <p:spPr>
          <a:xfrm>
            <a:off x="-1" y="6473686"/>
            <a:ext cx="12191999" cy="369332"/>
          </a:xfrm>
          <a:prstGeom prst="rect">
            <a:avLst/>
          </a:prstGeom>
          <a:solidFill>
            <a:schemeClr val="accent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rgbClr val="FFFFFF"/>
                </a:solidFill>
                <a:latin typeface="Biome Light"/>
                <a:ea typeface="+mn-lt"/>
                <a:cs typeface="Biome Light"/>
              </a:rPr>
              <a:t>Obligatory Exercise</a:t>
            </a:r>
            <a:endParaRPr lang="en-GB" dirty="0">
              <a:ea typeface="+mn-lt"/>
              <a:cs typeface="+mn-lt"/>
            </a:endParaRPr>
          </a:p>
        </p:txBody>
      </p:sp>
      <p:sp>
        <p:nvSpPr>
          <p:cNvPr id="5" name="TextBox 4">
            <a:extLst>
              <a:ext uri="{FF2B5EF4-FFF2-40B4-BE49-F238E27FC236}">
                <a16:creationId xmlns:a16="http://schemas.microsoft.com/office/drawing/2014/main" id="{2D00F2F5-136F-4A6B-895A-A02335F4A8F2}"/>
              </a:ext>
            </a:extLst>
          </p:cNvPr>
          <p:cNvSpPr txBox="1"/>
          <p:nvPr/>
        </p:nvSpPr>
        <p:spPr>
          <a:xfrm>
            <a:off x="655901" y="4482474"/>
            <a:ext cx="9603355" cy="10895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lvl="1" indent="-285750">
              <a:lnSpc>
                <a:spcPct val="90000"/>
              </a:lnSpc>
              <a:spcBef>
                <a:spcPts val="500"/>
              </a:spcBef>
              <a:buFont typeface="Arial"/>
              <a:buChar char="•"/>
            </a:pPr>
            <a:r>
              <a:rPr lang="en-GB" dirty="0">
                <a:latin typeface="Biome Light"/>
                <a:ea typeface="+mn-lt"/>
                <a:cs typeface="+mn-lt"/>
              </a:rPr>
              <a:t>Note:: Do not delete the projects from your computer until your assignment is approved. Seminar leader will contact you if they need more information about your projects. For example, you may be asked to provide more comments on some code fragments e.g., functions, loops, etc. </a:t>
            </a:r>
            <a:endParaRPr lang="en-GB">
              <a:latin typeface="Biome Light"/>
              <a:ea typeface="+mn-lt"/>
              <a:cs typeface="Calibri"/>
            </a:endParaRPr>
          </a:p>
        </p:txBody>
      </p:sp>
    </p:spTree>
    <p:extLst>
      <p:ext uri="{BB962C8B-B14F-4D97-AF65-F5344CB8AC3E}">
        <p14:creationId xmlns:p14="http://schemas.microsoft.com/office/powerpoint/2010/main" val="139258667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Obligatory Assignment  02</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3182</cp:revision>
  <dcterms:created xsi:type="dcterms:W3CDTF">2020-12-10T10:52:01Z</dcterms:created>
  <dcterms:modified xsi:type="dcterms:W3CDTF">2025-01-30T09:38:44Z</dcterms:modified>
</cp:coreProperties>
</file>