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10"/>
  </p:notesMasterIdLst>
  <p:sldIdLst>
    <p:sldId id="455" r:id="rId5"/>
    <p:sldId id="452" r:id="rId6"/>
    <p:sldId id="454" r:id="rId7"/>
    <p:sldId id="453" r:id="rId8"/>
    <p:sldId id="443"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37BF7D-4F77-A302-6A5A-033CF1481DA4}" v="175" dt="2025-02-26T14:16:34.025"/>
    <p1510:client id="{E69DF396-0FA6-184C-13F6-49786FB36263}" v="22" dt="2025-02-25T09:29:41.9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7C243-9DF1-42D9-874A-5F952C408DBA}" type="datetimeFigureOut">
              <a:rPr lang="en-GB"/>
              <a:t>26/02/2025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2D6C2-7AE1-4206-8F8F-307045C5B211}" type="slidenum">
              <a:rPr lang="en-GB"/>
              <a:t>‹#›</a:t>
            </a:fld>
            <a:endParaRPr lang="en-GB"/>
          </a:p>
        </p:txBody>
      </p:sp>
    </p:spTree>
    <p:extLst>
      <p:ext uri="{BB962C8B-B14F-4D97-AF65-F5344CB8AC3E}">
        <p14:creationId xmlns:p14="http://schemas.microsoft.com/office/powerpoint/2010/main" val="24708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365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7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771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93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514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948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26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075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755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702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632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2/26/2025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7485676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heverge.com/%3cINTEGER-NUMBER%3e/%3cANY-SYMBOL" TargetMode="External"/><Relationship Id="rId2" Type="http://schemas.openxmlformats.org/officeDocument/2006/relationships/hyperlink" Target="https://www.theverge.com/reviews" TargetMode="External"/><Relationship Id="rId1" Type="http://schemas.openxmlformats.org/officeDocument/2006/relationships/slideLayout" Target="../slideLayouts/slideLayout1.xml"/><Relationship Id="rId6" Type="http://schemas.openxmlformats.org/officeDocument/2006/relationships/hyperlink" Target="https://www.theverge.com/pc-gaming/606006/nvidia-rtx-5090-egpu-gaming-handheld-oculink-test-pcie-minisforum-deg1" TargetMode="External"/><Relationship Id="rId5" Type="http://schemas.openxmlformats.org/officeDocument/2006/relationships/hyperlink" Target="https://www.theverge.com/22274747/tern-hsd-p9-ebike-review-electric-cargo-bike-price-specs" TargetMode="External"/><Relationship Id="rId4" Type="http://schemas.openxmlformats.org/officeDocument/2006/relationships/hyperlink" Target="https://www.theverge.com/%3cLOWER-CASE"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doc.scrapy.org/en/latest/topics/extensions.html#closespider-pagecoun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sites.google.com/view/nikt2024?usp=sharing"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Calendar on table">
            <a:extLst>
              <a:ext uri="{FF2B5EF4-FFF2-40B4-BE49-F238E27FC236}">
                <a16:creationId xmlns:a16="http://schemas.microsoft.com/office/drawing/2014/main" id="{0B2ADAAD-B8D8-9F05-8BBB-0462E2600C27}"/>
              </a:ext>
            </a:extLst>
          </p:cNvPr>
          <p:cNvPicPr>
            <a:picLocks noChangeAspect="1"/>
          </p:cNvPicPr>
          <p:nvPr/>
        </p:nvPicPr>
        <p:blipFill rotWithShape="1">
          <a:blip r:embed="rId2"/>
          <a:srcRect r="23418" b="9098"/>
          <a:stretch/>
        </p:blipFill>
        <p:spPr>
          <a:xfrm>
            <a:off x="3523488" y="10"/>
            <a:ext cx="8668512" cy="6857990"/>
          </a:xfrm>
          <a:prstGeom prst="rect">
            <a:avLst/>
          </a:prstGeom>
        </p:spPr>
      </p:pic>
      <p:sp>
        <p:nvSpPr>
          <p:cNvPr id="41" name="Rectangle 4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61D1DC-D259-4033-9ABB-EDF6D9DF2582}"/>
              </a:ext>
            </a:extLst>
          </p:cNvPr>
          <p:cNvSpPr>
            <a:spLocks noGrp="1"/>
          </p:cNvSpPr>
          <p:nvPr>
            <p:ph type="title"/>
          </p:nvPr>
        </p:nvSpPr>
        <p:spPr>
          <a:xfrm>
            <a:off x="477981" y="1122363"/>
            <a:ext cx="5039359" cy="3204134"/>
          </a:xfrm>
        </p:spPr>
        <p:txBody>
          <a:bodyPr vert="horz" lIns="91440" tIns="45720" rIns="91440" bIns="45720" rtlCol="0" anchor="b">
            <a:normAutofit/>
          </a:bodyPr>
          <a:lstStyle/>
          <a:p>
            <a:r>
              <a:rPr lang="en-US" sz="4800" dirty="0"/>
              <a:t>Obligatory Assignment </a:t>
            </a:r>
            <a:br>
              <a:rPr lang="en-US" sz="4800" dirty="0"/>
            </a:br>
            <a:r>
              <a:rPr lang="en-US" sz="4800" dirty="0"/>
              <a:t>03</a:t>
            </a:r>
          </a:p>
        </p:txBody>
      </p:sp>
      <p:sp>
        <p:nvSpPr>
          <p:cNvPr id="3" name="Content Placeholder 2">
            <a:extLst>
              <a:ext uri="{FF2B5EF4-FFF2-40B4-BE49-F238E27FC236}">
                <a16:creationId xmlns:a16="http://schemas.microsoft.com/office/drawing/2014/main" id="{AD8B9426-7EC3-4419-9DB4-EA1D0454EC0B}"/>
              </a:ext>
            </a:extLst>
          </p:cNvPr>
          <p:cNvSpPr>
            <a:spLocks noGrp="1"/>
          </p:cNvSpPr>
          <p:nvPr>
            <p:ph idx="1"/>
          </p:nvPr>
        </p:nvSpPr>
        <p:spPr>
          <a:xfrm>
            <a:off x="477980" y="4872922"/>
            <a:ext cx="4023359" cy="1208141"/>
          </a:xfrm>
        </p:spPr>
        <p:txBody>
          <a:bodyPr vert="horz" lIns="91440" tIns="45720" rIns="91440" bIns="45720" rtlCol="0" anchor="t">
            <a:normAutofit/>
          </a:bodyPr>
          <a:lstStyle/>
          <a:p>
            <a:pPr marL="0" indent="0">
              <a:buNone/>
            </a:pPr>
            <a:r>
              <a:rPr lang="en-US" sz="2000" dirty="0"/>
              <a:t>Due 24 March, 15.00 </a:t>
            </a:r>
          </a:p>
        </p:txBody>
      </p:sp>
      <p:sp>
        <p:nvSpPr>
          <p:cNvPr id="43"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46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12E62-661C-4BEF-9613-AED39D1429C9}"/>
              </a:ext>
            </a:extLst>
          </p:cNvPr>
          <p:cNvSpPr txBox="1"/>
          <p:nvPr/>
        </p:nvSpPr>
        <p:spPr>
          <a:xfrm>
            <a:off x="291316" y="129267"/>
            <a:ext cx="112643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Biome Light"/>
                <a:ea typeface="+mn-lt"/>
                <a:cs typeface="Biome Light"/>
              </a:rPr>
              <a:t>Task1: In this assignment you have to write a scraper using Scrapy that works as follows. </a:t>
            </a:r>
          </a:p>
        </p:txBody>
      </p:sp>
      <p:sp>
        <p:nvSpPr>
          <p:cNvPr id="6" name="TextBox 5">
            <a:extLst>
              <a:ext uri="{FF2B5EF4-FFF2-40B4-BE49-F238E27FC236}">
                <a16:creationId xmlns:a16="http://schemas.microsoft.com/office/drawing/2014/main" id="{A8E322E3-5E79-4DF3-AB69-0C586A77D18D}"/>
              </a:ext>
            </a:extLst>
          </p:cNvPr>
          <p:cNvSpPr txBox="1"/>
          <p:nvPr/>
        </p:nvSpPr>
        <p:spPr>
          <a:xfrm>
            <a:off x="544153" y="812450"/>
            <a:ext cx="11436625" cy="61247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GB" dirty="0">
                <a:latin typeface="Biome Light"/>
                <a:ea typeface="+mn-lt"/>
                <a:cs typeface="Biome Light"/>
              </a:rPr>
              <a:t>Create a spider class by extending </a:t>
            </a:r>
            <a:r>
              <a:rPr lang="en-GB" dirty="0" err="1">
                <a:latin typeface="Biome Light"/>
                <a:ea typeface="+mn-lt"/>
                <a:cs typeface="Biome Light"/>
              </a:rPr>
              <a:t>scrapy.Spider</a:t>
            </a:r>
            <a:r>
              <a:rPr lang="en-GB" dirty="0">
                <a:latin typeface="Biome Light"/>
                <a:ea typeface="+mn-lt"/>
                <a:cs typeface="Biome Light"/>
              </a:rPr>
              <a:t> or </a:t>
            </a:r>
            <a:r>
              <a:rPr lang="en-GB" dirty="0" err="1">
                <a:latin typeface="Biome Light"/>
                <a:ea typeface="+mn-lt"/>
                <a:cs typeface="Biome Light"/>
              </a:rPr>
              <a:t>scrapy.spiders.Crawlspider</a:t>
            </a:r>
            <a:r>
              <a:rPr lang="en-GB" dirty="0">
                <a:latin typeface="Biome Light"/>
                <a:ea typeface="+mn-lt"/>
                <a:cs typeface="Biome Light"/>
              </a:rPr>
              <a:t> </a:t>
            </a:r>
            <a:endParaRPr lang="en-GB" dirty="0">
              <a:latin typeface="Biome Light"/>
              <a:cs typeface="Biome Light"/>
            </a:endParaRPr>
          </a:p>
          <a:p>
            <a:pPr marL="285750" indent="-285750">
              <a:buFont typeface="Arial,Sans-Serif"/>
              <a:buChar char="•"/>
            </a:pPr>
            <a:endParaRPr lang="en-GB" dirty="0">
              <a:latin typeface="Biome Light"/>
              <a:cs typeface="Biome Light"/>
            </a:endParaRPr>
          </a:p>
          <a:p>
            <a:pPr marL="285750" indent="-285750">
              <a:buFont typeface="Arial,Sans-Serif"/>
              <a:buChar char="•"/>
            </a:pPr>
            <a:r>
              <a:rPr lang="en-GB" dirty="0">
                <a:latin typeface="Biome Light"/>
                <a:ea typeface="+mn-lt"/>
                <a:cs typeface="Biome Light"/>
              </a:rPr>
              <a:t>Only crawl over the following domain: theverge.com </a:t>
            </a:r>
            <a:endParaRPr lang="en-US" dirty="0">
              <a:latin typeface="Biome Light"/>
              <a:cs typeface="Biome Light"/>
            </a:endParaRPr>
          </a:p>
          <a:p>
            <a:pPr marL="285750" indent="-285750">
              <a:buFont typeface="Arial,Sans-Serif"/>
              <a:buChar char="•"/>
            </a:pPr>
            <a:endParaRPr lang="en-GB" dirty="0">
              <a:latin typeface="Biome Light"/>
              <a:cs typeface="Biome Light"/>
            </a:endParaRPr>
          </a:p>
          <a:p>
            <a:pPr marL="285750" indent="-285750">
              <a:buFont typeface="Arial,Sans-Serif"/>
              <a:buChar char="•"/>
            </a:pPr>
            <a:r>
              <a:rPr lang="en-GB" dirty="0">
                <a:latin typeface="Biome Light"/>
                <a:ea typeface="+mn-lt"/>
                <a:cs typeface="Biome Light"/>
              </a:rPr>
              <a:t>Start crawling from </a:t>
            </a:r>
            <a:r>
              <a:rPr lang="en-GB" dirty="0" err="1">
                <a:latin typeface="Biome Light"/>
                <a:ea typeface="+mn-lt"/>
                <a:cs typeface="Biome Light"/>
              </a:rPr>
              <a:t>url</a:t>
            </a:r>
            <a:r>
              <a:rPr lang="en-GB" dirty="0">
                <a:latin typeface="Biome Light"/>
                <a:ea typeface="+mn-lt"/>
                <a:cs typeface="Biome Light"/>
              </a:rPr>
              <a:t>: </a:t>
            </a:r>
            <a:r>
              <a:rPr lang="en-GB" dirty="0">
                <a:latin typeface="Biome Light"/>
                <a:ea typeface="+mn-lt"/>
                <a:cs typeface="Biome Light"/>
                <a:hlinkClick r:id="rId2"/>
              </a:rPr>
              <a:t>https://www.theverge.com/reviews</a:t>
            </a:r>
            <a:r>
              <a:rPr lang="en-GB" dirty="0">
                <a:latin typeface="Biome Light"/>
                <a:ea typeface="+mn-lt"/>
                <a:cs typeface="Biome Light"/>
              </a:rPr>
              <a:t> </a:t>
            </a:r>
            <a:endParaRPr lang="en-US" dirty="0">
              <a:latin typeface="Biome Light"/>
              <a:ea typeface="+mn-lt"/>
              <a:cs typeface="Biome Light"/>
            </a:endParaRPr>
          </a:p>
          <a:p>
            <a:pPr marL="285750" indent="-285750">
              <a:buFont typeface="Arial,Sans-Serif"/>
              <a:buChar char="•"/>
            </a:pPr>
            <a:endParaRPr lang="en-GB" dirty="0">
              <a:latin typeface="Biome Light"/>
              <a:cs typeface="Biome Light"/>
            </a:endParaRPr>
          </a:p>
          <a:p>
            <a:pPr marL="285750" indent="-285750">
              <a:buFont typeface="Arial,Sans-Serif"/>
              <a:buChar char="•"/>
            </a:pPr>
            <a:r>
              <a:rPr lang="en-GB" dirty="0">
                <a:latin typeface="Biome Light"/>
                <a:ea typeface="+mn-lt"/>
                <a:cs typeface="Biome Light"/>
              </a:rPr>
              <a:t>The spider should only parse pages that has the following pattern in their link </a:t>
            </a:r>
            <a:r>
              <a:rPr lang="en-GB" dirty="0" err="1">
                <a:latin typeface="Biome Light"/>
                <a:ea typeface="+mn-lt"/>
                <a:cs typeface="Biome Light"/>
              </a:rPr>
              <a:t>href</a:t>
            </a:r>
            <a:r>
              <a:rPr lang="en-GB" dirty="0">
                <a:latin typeface="Biome Light"/>
                <a:ea typeface="+mn-lt"/>
                <a:cs typeface="Biome Light"/>
              </a:rPr>
              <a:t> attribute: </a:t>
            </a:r>
            <a:r>
              <a:rPr lang="en-GB" dirty="0">
                <a:latin typeface="Biome Light"/>
                <a:ea typeface="+mn-lt"/>
                <a:cs typeface="Biome Light"/>
                <a:hlinkClick r:id="rId3"/>
              </a:rPr>
              <a:t>https://www.theverge.com/&lt;INTEGER-NUMBER&gt;/&lt;ANY-SYMBOL</a:t>
            </a:r>
            <a:r>
              <a:rPr lang="en-GB" dirty="0">
                <a:latin typeface="Biome Light"/>
                <a:ea typeface="+mn-lt"/>
                <a:cs typeface="Biome Light"/>
              </a:rPr>
              <a:t> WITHOUT '/' &gt;</a:t>
            </a:r>
            <a:endParaRPr lang="en-US" dirty="0">
              <a:latin typeface="Biome Light"/>
              <a:cs typeface="Biome Light"/>
            </a:endParaRPr>
          </a:p>
          <a:p>
            <a:pPr marL="285750" indent="-285750">
              <a:buFont typeface="Arial"/>
              <a:buChar char="•"/>
            </a:pPr>
            <a:r>
              <a:rPr lang="en-GB" dirty="0">
                <a:latin typeface="Biome Light"/>
                <a:ea typeface="+mn-lt"/>
                <a:cs typeface="Biome Light"/>
              </a:rPr>
              <a:t>Or </a:t>
            </a:r>
            <a:r>
              <a:rPr lang="en-GB" dirty="0">
                <a:latin typeface="Biome Light"/>
                <a:ea typeface="+mn-lt"/>
                <a:cs typeface="Biome Light"/>
                <a:hlinkClick r:id="rId4"/>
              </a:rPr>
              <a:t>https://www.theverge.com/&lt;LOWER-CASE</a:t>
            </a:r>
            <a:r>
              <a:rPr lang="en-GB" dirty="0">
                <a:latin typeface="Biome Light"/>
                <a:ea typeface="+mn-lt"/>
                <a:cs typeface="Biome Light"/>
              </a:rPr>
              <a:t> LETTERS OR '-' SYMBOL &gt;/&lt;INTEGER-NUMBER&gt;/&lt;ANY-SYMBOL WITHOUT '/' &gt;</a:t>
            </a:r>
          </a:p>
          <a:p>
            <a:pPr marL="285750" indent="-285750">
              <a:buFont typeface="Arial,Sans-Serif"/>
              <a:buChar char="•"/>
            </a:pPr>
            <a:endParaRPr lang="en-GB" dirty="0">
              <a:latin typeface="Biome Light"/>
              <a:ea typeface="+mn-lt"/>
              <a:cs typeface="Biome Light"/>
            </a:endParaRPr>
          </a:p>
          <a:p>
            <a:pPr marL="285750" indent="-285750">
              <a:buFont typeface="Arial"/>
              <a:buChar char="•"/>
            </a:pPr>
            <a:r>
              <a:rPr lang="en-GB" dirty="0">
                <a:latin typeface="Biome Light"/>
                <a:ea typeface="+mn-lt"/>
                <a:cs typeface="Biome Light"/>
              </a:rPr>
              <a:t>      </a:t>
            </a:r>
            <a:endParaRPr lang="en-US" dirty="0">
              <a:latin typeface="Biome Light"/>
              <a:ea typeface="+mn-lt"/>
              <a:cs typeface="Biome Light"/>
            </a:endParaRPr>
          </a:p>
          <a:p>
            <a:r>
              <a:rPr lang="en-GB" dirty="0">
                <a:latin typeface="Biome Light"/>
                <a:ea typeface="+mn-lt"/>
                <a:cs typeface="Biome Light"/>
              </a:rPr>
              <a:t>     </a:t>
            </a:r>
            <a:r>
              <a:rPr lang="en-GB" sz="1400" dirty="0">
                <a:latin typeface="Biome Light"/>
                <a:ea typeface="+mn-lt"/>
                <a:cs typeface="Biome Light"/>
              </a:rPr>
              <a:t>For example: </a:t>
            </a:r>
            <a:r>
              <a:rPr lang="en-GB" sz="1400" dirty="0">
                <a:latin typeface="Biome Light"/>
                <a:ea typeface="+mn-lt"/>
                <a:cs typeface="Biome Light"/>
                <a:hlinkClick r:id="rId5"/>
              </a:rPr>
              <a:t>https://www.theverge.com/22274747/tern-hsd-p9-ebike-review-electric-cargo-bike-price-specs</a:t>
            </a:r>
            <a:r>
              <a:rPr lang="en-GB" sz="1400" dirty="0">
                <a:latin typeface="Biome Light"/>
                <a:ea typeface="+mn-lt"/>
                <a:cs typeface="Biome Light"/>
              </a:rPr>
              <a:t> </a:t>
            </a:r>
          </a:p>
          <a:p>
            <a:pPr marL="285750" indent="-285750">
              <a:buFont typeface="Arial"/>
              <a:buChar char="•"/>
            </a:pPr>
            <a:r>
              <a:rPr lang="en-GB" sz="1400" dirty="0">
                <a:latin typeface="Biome Light"/>
                <a:ea typeface="+mn-lt"/>
                <a:cs typeface="Biome Light"/>
              </a:rPr>
              <a:t>Or </a:t>
            </a:r>
            <a:r>
              <a:rPr lang="en-GB" sz="1400" dirty="0">
                <a:ea typeface="+mn-lt"/>
                <a:cs typeface="+mn-lt"/>
                <a:hlinkClick r:id="rId6"/>
              </a:rPr>
              <a:t>https://www.theverge.com/pc-gaming/606006/nvidia-rtx-5090-egpu-gaming-handheld-oculink-test-pcie-minisforum-deg1</a:t>
            </a:r>
            <a:r>
              <a:rPr lang="en-GB" sz="1400" dirty="0">
                <a:ea typeface="+mn-lt"/>
                <a:cs typeface="+mn-lt"/>
              </a:rPr>
              <a:t> </a:t>
            </a:r>
            <a:endParaRPr lang="en-US" sz="1400" dirty="0">
              <a:ea typeface="+mn-lt"/>
              <a:cs typeface="+mn-lt"/>
            </a:endParaRPr>
          </a:p>
          <a:p>
            <a:pPr marL="285750" indent="-285750">
              <a:buFont typeface="Arial,Sans-Serif"/>
              <a:buChar char="•"/>
            </a:pPr>
            <a:endParaRPr lang="en-GB" dirty="0">
              <a:latin typeface="Biome Light"/>
              <a:cs typeface="Biome Light"/>
            </a:endParaRPr>
          </a:p>
          <a:p>
            <a:pPr marL="285750" indent="-285750">
              <a:buFont typeface="Arial,Sans-Serif"/>
              <a:buChar char="•"/>
            </a:pPr>
            <a:r>
              <a:rPr lang="en-GB" dirty="0">
                <a:latin typeface="Biome Light"/>
                <a:ea typeface="+mn-lt"/>
                <a:cs typeface="Biome Light"/>
              </a:rPr>
              <a:t>Create a class '</a:t>
            </a:r>
            <a:r>
              <a:rPr lang="en-GB" dirty="0" err="1">
                <a:latin typeface="Biome Light"/>
                <a:ea typeface="+mn-lt"/>
                <a:cs typeface="Biome Light"/>
              </a:rPr>
              <a:t>VergeReivew</a:t>
            </a:r>
            <a:r>
              <a:rPr lang="en-GB" dirty="0">
                <a:latin typeface="Biome Light"/>
                <a:ea typeface="+mn-lt"/>
                <a:cs typeface="Biome Light"/>
              </a:rPr>
              <a:t>' by extending </a:t>
            </a:r>
            <a:r>
              <a:rPr lang="en-GB" dirty="0" err="1">
                <a:latin typeface="Biome Light"/>
                <a:ea typeface="+mn-lt"/>
                <a:cs typeface="Biome Light"/>
              </a:rPr>
              <a:t>scrapy.Item</a:t>
            </a:r>
            <a:r>
              <a:rPr lang="en-GB" dirty="0">
                <a:latin typeface="Biome Light"/>
                <a:ea typeface="+mn-lt"/>
                <a:cs typeface="Biome Light"/>
              </a:rPr>
              <a:t> class. Include attributes to store following information: URL, Title (first h1 text), </a:t>
            </a:r>
            <a:r>
              <a:rPr lang="en-GB" dirty="0" err="1">
                <a:latin typeface="Biome Light"/>
                <a:ea typeface="+mn-lt"/>
                <a:cs typeface="Biome Light"/>
              </a:rPr>
              <a:t>authorname</a:t>
            </a:r>
            <a:r>
              <a:rPr lang="en-GB" dirty="0">
                <a:latin typeface="Biome Light"/>
                <a:ea typeface="+mn-lt"/>
                <a:cs typeface="Biome Light"/>
              </a:rPr>
              <a:t> (who made the review), link to author profile </a:t>
            </a:r>
            <a:endParaRPr lang="en-US" dirty="0">
              <a:latin typeface="Biome Light"/>
              <a:cs typeface="Biome Light"/>
            </a:endParaRPr>
          </a:p>
          <a:p>
            <a:pPr marL="285750" indent="-285750">
              <a:buFont typeface="Arial,Sans-Serif"/>
              <a:buChar char="•"/>
            </a:pPr>
            <a:endParaRPr lang="en-GB" dirty="0">
              <a:latin typeface="Biome Light"/>
              <a:cs typeface="Biome Light"/>
            </a:endParaRPr>
          </a:p>
          <a:p>
            <a:pPr marL="285750" indent="-285750">
              <a:buFont typeface="Arial,Sans-Serif"/>
              <a:buChar char="•"/>
            </a:pPr>
            <a:r>
              <a:rPr lang="en-GB" dirty="0">
                <a:latin typeface="Biome Light"/>
                <a:ea typeface="+mn-lt"/>
                <a:cs typeface="Biome Light"/>
              </a:rPr>
              <a:t>Store the scraped information in a CSV file by running the spider for some time (approx. 2 mins) </a:t>
            </a:r>
            <a:endParaRPr lang="en-US" dirty="0">
              <a:latin typeface="Biome Light"/>
              <a:ea typeface="+mn-lt"/>
              <a:cs typeface="Biome Light"/>
            </a:endParaRPr>
          </a:p>
          <a:p>
            <a:pPr marL="285750" indent="-285750">
              <a:buFont typeface="Arial,Sans-Serif"/>
              <a:buChar char="•"/>
            </a:pPr>
            <a:r>
              <a:rPr lang="en-GB" dirty="0">
                <a:latin typeface="Biome Light"/>
                <a:ea typeface="Calibri"/>
                <a:cs typeface="Biome Light"/>
              </a:rPr>
              <a:t>If the title or author name is empty for some page, then simply ignore those pages and you do not need to store any information for those pages.</a:t>
            </a:r>
          </a:p>
          <a:p>
            <a:endParaRPr lang="en-GB" dirty="0">
              <a:latin typeface="Biome Light"/>
              <a:cs typeface="Biome Light"/>
            </a:endParaRPr>
          </a:p>
        </p:txBody>
      </p:sp>
    </p:spTree>
    <p:extLst>
      <p:ext uri="{BB962C8B-B14F-4D97-AF65-F5344CB8AC3E}">
        <p14:creationId xmlns:p14="http://schemas.microsoft.com/office/powerpoint/2010/main" val="1767660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12E62-661C-4BEF-9613-AED39D1429C9}"/>
              </a:ext>
            </a:extLst>
          </p:cNvPr>
          <p:cNvSpPr txBox="1"/>
          <p:nvPr/>
        </p:nvSpPr>
        <p:spPr>
          <a:xfrm>
            <a:off x="291316" y="129267"/>
            <a:ext cx="112643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Biome Light"/>
                <a:ea typeface="+mn-lt"/>
                <a:cs typeface="Biome Light"/>
              </a:rPr>
              <a:t>Task1: Continued...</a:t>
            </a:r>
          </a:p>
        </p:txBody>
      </p:sp>
      <p:sp>
        <p:nvSpPr>
          <p:cNvPr id="6" name="TextBox 5">
            <a:extLst>
              <a:ext uri="{FF2B5EF4-FFF2-40B4-BE49-F238E27FC236}">
                <a16:creationId xmlns:a16="http://schemas.microsoft.com/office/drawing/2014/main" id="{A8E322E3-5E79-4DF3-AB69-0C586A77D18D}"/>
              </a:ext>
            </a:extLst>
          </p:cNvPr>
          <p:cNvSpPr txBox="1"/>
          <p:nvPr/>
        </p:nvSpPr>
        <p:spPr>
          <a:xfrm>
            <a:off x="544153" y="812450"/>
            <a:ext cx="1143662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Biome Light"/>
                <a:ea typeface="+mn-lt"/>
                <a:cs typeface="+mn-lt"/>
              </a:rPr>
              <a:t># Include the following line in the settings.py file of your scrapy project to setup the page visit limit: </a:t>
            </a:r>
            <a:endParaRPr lang="en-US" dirty="0">
              <a:cs typeface="Calibri" panose="020F0502020204030204"/>
            </a:endParaRPr>
          </a:p>
          <a:p>
            <a:endParaRPr lang="en-GB" dirty="0">
              <a:latin typeface="Biome Light"/>
              <a:ea typeface="+mn-lt"/>
              <a:cs typeface="+mn-lt"/>
            </a:endParaRPr>
          </a:p>
          <a:p>
            <a:r>
              <a:rPr lang="en-GB" b="1" dirty="0"/>
              <a:t>CLOSESPIDER_PAGECOUNT = 20</a:t>
            </a:r>
            <a:endParaRPr lang="en-GB" dirty="0"/>
          </a:p>
          <a:p>
            <a:pPr>
              <a:buFont typeface="Arial"/>
            </a:pPr>
            <a:endParaRPr lang="en-GB" dirty="0">
              <a:latin typeface="Biome Light"/>
              <a:ea typeface="+mn-lt"/>
              <a:cs typeface="+mn-lt"/>
            </a:endParaRPr>
          </a:p>
          <a:p>
            <a:r>
              <a:rPr lang="en-GB" dirty="0">
                <a:ea typeface="+mn-lt"/>
                <a:cs typeface="+mn-lt"/>
              </a:rPr>
              <a:t># You can find more about this </a:t>
            </a:r>
            <a:r>
              <a:rPr lang="en-GB" dirty="0" err="1">
                <a:ea typeface="+mn-lt"/>
                <a:cs typeface="+mn-lt"/>
              </a:rPr>
              <a:t>seetings</a:t>
            </a:r>
            <a:r>
              <a:rPr lang="en-GB" dirty="0">
                <a:ea typeface="+mn-lt"/>
                <a:cs typeface="+mn-lt"/>
              </a:rPr>
              <a:t> from the link: </a:t>
            </a:r>
            <a:r>
              <a:rPr lang="en-GB" dirty="0">
                <a:ea typeface="+mn-lt"/>
                <a:cs typeface="+mn-lt"/>
                <a:hlinkClick r:id="rId2"/>
              </a:rPr>
              <a:t>https://doc.scrapy.org/en/latest/topics/extensions.html#closespider-pagecount</a:t>
            </a:r>
            <a:r>
              <a:rPr lang="en-GB" dirty="0">
                <a:ea typeface="+mn-lt"/>
                <a:cs typeface="+mn-lt"/>
              </a:rPr>
              <a:t> </a:t>
            </a:r>
            <a:endParaRPr lang="en-GB" dirty="0">
              <a:latin typeface="Biome Light"/>
              <a:ea typeface="+mn-lt"/>
              <a:cs typeface="+mn-lt"/>
            </a:endParaRPr>
          </a:p>
        </p:txBody>
      </p:sp>
      <p:sp>
        <p:nvSpPr>
          <p:cNvPr id="4" name="TextBox 3">
            <a:extLst>
              <a:ext uri="{FF2B5EF4-FFF2-40B4-BE49-F238E27FC236}">
                <a16:creationId xmlns:a16="http://schemas.microsoft.com/office/drawing/2014/main" id="{5471D982-EDCB-4B01-9EC3-AB0B1B7527FD}"/>
              </a:ext>
            </a:extLst>
          </p:cNvPr>
          <p:cNvSpPr txBox="1"/>
          <p:nvPr/>
        </p:nvSpPr>
        <p:spPr>
          <a:xfrm>
            <a:off x="123047" y="2931345"/>
            <a:ext cx="114366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b="1" dirty="0">
                <a:latin typeface="Biome Light"/>
                <a:ea typeface="+mn-lt"/>
                <a:cs typeface="+mn-lt"/>
              </a:rPr>
              <a:t>Sample csv output: </a:t>
            </a:r>
            <a:endParaRPr lang="en-US" b="1" dirty="0"/>
          </a:p>
        </p:txBody>
      </p:sp>
      <p:sp>
        <p:nvSpPr>
          <p:cNvPr id="3" name="TextBox 2">
            <a:extLst>
              <a:ext uri="{FF2B5EF4-FFF2-40B4-BE49-F238E27FC236}">
                <a16:creationId xmlns:a16="http://schemas.microsoft.com/office/drawing/2014/main" id="{7D285B04-AD90-4749-8A76-FD296D97BAAE}"/>
              </a:ext>
            </a:extLst>
          </p:cNvPr>
          <p:cNvSpPr txBox="1"/>
          <p:nvPr/>
        </p:nvSpPr>
        <p:spPr>
          <a:xfrm>
            <a:off x="125664" y="3427663"/>
            <a:ext cx="1186714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i="1" dirty="0" err="1">
                <a:ea typeface="+mn-lt"/>
                <a:cs typeface="+mn-lt"/>
              </a:rPr>
              <a:t>authorlink</a:t>
            </a:r>
            <a:r>
              <a:rPr lang="en-GB" sz="1200" dirty="0" err="1">
                <a:ea typeface="+mn-lt"/>
                <a:cs typeface="+mn-lt"/>
              </a:rPr>
              <a:t>,</a:t>
            </a:r>
            <a:r>
              <a:rPr lang="en-GB" sz="1200" i="1" dirty="0" err="1">
                <a:ea typeface="+mn-lt"/>
                <a:cs typeface="+mn-lt"/>
              </a:rPr>
              <a:t>authorname</a:t>
            </a:r>
            <a:r>
              <a:rPr lang="en-GB" sz="1200" dirty="0" err="1">
                <a:ea typeface="+mn-lt"/>
                <a:cs typeface="+mn-lt"/>
              </a:rPr>
              <a:t>,</a:t>
            </a:r>
            <a:r>
              <a:rPr lang="en-GB" sz="1200" i="1" dirty="0" err="1">
                <a:ea typeface="+mn-lt"/>
                <a:cs typeface="+mn-lt"/>
              </a:rPr>
              <a:t>title</a:t>
            </a:r>
            <a:r>
              <a:rPr lang="en-GB" sz="1200" dirty="0" err="1">
                <a:ea typeface="+mn-lt"/>
                <a:cs typeface="+mn-lt"/>
              </a:rPr>
              <a:t>,</a:t>
            </a:r>
            <a:r>
              <a:rPr lang="en-GB" sz="1200" i="1" dirty="0" err="1">
                <a:ea typeface="+mn-lt"/>
                <a:cs typeface="+mn-lt"/>
              </a:rPr>
              <a:t>url</a:t>
            </a:r>
            <a:br>
              <a:rPr lang="en-GB" sz="1200" i="1" dirty="0">
                <a:ea typeface="+mn-lt"/>
                <a:cs typeface="+mn-lt"/>
              </a:rPr>
            </a:br>
            <a:r>
              <a:rPr lang="en-GB" sz="1200" i="1" dirty="0">
                <a:ea typeface="+mn-lt"/>
                <a:cs typeface="+mn-lt"/>
              </a:rPr>
              <a:t>"https://www.theverge.com/authors/cameron-faulkner,https://www.twitter.com/camfaulkner"</a:t>
            </a:r>
            <a:r>
              <a:rPr lang="en-GB" sz="1200" dirty="0">
                <a:ea typeface="+mn-lt"/>
                <a:cs typeface="+mn-lt"/>
              </a:rPr>
              <a:t>,</a:t>
            </a:r>
            <a:r>
              <a:rPr lang="en-GB" sz="1200" i="1" dirty="0">
                <a:ea typeface="+mn-lt"/>
                <a:cs typeface="+mn-lt"/>
              </a:rPr>
              <a:t>Cameron </a:t>
            </a:r>
            <a:r>
              <a:rPr lang="en-GB" sz="1200" i="1" dirty="0" err="1">
                <a:ea typeface="+mn-lt"/>
                <a:cs typeface="+mn-lt"/>
              </a:rPr>
              <a:t>Faulkner</a:t>
            </a:r>
            <a:r>
              <a:rPr lang="en-GB" sz="1200" dirty="0" err="1">
                <a:ea typeface="+mn-lt"/>
                <a:cs typeface="+mn-lt"/>
              </a:rPr>
              <a:t>,</a:t>
            </a:r>
            <a:r>
              <a:rPr lang="en-GB" sz="1200" i="1" dirty="0" err="1">
                <a:ea typeface="+mn-lt"/>
                <a:cs typeface="+mn-lt"/>
              </a:rPr>
              <a:t>"Gigabyte’s</a:t>
            </a:r>
            <a:r>
              <a:rPr lang="en-GB" sz="1200" i="1" dirty="0">
                <a:ea typeface="+mn-lt"/>
                <a:cs typeface="+mn-lt"/>
              </a:rPr>
              <a:t> </a:t>
            </a:r>
            <a:r>
              <a:rPr lang="en-GB" sz="1200" i="1" dirty="0" err="1">
                <a:ea typeface="+mn-lt"/>
                <a:cs typeface="+mn-lt"/>
              </a:rPr>
              <a:t>Aorus</a:t>
            </a:r>
            <a:r>
              <a:rPr lang="en-GB" sz="1200" i="1" dirty="0">
                <a:ea typeface="+mn-lt"/>
                <a:cs typeface="+mn-lt"/>
              </a:rPr>
              <a:t> 15G is great at gaming, but not much </a:t>
            </a:r>
            <a:r>
              <a:rPr lang="en-GB" sz="1200" i="1" dirty="0" err="1">
                <a:ea typeface="+mn-lt"/>
                <a:cs typeface="+mn-lt"/>
              </a:rPr>
              <a:t>else"</a:t>
            </a:r>
            <a:r>
              <a:rPr lang="en-GB" sz="1200" dirty="0" err="1">
                <a:ea typeface="+mn-lt"/>
                <a:cs typeface="+mn-lt"/>
              </a:rPr>
              <a:t>,</a:t>
            </a:r>
            <a:r>
              <a:rPr lang="en-GB" sz="1200" i="1" dirty="0" err="1">
                <a:ea typeface="+mn-lt"/>
                <a:cs typeface="+mn-lt"/>
              </a:rPr>
              <a:t>https</a:t>
            </a:r>
            <a:r>
              <a:rPr lang="en-GB" sz="1200" i="1" dirty="0">
                <a:ea typeface="+mn-lt"/>
                <a:cs typeface="+mn-lt"/>
              </a:rPr>
              <a:t>://www.theverge.com/22299226/gigabyte-aorus-15g-review-gaming-laptop-price-specs-features</a:t>
            </a:r>
            <a:br>
              <a:rPr lang="en-GB" sz="1200" i="1" dirty="0">
                <a:ea typeface="+mn-lt"/>
                <a:cs typeface="+mn-lt"/>
              </a:rPr>
            </a:br>
            <a:r>
              <a:rPr lang="en-GB" sz="1200" i="1" dirty="0">
                <a:ea typeface="+mn-lt"/>
                <a:cs typeface="+mn-lt"/>
              </a:rPr>
              <a:t>"https://www.theverge.com/authors/monica-chin,https://www.twitter.com/mcsquared96"</a:t>
            </a:r>
            <a:r>
              <a:rPr lang="en-GB" sz="1200" dirty="0">
                <a:ea typeface="+mn-lt"/>
                <a:cs typeface="+mn-lt"/>
              </a:rPr>
              <a:t>,</a:t>
            </a:r>
            <a:r>
              <a:rPr lang="en-GB" sz="1200" i="1" dirty="0">
                <a:ea typeface="+mn-lt"/>
                <a:cs typeface="+mn-lt"/>
              </a:rPr>
              <a:t>Monica </a:t>
            </a:r>
            <a:r>
              <a:rPr lang="en-GB" sz="1200" i="1" dirty="0" err="1">
                <a:ea typeface="+mn-lt"/>
                <a:cs typeface="+mn-lt"/>
              </a:rPr>
              <a:t>Chin</a:t>
            </a:r>
            <a:r>
              <a:rPr lang="en-GB" sz="1200" dirty="0" err="1">
                <a:ea typeface="+mn-lt"/>
                <a:cs typeface="+mn-lt"/>
              </a:rPr>
              <a:t>,</a:t>
            </a:r>
            <a:r>
              <a:rPr lang="en-GB" sz="1200" i="1" dirty="0" err="1">
                <a:ea typeface="+mn-lt"/>
                <a:cs typeface="+mn-lt"/>
              </a:rPr>
              <a:t>MSI</a:t>
            </a:r>
            <a:r>
              <a:rPr lang="en-GB" sz="1200" i="1" dirty="0">
                <a:ea typeface="+mn-lt"/>
                <a:cs typeface="+mn-lt"/>
              </a:rPr>
              <a:t> GP66 Leopard review: substance over </a:t>
            </a:r>
            <a:r>
              <a:rPr lang="en-GB" sz="1200" i="1" dirty="0" err="1">
                <a:ea typeface="+mn-lt"/>
                <a:cs typeface="+mn-lt"/>
              </a:rPr>
              <a:t>style</a:t>
            </a:r>
            <a:r>
              <a:rPr lang="en-GB" sz="1200" dirty="0" err="1">
                <a:ea typeface="+mn-lt"/>
                <a:cs typeface="+mn-lt"/>
              </a:rPr>
              <a:t>,</a:t>
            </a:r>
            <a:r>
              <a:rPr lang="en-GB" sz="1200" i="1" dirty="0" err="1">
                <a:ea typeface="+mn-lt"/>
                <a:cs typeface="+mn-lt"/>
              </a:rPr>
              <a:t>https</a:t>
            </a:r>
            <a:r>
              <a:rPr lang="en-GB" sz="1200" i="1" dirty="0">
                <a:ea typeface="+mn-lt"/>
                <a:cs typeface="+mn-lt"/>
              </a:rPr>
              <a:t>://www.theverge.com/22244409/msi-gp66-leopard-gaming-laptop-review-price-specs-features</a:t>
            </a:r>
            <a:br>
              <a:rPr lang="en-GB" sz="1200" i="1" dirty="0">
                <a:ea typeface="+mn-lt"/>
                <a:cs typeface="+mn-lt"/>
              </a:rPr>
            </a:br>
            <a:r>
              <a:rPr lang="en-GB" sz="1200" i="1" dirty="0">
                <a:ea typeface="+mn-lt"/>
                <a:cs typeface="+mn-lt"/>
              </a:rPr>
              <a:t>"https://www.theverge.com/authors/monica-chin,https://www.twitter.com/mcsquared96"</a:t>
            </a:r>
            <a:r>
              <a:rPr lang="en-GB" sz="1200" dirty="0">
                <a:ea typeface="+mn-lt"/>
                <a:cs typeface="+mn-lt"/>
              </a:rPr>
              <a:t>,</a:t>
            </a:r>
            <a:r>
              <a:rPr lang="en-GB" sz="1200" i="1" dirty="0">
                <a:ea typeface="+mn-lt"/>
                <a:cs typeface="+mn-lt"/>
              </a:rPr>
              <a:t>Monica </a:t>
            </a:r>
            <a:r>
              <a:rPr lang="en-GB" sz="1200" i="1" dirty="0" err="1">
                <a:ea typeface="+mn-lt"/>
                <a:cs typeface="+mn-lt"/>
              </a:rPr>
              <a:t>Chin</a:t>
            </a:r>
            <a:r>
              <a:rPr lang="en-GB" sz="1200" dirty="0" err="1">
                <a:ea typeface="+mn-lt"/>
                <a:cs typeface="+mn-lt"/>
              </a:rPr>
              <a:t>,</a:t>
            </a:r>
            <a:r>
              <a:rPr lang="en-GB" sz="1200" i="1" dirty="0" err="1">
                <a:ea typeface="+mn-lt"/>
                <a:cs typeface="+mn-lt"/>
              </a:rPr>
              <a:t>"Asus</a:t>
            </a:r>
            <a:r>
              <a:rPr lang="en-GB" sz="1200" i="1" dirty="0">
                <a:ea typeface="+mn-lt"/>
                <a:cs typeface="+mn-lt"/>
              </a:rPr>
              <a:t> </a:t>
            </a:r>
            <a:r>
              <a:rPr lang="en-GB" sz="1200" i="1" dirty="0" err="1">
                <a:ea typeface="+mn-lt"/>
                <a:cs typeface="+mn-lt"/>
              </a:rPr>
              <a:t>ExpertBook</a:t>
            </a:r>
            <a:r>
              <a:rPr lang="en-GB" sz="1200" i="1" dirty="0">
                <a:ea typeface="+mn-lt"/>
                <a:cs typeface="+mn-lt"/>
              </a:rPr>
              <a:t> B9450 review: lightweight, long-lasting work </a:t>
            </a:r>
            <a:r>
              <a:rPr lang="en-GB" sz="1200" i="1" dirty="0" err="1">
                <a:ea typeface="+mn-lt"/>
                <a:cs typeface="+mn-lt"/>
              </a:rPr>
              <a:t>laptop"</a:t>
            </a:r>
            <a:r>
              <a:rPr lang="en-GB" sz="1200" dirty="0" err="1">
                <a:ea typeface="+mn-lt"/>
                <a:cs typeface="+mn-lt"/>
              </a:rPr>
              <a:t>,</a:t>
            </a:r>
            <a:r>
              <a:rPr lang="en-GB" sz="1200" i="1" dirty="0" err="1">
                <a:ea typeface="+mn-lt"/>
                <a:cs typeface="+mn-lt"/>
              </a:rPr>
              <a:t>https</a:t>
            </a:r>
            <a:r>
              <a:rPr lang="en-GB" sz="1200" i="1" dirty="0">
                <a:ea typeface="+mn-lt"/>
                <a:cs typeface="+mn-lt"/>
              </a:rPr>
              <a:t>://www.theverge.com/22239215/asus-expertbook-b9450-review-design-specs-price-features</a:t>
            </a:r>
            <a:br>
              <a:rPr lang="en-GB" sz="1200" i="1" dirty="0">
                <a:ea typeface="+mn-lt"/>
                <a:cs typeface="+mn-lt"/>
              </a:rPr>
            </a:br>
            <a:r>
              <a:rPr lang="en-GB" sz="1200" i="1" dirty="0">
                <a:ea typeface="+mn-lt"/>
                <a:cs typeface="+mn-lt"/>
              </a:rPr>
              <a:t>"https://www.theverge.com/authors/ashley-carman,https://www.twitter.com/ashleyrcarman"</a:t>
            </a:r>
            <a:r>
              <a:rPr lang="en-GB" sz="1200" dirty="0">
                <a:ea typeface="+mn-lt"/>
                <a:cs typeface="+mn-lt"/>
              </a:rPr>
              <a:t>,</a:t>
            </a:r>
            <a:r>
              <a:rPr lang="en-GB" sz="1200" i="1" dirty="0">
                <a:ea typeface="+mn-lt"/>
                <a:cs typeface="+mn-lt"/>
              </a:rPr>
              <a:t>Ashley </a:t>
            </a:r>
            <a:r>
              <a:rPr lang="en-GB" sz="1200" i="1" dirty="0" err="1">
                <a:ea typeface="+mn-lt"/>
                <a:cs typeface="+mn-lt"/>
              </a:rPr>
              <a:t>Carman</a:t>
            </a:r>
            <a:r>
              <a:rPr lang="en-GB" sz="1200" dirty="0" err="1">
                <a:ea typeface="+mn-lt"/>
                <a:cs typeface="+mn-lt"/>
              </a:rPr>
              <a:t>,</a:t>
            </a:r>
            <a:r>
              <a:rPr lang="en-GB" sz="1200" i="1" dirty="0" err="1">
                <a:ea typeface="+mn-lt"/>
                <a:cs typeface="+mn-lt"/>
              </a:rPr>
              <a:t>Peloton</a:t>
            </a:r>
            <a:r>
              <a:rPr lang="en-GB" sz="1200" i="1" dirty="0">
                <a:ea typeface="+mn-lt"/>
                <a:cs typeface="+mn-lt"/>
              </a:rPr>
              <a:t> Bike Plus: an upgrade at a crucial </a:t>
            </a:r>
            <a:r>
              <a:rPr lang="en-GB" sz="1200" i="1" dirty="0" err="1">
                <a:ea typeface="+mn-lt"/>
                <a:cs typeface="+mn-lt"/>
              </a:rPr>
              <a:t>time</a:t>
            </a:r>
            <a:r>
              <a:rPr lang="en-GB" sz="1200" dirty="0" err="1">
                <a:ea typeface="+mn-lt"/>
                <a:cs typeface="+mn-lt"/>
              </a:rPr>
              <a:t>,</a:t>
            </a:r>
            <a:r>
              <a:rPr lang="en-GB" sz="1200" i="1" dirty="0" err="1">
                <a:ea typeface="+mn-lt"/>
                <a:cs typeface="+mn-lt"/>
              </a:rPr>
              <a:t>https</a:t>
            </a:r>
            <a:r>
              <a:rPr lang="en-GB" sz="1200" i="1" dirty="0">
                <a:ea typeface="+mn-lt"/>
                <a:cs typeface="+mn-lt"/>
              </a:rPr>
              <a:t>://www.theverge.com/22238974/peloton-bike-plus-review-price-features</a:t>
            </a:r>
            <a:br>
              <a:rPr lang="en-GB" sz="1200" i="1" dirty="0">
                <a:ea typeface="+mn-lt"/>
                <a:cs typeface="+mn-lt"/>
              </a:rPr>
            </a:br>
            <a:r>
              <a:rPr lang="en-GB" sz="1200" i="1" dirty="0">
                <a:ea typeface="+mn-lt"/>
                <a:cs typeface="+mn-lt"/>
              </a:rPr>
              <a:t>"https://www.theverge.com/authors/monica-chin,https://www.twitter.com/mcsquared96"</a:t>
            </a:r>
            <a:r>
              <a:rPr lang="en-GB" sz="1200" dirty="0">
                <a:ea typeface="+mn-lt"/>
                <a:cs typeface="+mn-lt"/>
              </a:rPr>
              <a:t>,</a:t>
            </a:r>
            <a:r>
              <a:rPr lang="en-GB" sz="1200" i="1" dirty="0">
                <a:ea typeface="+mn-lt"/>
                <a:cs typeface="+mn-lt"/>
              </a:rPr>
              <a:t>Monica </a:t>
            </a:r>
            <a:r>
              <a:rPr lang="en-GB" sz="1200" i="1" dirty="0" err="1">
                <a:ea typeface="+mn-lt"/>
                <a:cs typeface="+mn-lt"/>
              </a:rPr>
              <a:t>Chin</a:t>
            </a:r>
            <a:r>
              <a:rPr lang="en-GB" sz="1200" dirty="0" err="1">
                <a:ea typeface="+mn-lt"/>
                <a:cs typeface="+mn-lt"/>
              </a:rPr>
              <a:t>,</a:t>
            </a:r>
            <a:r>
              <a:rPr lang="en-GB" sz="1200" i="1" dirty="0" err="1">
                <a:ea typeface="+mn-lt"/>
                <a:cs typeface="+mn-lt"/>
              </a:rPr>
              <a:t>Asus</a:t>
            </a:r>
            <a:r>
              <a:rPr lang="en-GB" sz="1200" i="1" dirty="0">
                <a:ea typeface="+mn-lt"/>
                <a:cs typeface="+mn-lt"/>
              </a:rPr>
              <a:t> ROG Flow X13 review: a game-ready 2-in-1</a:t>
            </a:r>
            <a:r>
              <a:rPr lang="en-GB" sz="1200" dirty="0">
                <a:ea typeface="+mn-lt"/>
                <a:cs typeface="+mn-lt"/>
              </a:rPr>
              <a:t>,</a:t>
            </a:r>
            <a:r>
              <a:rPr lang="en-GB" sz="1200" i="1" dirty="0">
                <a:ea typeface="+mn-lt"/>
                <a:cs typeface="+mn-lt"/>
              </a:rPr>
              <a:t>https://www.theverge.com/22249408/asus-rog-flow-x13-review-price-specs-features</a:t>
            </a:r>
            <a:br>
              <a:rPr lang="en-GB" sz="1200" i="1" dirty="0">
                <a:ea typeface="+mn-lt"/>
                <a:cs typeface="+mn-lt"/>
              </a:rPr>
            </a:br>
            <a:endParaRPr lang="en-GB" sz="1200" i="1" dirty="0">
              <a:ea typeface="+mn-lt"/>
              <a:cs typeface="+mn-lt"/>
            </a:endParaRPr>
          </a:p>
        </p:txBody>
      </p:sp>
    </p:spTree>
    <p:extLst>
      <p:ext uri="{BB962C8B-B14F-4D97-AF65-F5344CB8AC3E}">
        <p14:creationId xmlns:p14="http://schemas.microsoft.com/office/powerpoint/2010/main" val="2467411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12E62-661C-4BEF-9613-AED39D1429C9}"/>
              </a:ext>
            </a:extLst>
          </p:cNvPr>
          <p:cNvSpPr txBox="1"/>
          <p:nvPr/>
        </p:nvSpPr>
        <p:spPr>
          <a:xfrm>
            <a:off x="318053" y="503583"/>
            <a:ext cx="1126434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ea typeface="+mn-lt"/>
                <a:cs typeface="+mn-lt"/>
              </a:rPr>
            </a:br>
            <a:r>
              <a:rPr lang="en-US" b="1" dirty="0">
                <a:ea typeface="+mn-lt"/>
                <a:cs typeface="+mn-lt"/>
              </a:rPr>
              <a:t>Task 2: Crawling a website with Selenium. </a:t>
            </a:r>
            <a:endParaRPr lang="en-US" dirty="0">
              <a:ea typeface="+mn-lt"/>
              <a:cs typeface="+mn-lt"/>
            </a:endParaRPr>
          </a:p>
          <a:p>
            <a:endParaRPr lang="en-GB" dirty="0">
              <a:ea typeface="+mn-lt"/>
              <a:cs typeface="+mn-lt"/>
            </a:endParaRPr>
          </a:p>
          <a:p>
            <a:r>
              <a:rPr lang="en-GB" dirty="0">
                <a:ea typeface="+mn-lt"/>
                <a:cs typeface="+mn-lt"/>
              </a:rPr>
              <a:t># Develop a program using Selenium library to crawl the pages from the following site: </a:t>
            </a:r>
            <a:r>
              <a:rPr lang="en-GB" dirty="0">
                <a:ea typeface="+mn-lt"/>
                <a:cs typeface="+mn-lt"/>
                <a:hlinkClick r:id="rId2"/>
              </a:rPr>
              <a:t>https://sites.google.com/view/nikt2024?usp=sharing</a:t>
            </a:r>
            <a:r>
              <a:rPr lang="en-GB" dirty="0">
                <a:ea typeface="+mn-lt"/>
                <a:cs typeface="+mn-lt"/>
              </a:rPr>
              <a:t>  </a:t>
            </a:r>
            <a:br>
              <a:rPr lang="en-GB" dirty="0">
                <a:ea typeface="+mn-lt"/>
                <a:cs typeface="+mn-lt"/>
              </a:rPr>
            </a:br>
            <a:br>
              <a:rPr lang="en-GB" dirty="0">
                <a:ea typeface="+mn-lt"/>
                <a:cs typeface="+mn-lt"/>
              </a:rPr>
            </a:br>
            <a:r>
              <a:rPr lang="en-GB" dirty="0">
                <a:ea typeface="+mn-lt"/>
                <a:cs typeface="+mn-lt"/>
              </a:rPr>
              <a:t>Your program should crawl over all the internal links to the site.</a:t>
            </a:r>
            <a:br>
              <a:rPr lang="en-GB" dirty="0">
                <a:ea typeface="+mn-lt"/>
                <a:cs typeface="+mn-lt"/>
              </a:rPr>
            </a:br>
            <a:r>
              <a:rPr lang="en-GB" dirty="0">
                <a:ea typeface="+mn-lt"/>
                <a:cs typeface="+mn-lt"/>
              </a:rPr>
              <a:t>Your program should keep track of already visited pages.</a:t>
            </a:r>
            <a:br>
              <a:rPr lang="en-GB" dirty="0">
                <a:ea typeface="+mn-lt"/>
                <a:cs typeface="+mn-lt"/>
              </a:rPr>
            </a:br>
            <a:r>
              <a:rPr lang="en-GB" dirty="0">
                <a:ea typeface="+mn-lt"/>
                <a:cs typeface="+mn-lt"/>
              </a:rPr>
              <a:t>Print out the texts from each page. (Tips: You may get the texts by using the following XPATH expression: //span[@class='C9DxTc ']) </a:t>
            </a:r>
            <a:br>
              <a:rPr lang="en-GB" dirty="0">
                <a:ea typeface="+mn-lt"/>
                <a:cs typeface="+mn-lt"/>
              </a:rPr>
            </a:br>
            <a:br>
              <a:rPr lang="en-GB" dirty="0">
                <a:ea typeface="+mn-lt"/>
                <a:cs typeface="+mn-lt"/>
              </a:rPr>
            </a:br>
            <a:endParaRPr lang="en-GB" dirty="0">
              <a:ea typeface="+mn-lt"/>
              <a:cs typeface="+mn-lt"/>
            </a:endParaRPr>
          </a:p>
          <a:p>
            <a:endParaRPr lang="en-US" b="1" dirty="0">
              <a:latin typeface="Candara"/>
              <a:ea typeface="+mn-lt"/>
              <a:cs typeface="+mn-lt"/>
            </a:endParaRPr>
          </a:p>
        </p:txBody>
      </p:sp>
    </p:spTree>
    <p:extLst>
      <p:ext uri="{BB962C8B-B14F-4D97-AF65-F5344CB8AC3E}">
        <p14:creationId xmlns:p14="http://schemas.microsoft.com/office/powerpoint/2010/main" val="2852654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B29C821-F94E-4E08-B141-F2A4035BE310}"/>
              </a:ext>
            </a:extLst>
          </p:cNvPr>
          <p:cNvSpPr txBox="1"/>
          <p:nvPr/>
        </p:nvSpPr>
        <p:spPr>
          <a:xfrm>
            <a:off x="285073" y="641488"/>
            <a:ext cx="11220120" cy="33752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lnSpc>
                <a:spcPct val="90000"/>
              </a:lnSpc>
              <a:spcBef>
                <a:spcPts val="500"/>
              </a:spcBef>
              <a:buFont typeface="Arial"/>
              <a:buChar char="•"/>
            </a:pPr>
            <a:r>
              <a:rPr lang="en-GB" sz="2000" dirty="0">
                <a:latin typeface="Biome Light"/>
                <a:ea typeface="+mn-lt"/>
                <a:cs typeface="Calibri"/>
              </a:rPr>
              <a:t>You have to submit 4 files that includes solution for tasks 1 and 2. </a:t>
            </a:r>
            <a:endParaRPr lang="en-GB" sz="2000" dirty="0">
              <a:latin typeface="Biome Light"/>
              <a:cs typeface="Calibri"/>
            </a:endParaRPr>
          </a:p>
          <a:p>
            <a:pPr marL="1257300" lvl="2" indent="-342900">
              <a:lnSpc>
                <a:spcPct val="90000"/>
              </a:lnSpc>
              <a:spcBef>
                <a:spcPts val="500"/>
              </a:spcBef>
              <a:buFont typeface="Arial"/>
              <a:buChar char="•"/>
            </a:pPr>
            <a:r>
              <a:rPr lang="en-US" sz="2000" dirty="0">
                <a:latin typeface="Biome Light"/>
                <a:cs typeface="Calibri"/>
              </a:rPr>
              <a:t>Task1-&gt; </a:t>
            </a:r>
          </a:p>
          <a:p>
            <a:pPr marL="1714500" lvl="3" indent="-342900">
              <a:lnSpc>
                <a:spcPct val="90000"/>
              </a:lnSpc>
              <a:spcBef>
                <a:spcPts val="500"/>
              </a:spcBef>
              <a:buFont typeface="Arial"/>
              <a:buChar char="•"/>
            </a:pPr>
            <a:r>
              <a:rPr lang="en-US" sz="2000" dirty="0">
                <a:latin typeface="Biome Light"/>
                <a:cs typeface="Calibri"/>
              </a:rPr>
              <a:t>File1: Containing items.py </a:t>
            </a:r>
            <a:endParaRPr lang="en-US" dirty="0">
              <a:cs typeface="Calibri" panose="020F0502020204030204"/>
            </a:endParaRPr>
          </a:p>
          <a:p>
            <a:pPr marL="1714500" lvl="3" indent="-342900">
              <a:lnSpc>
                <a:spcPct val="90000"/>
              </a:lnSpc>
              <a:spcBef>
                <a:spcPts val="500"/>
              </a:spcBef>
              <a:buFont typeface="Arial"/>
              <a:buChar char="•"/>
            </a:pPr>
            <a:r>
              <a:rPr lang="en-US" sz="2000" dirty="0">
                <a:latin typeface="Biome Light"/>
                <a:cs typeface="Calibri"/>
              </a:rPr>
              <a:t>File2: Containing the scrapy spider </a:t>
            </a:r>
          </a:p>
          <a:p>
            <a:pPr marL="1714500" lvl="3" indent="-342900">
              <a:lnSpc>
                <a:spcPct val="90000"/>
              </a:lnSpc>
              <a:spcBef>
                <a:spcPts val="500"/>
              </a:spcBef>
              <a:buFont typeface="Arial"/>
              <a:buChar char="•"/>
            </a:pPr>
            <a:r>
              <a:rPr lang="en-US" sz="2000" dirty="0">
                <a:latin typeface="Biome Light"/>
                <a:cs typeface="Calibri"/>
              </a:rPr>
              <a:t>File3: CSV output from task 1. </a:t>
            </a:r>
          </a:p>
          <a:p>
            <a:pPr marL="1257300" lvl="2" indent="-342900">
              <a:lnSpc>
                <a:spcPct val="90000"/>
              </a:lnSpc>
              <a:spcBef>
                <a:spcPts val="500"/>
              </a:spcBef>
              <a:buFont typeface="Arial"/>
              <a:buChar char="•"/>
            </a:pPr>
            <a:r>
              <a:rPr lang="en-US" sz="2000" dirty="0">
                <a:latin typeface="Biome Light"/>
                <a:cs typeface="Calibri"/>
              </a:rPr>
              <a:t>Task2 -&gt; </a:t>
            </a:r>
          </a:p>
          <a:p>
            <a:pPr marL="1714500" lvl="3" indent="-342900">
              <a:lnSpc>
                <a:spcPct val="90000"/>
              </a:lnSpc>
              <a:spcBef>
                <a:spcPts val="500"/>
              </a:spcBef>
              <a:buFont typeface="Arial"/>
              <a:buChar char="•"/>
            </a:pPr>
            <a:r>
              <a:rPr lang="en-US" sz="2000" dirty="0">
                <a:latin typeface="Biome Light"/>
                <a:cs typeface="Calibri"/>
              </a:rPr>
              <a:t>File4: Containing selenium program.</a:t>
            </a:r>
          </a:p>
          <a:p>
            <a:pPr marL="1257300" lvl="2" indent="-342900">
              <a:lnSpc>
                <a:spcPct val="90000"/>
              </a:lnSpc>
              <a:spcBef>
                <a:spcPts val="500"/>
              </a:spcBef>
              <a:buFont typeface="Arial"/>
              <a:buChar char="•"/>
            </a:pPr>
            <a:endParaRPr lang="en-US" sz="2000" dirty="0">
              <a:latin typeface="Biome Light"/>
              <a:cs typeface="Calibri"/>
            </a:endParaRPr>
          </a:p>
          <a:p>
            <a:pPr marL="1257300" lvl="2" indent="-342900">
              <a:lnSpc>
                <a:spcPct val="90000"/>
              </a:lnSpc>
              <a:spcBef>
                <a:spcPts val="500"/>
              </a:spcBef>
              <a:buFont typeface="Arial"/>
              <a:buChar char="•"/>
            </a:pPr>
            <a:r>
              <a:rPr lang="en-GB" sz="2000" dirty="0">
                <a:latin typeface="Biome Light"/>
                <a:cs typeface="Calibri"/>
              </a:rPr>
              <a:t>It is very important that your program should not have any syntax error at the time of submission. </a:t>
            </a:r>
          </a:p>
        </p:txBody>
      </p:sp>
      <p:sp>
        <p:nvSpPr>
          <p:cNvPr id="3" name="TextBox 2">
            <a:extLst>
              <a:ext uri="{FF2B5EF4-FFF2-40B4-BE49-F238E27FC236}">
                <a16:creationId xmlns:a16="http://schemas.microsoft.com/office/drawing/2014/main" id="{90F086C4-2467-4E69-B16D-71E6BEB73F05}"/>
              </a:ext>
            </a:extLst>
          </p:cNvPr>
          <p:cNvSpPr txBox="1"/>
          <p:nvPr/>
        </p:nvSpPr>
        <p:spPr>
          <a:xfrm>
            <a:off x="0" y="0"/>
            <a:ext cx="12191999" cy="382584"/>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FFFF"/>
                </a:solidFill>
                <a:latin typeface="Biome Light"/>
                <a:ea typeface="+mn-lt"/>
                <a:cs typeface="Biome Light"/>
              </a:rPr>
              <a:t>How to hand over the assignment?</a:t>
            </a:r>
            <a:endParaRPr lang="en-US" dirty="0"/>
          </a:p>
        </p:txBody>
      </p:sp>
      <p:sp>
        <p:nvSpPr>
          <p:cNvPr id="5" name="TextBox 4">
            <a:extLst>
              <a:ext uri="{FF2B5EF4-FFF2-40B4-BE49-F238E27FC236}">
                <a16:creationId xmlns:a16="http://schemas.microsoft.com/office/drawing/2014/main" id="{2D00F2F5-136F-4A6B-895A-A02335F4A8F2}"/>
              </a:ext>
            </a:extLst>
          </p:cNvPr>
          <p:cNvSpPr txBox="1"/>
          <p:nvPr/>
        </p:nvSpPr>
        <p:spPr>
          <a:xfrm>
            <a:off x="682638" y="5043947"/>
            <a:ext cx="9603355"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lnSpc>
                <a:spcPct val="90000"/>
              </a:lnSpc>
              <a:spcBef>
                <a:spcPts val="500"/>
              </a:spcBef>
              <a:buFont typeface="Arial"/>
              <a:buChar char="•"/>
            </a:pPr>
            <a:r>
              <a:rPr lang="en-GB" dirty="0">
                <a:latin typeface="Biome Light"/>
                <a:ea typeface="+mn-lt"/>
                <a:cs typeface="+mn-lt"/>
              </a:rPr>
              <a:t>Note:: Do not delete the projects from your computer until your assignment is approved. Seminar leader will contact you if they need more information about your projects. For example, you may be asked to fix your program if the program is not behaving as it should – such as the output is different or the selenium program is not following the hashtags properly, etc. </a:t>
            </a:r>
            <a:endParaRPr lang="en-GB" dirty="0">
              <a:latin typeface="Biome Light"/>
              <a:ea typeface="+mn-lt"/>
              <a:cs typeface="Calibri"/>
            </a:endParaRPr>
          </a:p>
        </p:txBody>
      </p:sp>
    </p:spTree>
    <p:extLst>
      <p:ext uri="{BB962C8B-B14F-4D97-AF65-F5344CB8AC3E}">
        <p14:creationId xmlns:p14="http://schemas.microsoft.com/office/powerpoint/2010/main" val="13925866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5e02814-a94f-4422-99be-2de375fb6331">
      <Terms xmlns="http://schemas.microsoft.com/office/infopath/2007/PartnerControls"/>
    </lcf76f155ced4ddcb4097134ff3c332f>
    <TaxCatchAll xmlns="bd1d6d39-a10c-4206-bbd4-2925c2c00df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F9C3DEDF25FA41B3B50A75799022D0" ma:contentTypeVersion="11" ma:contentTypeDescription="Create a new document." ma:contentTypeScope="" ma:versionID="1ea19788ffce066c566adb943aba60d3">
  <xsd:schema xmlns:xsd="http://www.w3.org/2001/XMLSchema" xmlns:xs="http://www.w3.org/2001/XMLSchema" xmlns:p="http://schemas.microsoft.com/office/2006/metadata/properties" xmlns:ns2="15e02814-a94f-4422-99be-2de375fb6331" xmlns:ns3="bd1d6d39-a10c-4206-bbd4-2925c2c00df3" targetNamespace="http://schemas.microsoft.com/office/2006/metadata/properties" ma:root="true" ma:fieldsID="579a66e98588562aae9312b16bdd45a5" ns2:_="" ns3:_="">
    <xsd:import namespace="15e02814-a94f-4422-99be-2de375fb6331"/>
    <xsd:import namespace="bd1d6d39-a10c-4206-bbd4-2925c2c00df3"/>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e02814-a94f-4422-99be-2de375fb63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f15d7e9-da90-449b-8052-bacb1922583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1d6d39-a10c-4206-bbd4-2925c2c00df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30e43b3-fa13-4b45-8ac5-870d5d00cf12}" ma:internalName="TaxCatchAll" ma:showField="CatchAllData" ma:web="bd1d6d39-a10c-4206-bbd4-2925c2c00d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F2D1EE8-6437-43F4-AA58-DB05A665EE9C}">
  <ds:schemaRefs>
    <ds:schemaRef ds:uri="http://schemas.microsoft.com/sharepoint/v3/contenttype/forms"/>
  </ds:schemaRefs>
</ds:datastoreItem>
</file>

<file path=customXml/itemProps2.xml><?xml version="1.0" encoding="utf-8"?>
<ds:datastoreItem xmlns:ds="http://schemas.openxmlformats.org/officeDocument/2006/customXml" ds:itemID="{2FD0F2C9-FA11-4375-9283-A4C69D93A101}">
  <ds:schemaRefs>
    <ds:schemaRef ds:uri="http://schemas.microsoft.com/office/2006/metadata/properties"/>
    <ds:schemaRef ds:uri="http://schemas.microsoft.com/office/infopath/2007/PartnerControls"/>
    <ds:schemaRef ds:uri="15e02814-a94f-4422-99be-2de375fb6331"/>
    <ds:schemaRef ds:uri="bd1d6d39-a10c-4206-bbd4-2925c2c00df3"/>
  </ds:schemaRefs>
</ds:datastoreItem>
</file>

<file path=customXml/itemProps3.xml><?xml version="1.0" encoding="utf-8"?>
<ds:datastoreItem xmlns:ds="http://schemas.openxmlformats.org/officeDocument/2006/customXml" ds:itemID="{A7F0CCBC-CA6A-4886-B2F0-577319007E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e02814-a94f-4422-99be-2de375fb6331"/>
    <ds:schemaRef ds:uri="bd1d6d39-a10c-4206-bbd4-2925c2c00d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Obligatory Assignment  03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3247</cp:revision>
  <dcterms:created xsi:type="dcterms:W3CDTF">2020-12-10T10:52:01Z</dcterms:created>
  <dcterms:modified xsi:type="dcterms:W3CDTF">2025-02-26T14:16:39Z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0x0101001CF9C3DEDF25FA41B3B50A75799022D0</vt:lpwstr>
  </property>
  <property fmtid="{D5CDD505-2E9C-101B-9397-08002B2CF9AE}" pid="3" name="MediaServiceImageTags">
    <vt:lpwstr/>
  </property>
</Properties>
</file>