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d1c9892f37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d1c9892f37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shows a downward trend between the total steps and sedentary minutes</a:t>
            </a:r>
            <a:endParaRPr/>
          </a:p>
          <a:p>
            <a:pPr indent="0" lvl="0" marL="0" rtl="0" algn="l">
              <a:spcBef>
                <a:spcPts val="0"/>
              </a:spcBef>
              <a:spcAft>
                <a:spcPts val="0"/>
              </a:spcAft>
              <a:buNone/>
            </a:pPr>
            <a:r>
              <a:rPr lang="en"/>
              <a:t>People with the least steps had higher sedentary minutes</a:t>
            </a:r>
            <a:endParaRPr/>
          </a:p>
          <a:p>
            <a:pPr indent="0" lvl="0" marL="0" rtl="0" algn="l">
              <a:spcBef>
                <a:spcPts val="0"/>
              </a:spcBef>
              <a:spcAft>
                <a:spcPts val="0"/>
              </a:spcAft>
              <a:buNone/>
            </a:pPr>
            <a:r>
              <a:rPr lang="en"/>
              <a:t>However as the number of steps gets higher past the 8k point, the difference is not as drastic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d1c9892f37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d1c9892f37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Calories vs Sedentary minutes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cb23ccb9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cb23ccb9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d1c9892f37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d1c9892f37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Percentage of Activity in Minutes (Pie chart)</a:t>
            </a:r>
            <a:endParaRPr/>
          </a:p>
          <a:p>
            <a:pPr indent="0" lvl="0" marL="0" rtl="0" algn="l">
              <a:spcBef>
                <a:spcPts val="0"/>
              </a:spcBef>
              <a:spcAft>
                <a:spcPts val="0"/>
              </a:spcAft>
              <a:buNone/>
            </a:pPr>
            <a:r>
              <a:rPr lang="en"/>
              <a:t>Percentage of sedentary minutes is the highest, meaning people more inactive than active</a:t>
            </a:r>
            <a:endParaRPr/>
          </a:p>
          <a:p>
            <a:pPr indent="0" lvl="0" marL="0" rtl="0" algn="l">
              <a:spcBef>
                <a:spcPts val="0"/>
              </a:spcBef>
              <a:spcAft>
                <a:spcPts val="0"/>
              </a:spcAft>
              <a:buNone/>
            </a:pPr>
            <a:r>
              <a:rPr lang="en"/>
              <a:t>Percentage of very active and fairly active minutes had the least percentage values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d1c9892f37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d1c9892f37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Percentages show that people cover light distances the most</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d1c9892f37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d1c9892f37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Analysis, these are a few recommendations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d1c9892f3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d1c9892f3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d1c9892f3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d1c9892f3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d1c9892f3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d1c9892f3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d1c9892f3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d1c9892f3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d1c9892f3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d1c9892f3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d1c9892f3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d1c9892f3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d1c9892f37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d1c9892f37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can see, the average user travelled a longer distance on tuesday than other days with sunday being the least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d1c9892f37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d1c9892f37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Based off the trend, the number of total </a:t>
            </a:r>
            <a:r>
              <a:rPr lang="en"/>
              <a:t>steps</a:t>
            </a:r>
            <a:r>
              <a:rPr lang="en"/>
              <a:t> is directly proportional to the calories burned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How can a Wellness Company play it smart?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Paa kofi Boafo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58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pic>
        <p:nvPicPr>
          <p:cNvPr id="114" name="Google Shape;114;p22"/>
          <p:cNvPicPr preferRelativeResize="0"/>
          <p:nvPr/>
        </p:nvPicPr>
        <p:blipFill>
          <a:blip r:embed="rId3">
            <a:alphaModFix/>
          </a:blip>
          <a:stretch>
            <a:fillRect/>
          </a:stretch>
        </p:blipFill>
        <p:spPr>
          <a:xfrm>
            <a:off x="710850" y="949125"/>
            <a:ext cx="7722300" cy="3895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36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pic>
        <p:nvPicPr>
          <p:cNvPr id="120" name="Google Shape;120;p23"/>
          <p:cNvPicPr preferRelativeResize="0"/>
          <p:nvPr/>
        </p:nvPicPr>
        <p:blipFill>
          <a:blip r:embed="rId3">
            <a:alphaModFix/>
          </a:blip>
          <a:stretch>
            <a:fillRect/>
          </a:stretch>
        </p:blipFill>
        <p:spPr>
          <a:xfrm>
            <a:off x="841975" y="1045125"/>
            <a:ext cx="7865699" cy="3967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pic>
        <p:nvPicPr>
          <p:cNvPr id="126" name="Google Shape;126;p24"/>
          <p:cNvPicPr preferRelativeResize="0"/>
          <p:nvPr/>
        </p:nvPicPr>
        <p:blipFill>
          <a:blip r:embed="rId3">
            <a:alphaModFix/>
          </a:blip>
          <a:stretch>
            <a:fillRect/>
          </a:stretch>
        </p:blipFill>
        <p:spPr>
          <a:xfrm>
            <a:off x="943700" y="1140275"/>
            <a:ext cx="7557625"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259450" y="228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pic>
        <p:nvPicPr>
          <p:cNvPr id="132" name="Google Shape;132;p25"/>
          <p:cNvPicPr preferRelativeResize="0"/>
          <p:nvPr/>
        </p:nvPicPr>
        <p:blipFill>
          <a:blip r:embed="rId3">
            <a:alphaModFix/>
          </a:blip>
          <a:stretch>
            <a:fillRect/>
          </a:stretch>
        </p:blipFill>
        <p:spPr>
          <a:xfrm>
            <a:off x="1256188" y="946200"/>
            <a:ext cx="6527119" cy="4037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pic>
        <p:nvPicPr>
          <p:cNvPr id="138" name="Google Shape;138;p26"/>
          <p:cNvPicPr preferRelativeResize="0"/>
          <p:nvPr/>
        </p:nvPicPr>
        <p:blipFill>
          <a:blip r:embed="rId3">
            <a:alphaModFix/>
          </a:blip>
          <a:stretch>
            <a:fillRect/>
          </a:stretch>
        </p:blipFill>
        <p:spPr>
          <a:xfrm>
            <a:off x="1446525" y="1017725"/>
            <a:ext cx="6332176" cy="3914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People use the app to track steps, calories and sleep. Some information is missing for these so we can plan to set reminders in the app to have people enter information</a:t>
            </a:r>
            <a:endParaRPr/>
          </a:p>
          <a:p>
            <a:pPr indent="-342900" lvl="0" marL="457200" rtl="0" algn="l">
              <a:spcBef>
                <a:spcPts val="0"/>
              </a:spcBef>
              <a:spcAft>
                <a:spcPts val="0"/>
              </a:spcAft>
              <a:buSzPts val="1800"/>
              <a:buChar char="●"/>
            </a:pPr>
            <a:r>
              <a:rPr lang="en"/>
              <a:t>The relation between total steps vs calories as well as active minutes vs calories, shows direct proportionality, we can market around this fact</a:t>
            </a:r>
            <a:endParaRPr/>
          </a:p>
          <a:p>
            <a:pPr indent="-342900" lvl="0" marL="457200" rtl="0" algn="l">
              <a:spcBef>
                <a:spcPts val="0"/>
              </a:spcBef>
              <a:spcAft>
                <a:spcPts val="0"/>
              </a:spcAft>
              <a:buSzPts val="1800"/>
              <a:buChar char="●"/>
            </a:pPr>
            <a:r>
              <a:rPr lang="en"/>
              <a:t>81.3% of people are not very active. We can use this information to set goals and awards for people who reach higher levels of activity</a:t>
            </a:r>
            <a:endParaRPr/>
          </a:p>
          <a:p>
            <a:pPr indent="-342900" lvl="0" marL="457200" rtl="0" algn="l">
              <a:spcBef>
                <a:spcPts val="0"/>
              </a:spcBef>
              <a:spcAft>
                <a:spcPts val="0"/>
              </a:spcAft>
              <a:buSzPts val="1800"/>
              <a:buChar char="●"/>
            </a:pPr>
            <a:r>
              <a:rPr lang="en"/>
              <a:t>The marketing team can use the information to target people that are not very active and give incentives to use the device more. We can suggest different types of activities and a more accurate way of getting user information like weight.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80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00"/>
              <a:t>Agenda	</a:t>
            </a:r>
            <a:endParaRPr sz="4000"/>
          </a:p>
        </p:txBody>
      </p:sp>
      <p:sp>
        <p:nvSpPr>
          <p:cNvPr id="66" name="Google Shape;66;p14"/>
          <p:cNvSpPr txBox="1"/>
          <p:nvPr>
            <p:ph idx="1" type="body"/>
          </p:nvPr>
        </p:nvSpPr>
        <p:spPr>
          <a:xfrm>
            <a:off x="341575" y="1413750"/>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Objective</a:t>
            </a:r>
            <a:endParaRPr sz="2500"/>
          </a:p>
          <a:p>
            <a:pPr indent="-387350" lvl="0" marL="457200" rtl="0" algn="l">
              <a:spcBef>
                <a:spcPts val="0"/>
              </a:spcBef>
              <a:spcAft>
                <a:spcPts val="0"/>
              </a:spcAft>
              <a:buSzPts val="2500"/>
              <a:buChar char="●"/>
            </a:pPr>
            <a:r>
              <a:rPr lang="en" sz="2500"/>
              <a:t>Data used</a:t>
            </a:r>
            <a:endParaRPr sz="2500"/>
          </a:p>
          <a:p>
            <a:pPr indent="-387350" lvl="0" marL="457200" rtl="0" algn="l">
              <a:spcBef>
                <a:spcPts val="0"/>
              </a:spcBef>
              <a:spcAft>
                <a:spcPts val="0"/>
              </a:spcAft>
              <a:buSzPts val="2500"/>
              <a:buChar char="●"/>
            </a:pPr>
            <a:r>
              <a:rPr lang="en" sz="2500"/>
              <a:t>Findings</a:t>
            </a:r>
            <a:endParaRPr sz="2500"/>
          </a:p>
          <a:p>
            <a:pPr indent="-387350" lvl="0" marL="457200" rtl="0" algn="l">
              <a:spcBef>
                <a:spcPts val="0"/>
              </a:spcBef>
              <a:spcAft>
                <a:spcPts val="0"/>
              </a:spcAft>
              <a:buSzPts val="2500"/>
              <a:buChar char="●"/>
            </a:pPr>
            <a:r>
              <a:rPr lang="en" sz="2500"/>
              <a:t>Recommendations</a:t>
            </a:r>
            <a:endParaRPr sz="2500"/>
          </a:p>
          <a:p>
            <a:pPr indent="-387350" lvl="0" marL="457200" rtl="0" algn="l">
              <a:spcBef>
                <a:spcPts val="0"/>
              </a:spcBef>
              <a:spcAft>
                <a:spcPts val="0"/>
              </a:spcAft>
              <a:buSzPts val="2500"/>
              <a:buChar char="●"/>
            </a:pPr>
            <a:r>
              <a:rPr lang="en" sz="2500"/>
              <a:t>Questions</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analyze how non consumers of BellaBeat use other smart devices by analyzing data from those devices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used	</a:t>
            </a:r>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 FitBit Fitness Tracker Data</a:t>
            </a:r>
            <a:endParaRPr/>
          </a:p>
          <a:p>
            <a:pPr indent="0" lvl="0" marL="0" rtl="0" algn="l">
              <a:spcBef>
                <a:spcPts val="1200"/>
              </a:spcBef>
              <a:spcAft>
                <a:spcPts val="1200"/>
              </a:spcAft>
              <a:buNone/>
            </a:pPr>
            <a:r>
              <a:rPr lang="en"/>
              <a:t>Period: 4/12/16 - 5/12/16</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42857"/>
              </a:lnSpc>
              <a:spcBef>
                <a:spcPts val="0"/>
              </a:spcBef>
              <a:spcAft>
                <a:spcPts val="0"/>
              </a:spcAft>
              <a:buNone/>
            </a:pPr>
            <a:r>
              <a:t/>
            </a:r>
            <a:endParaRPr sz="900">
              <a:solidFill>
                <a:srgbClr val="C9D1D9"/>
              </a:solidFill>
              <a:highlight>
                <a:srgbClr val="0D1117"/>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
              <a:t>Average steps were 7638 with an average total distance of 5.49km and average calories of 2303</a:t>
            </a:r>
            <a:endParaRPr/>
          </a:p>
          <a:p>
            <a:pPr indent="-342900" lvl="0" marL="457200" rtl="0" algn="l">
              <a:spcBef>
                <a:spcPts val="0"/>
              </a:spcBef>
              <a:spcAft>
                <a:spcPts val="0"/>
              </a:spcAft>
              <a:buSzPts val="1800"/>
              <a:buChar char="●"/>
            </a:pPr>
            <a:r>
              <a:rPr lang="en"/>
              <a:t>Average </a:t>
            </a:r>
            <a:r>
              <a:rPr lang="en"/>
              <a:t>sedentary</a:t>
            </a:r>
            <a:r>
              <a:rPr lang="en"/>
              <a:t> minutes was 991.2 and average of Very active minutes is 21.16</a:t>
            </a:r>
            <a:endParaRPr/>
          </a:p>
          <a:p>
            <a:pPr indent="-342900" lvl="0" marL="457200" rtl="0" algn="l">
              <a:spcBef>
                <a:spcPts val="0"/>
              </a:spcBef>
              <a:spcAft>
                <a:spcPts val="0"/>
              </a:spcAft>
              <a:buSzPts val="1800"/>
              <a:buChar char="●"/>
            </a:pPr>
            <a:r>
              <a:rPr lang="en"/>
              <a:t>Average steps were below the recommended 10,000 and average </a:t>
            </a:r>
            <a:r>
              <a:rPr lang="en"/>
              <a:t>distance</a:t>
            </a:r>
            <a:r>
              <a:rPr lang="en"/>
              <a:t> was below the recommended 8km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42857"/>
              </a:lnSpc>
              <a:spcBef>
                <a:spcPts val="0"/>
              </a:spcBef>
              <a:spcAft>
                <a:spcPts val="0"/>
              </a:spcAft>
              <a:buNone/>
            </a:pPr>
            <a:r>
              <a:t/>
            </a:r>
            <a:endParaRPr sz="900">
              <a:solidFill>
                <a:srgbClr val="C9D1D9"/>
              </a:solidFill>
              <a:highlight>
                <a:srgbClr val="0D1117"/>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
              <a:t>Most of the fields for recorded Fat information was empty, so it was not used </a:t>
            </a:r>
            <a:endParaRPr/>
          </a:p>
          <a:p>
            <a:pPr indent="-342900" lvl="0" marL="457200" rtl="0" algn="l">
              <a:spcBef>
                <a:spcPts val="0"/>
              </a:spcBef>
              <a:spcAft>
                <a:spcPts val="0"/>
              </a:spcAft>
              <a:buSzPts val="1800"/>
              <a:buChar char="●"/>
            </a:pPr>
            <a:r>
              <a:rPr lang="en"/>
              <a:t>Average BMI was 25.19</a:t>
            </a:r>
            <a:endParaRPr/>
          </a:p>
          <a:p>
            <a:pPr indent="-342900" lvl="0" marL="457200" rtl="0" algn="l">
              <a:spcBef>
                <a:spcPts val="0"/>
              </a:spcBef>
              <a:spcAft>
                <a:spcPts val="0"/>
              </a:spcAft>
              <a:buSzPts val="1800"/>
              <a:buChar char="●"/>
            </a:pPr>
            <a:r>
              <a:rPr lang="en"/>
              <a:t>According to the CDC, the average adult man has a BMI of 26.6 and the average adult woman has a BMI of 26.5 in the US</a:t>
            </a:r>
            <a:endParaRPr/>
          </a:p>
          <a:p>
            <a:pPr indent="-342900" lvl="0" marL="457200" rtl="0" algn="l">
              <a:spcBef>
                <a:spcPts val="0"/>
              </a:spcBef>
              <a:spcAft>
                <a:spcPts val="0"/>
              </a:spcAft>
              <a:buSzPts val="1800"/>
              <a:buChar char="●"/>
            </a:pPr>
            <a:r>
              <a:rPr lang="en"/>
              <a:t>Healthy BMI ranges are between 18 and 24.9</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42857"/>
              </a:lnSpc>
              <a:spcBef>
                <a:spcPts val="0"/>
              </a:spcBef>
              <a:spcAft>
                <a:spcPts val="0"/>
              </a:spcAft>
              <a:buNone/>
            </a:pPr>
            <a:r>
              <a:t/>
            </a:r>
            <a:endParaRPr sz="900">
              <a:solidFill>
                <a:srgbClr val="C9D1D9"/>
              </a:solidFill>
              <a:highlight>
                <a:srgbClr val="0D1117"/>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
              <a:t>Total sleep records added up to 462 </a:t>
            </a:r>
            <a:endParaRPr/>
          </a:p>
          <a:p>
            <a:pPr indent="-342900" lvl="0" marL="457200" rtl="0" algn="l">
              <a:spcBef>
                <a:spcPts val="0"/>
              </a:spcBef>
              <a:spcAft>
                <a:spcPts val="0"/>
              </a:spcAft>
              <a:buSzPts val="1800"/>
              <a:buChar char="●"/>
            </a:pPr>
            <a:r>
              <a:rPr lang="en"/>
              <a:t>Average sleep time was 374 minutes</a:t>
            </a:r>
            <a:endParaRPr/>
          </a:p>
          <a:p>
            <a:pPr indent="-342900" lvl="0" marL="457200" rtl="0" algn="l">
              <a:spcBef>
                <a:spcPts val="0"/>
              </a:spcBef>
              <a:spcAft>
                <a:spcPts val="0"/>
              </a:spcAft>
              <a:buSzPts val="1800"/>
              <a:buChar char="●"/>
            </a:pPr>
            <a:r>
              <a:rPr lang="en"/>
              <a:t>Average time in bed was 409</a:t>
            </a:r>
            <a:endParaRPr/>
          </a:p>
          <a:p>
            <a:pPr indent="-342900" lvl="0" marL="457200" rtl="0" algn="l">
              <a:spcBef>
                <a:spcPts val="0"/>
              </a:spcBef>
              <a:spcAft>
                <a:spcPts val="0"/>
              </a:spcAft>
              <a:buSzPts val="1800"/>
              <a:buChar char="●"/>
            </a:pPr>
            <a:r>
              <a:rPr lang="en"/>
              <a:t>People spent about 35 minutes awake before sleeping</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pic>
        <p:nvPicPr>
          <p:cNvPr id="102" name="Google Shape;102;p20"/>
          <p:cNvPicPr preferRelativeResize="0"/>
          <p:nvPr/>
        </p:nvPicPr>
        <p:blipFill>
          <a:blip r:embed="rId3">
            <a:alphaModFix/>
          </a:blip>
          <a:stretch>
            <a:fillRect/>
          </a:stretch>
        </p:blipFill>
        <p:spPr>
          <a:xfrm>
            <a:off x="2806898" y="926575"/>
            <a:ext cx="2728525" cy="4168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266925" y="221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00"/>
              <a:t>Findings</a:t>
            </a:r>
            <a:endParaRPr sz="3100"/>
          </a:p>
        </p:txBody>
      </p:sp>
      <p:pic>
        <p:nvPicPr>
          <p:cNvPr id="108" name="Google Shape;108;p21"/>
          <p:cNvPicPr preferRelativeResize="0"/>
          <p:nvPr/>
        </p:nvPicPr>
        <p:blipFill>
          <a:blip r:embed="rId3">
            <a:alphaModFix/>
          </a:blip>
          <a:stretch>
            <a:fillRect/>
          </a:stretch>
        </p:blipFill>
        <p:spPr>
          <a:xfrm>
            <a:off x="731575" y="956324"/>
            <a:ext cx="8005975" cy="40881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