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696" r:id="rId5"/>
  </p:sldMasterIdLst>
  <p:notesMasterIdLst>
    <p:notesMasterId r:id="rId21"/>
  </p:notesMasterIdLst>
  <p:sldIdLst>
    <p:sldId id="280" r:id="rId6"/>
    <p:sldId id="268" r:id="rId7"/>
    <p:sldId id="283" r:id="rId8"/>
    <p:sldId id="284" r:id="rId9"/>
    <p:sldId id="267" r:id="rId10"/>
    <p:sldId id="286" r:id="rId11"/>
    <p:sldId id="285" r:id="rId12"/>
    <p:sldId id="287" r:id="rId13"/>
    <p:sldId id="282" r:id="rId14"/>
    <p:sldId id="272" r:id="rId15"/>
    <p:sldId id="288" r:id="rId16"/>
    <p:sldId id="289" r:id="rId17"/>
    <p:sldId id="290" r:id="rId18"/>
    <p:sldId id="291" r:id="rId19"/>
    <p:sldId id="257" r:id="rId20"/>
  </p:sldIdLst>
  <p:sldSz cx="9144000" cy="5143500" type="screen16x9"/>
  <p:notesSz cx="6858000" cy="9144000"/>
  <p:defaultTextStyle>
    <a:defPPr>
      <a:defRPr lang="nb-NO"/>
    </a:defPPr>
    <a:lvl1pPr marL="0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7430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4861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02291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9721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37152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04583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72013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39444" algn="l" defTabSz="3674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al Pedersen" initials="PP" lastIdx="1" clrIdx="0">
    <p:extLst>
      <p:ext uri="{19B8F6BF-5375-455C-9EA6-DF929625EA0E}">
        <p15:presenceInfo xmlns:p15="http://schemas.microsoft.com/office/powerpoint/2012/main" userId="S-1-5-21-2037198733-242434333-638741381-139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63" autoAdjust="0"/>
  </p:normalViewPr>
  <p:slideViewPr>
    <p:cSldViewPr snapToGrid="0" snapToObjects="1">
      <p:cViewPr varScale="1">
        <p:scale>
          <a:sx n="83" d="100"/>
          <a:sy n="83" d="100"/>
        </p:scale>
        <p:origin x="32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1T11:51:21.76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72D95-E82A-CA46-8AB2-AD595120B550}" type="datetimeFigureOut">
              <a:rPr lang="nb-NO" smtClean="0"/>
              <a:t>20.09.2018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0864-34FA-1E4C-8577-43A8404783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241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0864-34FA-1E4C-8577-43A84047835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577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Volumes/SchjarvenReklame/Kunder/Geodata/04_Oppdrag/1881_PPT_MAL_JUSTERINGER/30_ASSETS/esri-10GlobeLogo_1C_White.png" TargetMode="Externa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Volumes/SchjarvenReklame/Kunder/Geodata/04_Oppdrag/1881_PPT_MAL_JUSTERINGER/30_ASSETS/esri-10GlobeLogo_1C_White.png" TargetMode="Externa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file://localhost/Volumes/SchjarvenReklame/Kunder/Geodata/04_Oppdrag/1881_PPT_MAL_JUSTERINGER/30_ASSETS/esri-10GlobeLogo_1C_White.png" TargetMode="External"/><Relationship Id="rId5" Type="http://schemas.openxmlformats.org/officeDocument/2006/relationships/image" Target="../media/image10.png"/><Relationship Id="rId4" Type="http://schemas.openxmlformats.org/officeDocument/2006/relationships/image" Target="file://localhost/Volumes/SchjarvenReklame/Kunder/Geodata/04_Oppdrag/1881_PPT_MAL_JUSTERINGER/30_ASSETS/Geodata-BW_liggende_White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6" Type="http://schemas.openxmlformats.org/officeDocument/2006/relationships/image" Target="file://localhost/Volumes/SchjarvenReklame/Kunder/Geodata/04_Oppdrag/1881_PPT_MAL_JUSTERINGER/30_ASSETS/esri-10GlobeLogo_1C_White.png" TargetMode="External"/><Relationship Id="rId5" Type="http://schemas.openxmlformats.org/officeDocument/2006/relationships/image" Target="../media/image10.png"/><Relationship Id="rId4" Type="http://schemas.openxmlformats.org/officeDocument/2006/relationships/image" Target="file://localhost/Volumes/SchjarvenReklame/Kunder/Geodata/04_Oppdrag/1881_PPT_MAL_JUSTERINGER/30_ASSETS/Geodata-BW_liggende_White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Volumes/SchjarvenReklame/Kunder/Geodata/04_Oppdrag/1881_PPT_MAL_JUSTERINGER/30_ASSETS/esri-10GlobeLogo_1C_White.png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Nega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9"/>
          <p:cNvSpPr>
            <a:spLocks noGrp="1"/>
          </p:cNvSpPr>
          <p:nvPr>
            <p:ph type="title" hasCustomPrompt="1"/>
          </p:nvPr>
        </p:nvSpPr>
        <p:spPr>
          <a:xfrm>
            <a:off x="5536331" y="1173791"/>
            <a:ext cx="3371158" cy="857250"/>
          </a:xfrm>
        </p:spPr>
        <p:txBody>
          <a:bodyPr>
            <a:normAutofit/>
          </a:bodyPr>
          <a:lstStyle>
            <a:lvl1pPr algn="l">
              <a:defRPr sz="2000" b="0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TITTEL PÅ </a:t>
            </a:r>
            <a:r>
              <a:rPr lang="nb-NO" dirty="0" err="1"/>
              <a:t>presenatasjonen</a:t>
            </a:r>
            <a:endParaRPr lang="nb-NO" dirty="0"/>
          </a:p>
        </p:txBody>
      </p:sp>
      <p:sp>
        <p:nvSpPr>
          <p:cNvPr id="14" name="Plassholder f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5536330" y="2386189"/>
            <a:ext cx="2507135" cy="981075"/>
          </a:xfrm>
        </p:spPr>
        <p:txBody>
          <a:bodyPr>
            <a:normAutofit/>
          </a:bodyPr>
          <a:lstStyle>
            <a:lvl1pPr marL="0" indent="0">
              <a:buNone/>
              <a:defRPr sz="1500" b="0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08166" indent="0">
              <a:buNone/>
              <a:defRPr/>
            </a:lvl2pPr>
            <a:lvl3pPr marL="816330" indent="0">
              <a:buNone/>
              <a:defRPr/>
            </a:lvl3pPr>
            <a:lvl4pPr marL="1224495" indent="0">
              <a:buNone/>
              <a:defRPr/>
            </a:lvl4pPr>
            <a:lvl5pPr marL="1632661" indent="0">
              <a:buNone/>
              <a:defRPr/>
            </a:lvl5pPr>
          </a:lstStyle>
          <a:p>
            <a:pPr lvl="0"/>
            <a:r>
              <a:rPr lang="nb-NO" dirty="0"/>
              <a:t>Undertittel</a:t>
            </a:r>
          </a:p>
        </p:txBody>
      </p:sp>
      <p:pic>
        <p:nvPicPr>
          <p:cNvPr id="4" name="Bild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1" y="4444311"/>
            <a:ext cx="1779767" cy="52641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85" y="4517215"/>
            <a:ext cx="1088604" cy="3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bunn Heading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77578"/>
            <a:ext cx="8229600" cy="1057275"/>
          </a:xfrm>
        </p:spPr>
        <p:txBody>
          <a:bodyPr>
            <a:normAutofit/>
          </a:bodyPr>
          <a:lstStyle>
            <a:lvl1pPr marL="0" indent="0">
              <a:buNone/>
              <a:defRPr sz="2800" cap="none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2" name="Bilde 1" descr="Geodata-BW_liggende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sp>
        <p:nvSpPr>
          <p:cNvPr id="6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data Tom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 descr="Geodata-BW_liggende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sp>
        <p:nvSpPr>
          <p:cNvPr id="4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3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nside Logo bunn Heading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9"/>
          <p:cNvSpPr>
            <a:spLocks noGrp="1"/>
          </p:cNvSpPr>
          <p:nvPr>
            <p:ph type="title" hasCustomPrompt="1"/>
          </p:nvPr>
        </p:nvSpPr>
        <p:spPr>
          <a:xfrm>
            <a:off x="457200" y="423878"/>
            <a:ext cx="8229600" cy="857250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 descr="Geodata-BW_liggende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sp>
        <p:nvSpPr>
          <p:cNvPr id="7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0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nside Logo bunn Heading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7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kside Nega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30200" y="1211263"/>
            <a:ext cx="2515449" cy="505687"/>
          </a:xfrm>
        </p:spPr>
        <p:txBody>
          <a:bodyPr>
            <a:norm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Takk for oss</a:t>
            </a: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341959" y="1835150"/>
            <a:ext cx="2503690" cy="846137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Navn Etternavn</a:t>
            </a:r>
          </a:p>
          <a:p>
            <a:pPr lvl="0"/>
            <a:r>
              <a:rPr lang="nb-NO" dirty="0"/>
              <a:t>Tittel, Avdeling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19" y="4444311"/>
            <a:ext cx="1779767" cy="526410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517215"/>
            <a:ext cx="1088604" cy="3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i bunn Negativ">
    <p:bg>
      <p:bgPr>
        <a:blipFill rotWithShape="1">
          <a:blip r:embed="rId2">
            <a:alphaModFix amt="7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40551"/>
            <a:ext cx="8229600" cy="3054072"/>
          </a:xfrm>
        </p:spPr>
        <p:txBody>
          <a:bodyPr/>
          <a:lstStyle>
            <a:lvl1pPr>
              <a:defRPr sz="2000">
                <a:solidFill>
                  <a:srgbClr val="2C2A29"/>
                </a:solidFill>
                <a:latin typeface="Helvetica"/>
                <a:cs typeface="Helvetica"/>
              </a:defRPr>
            </a:lvl1pPr>
            <a:lvl2pPr marL="663269" indent="-255103">
              <a:buSzPct val="80000"/>
              <a:buFont typeface="Arial"/>
              <a:buChar char="•"/>
              <a:defRPr sz="1500">
                <a:solidFill>
                  <a:srgbClr val="2C2A29"/>
                </a:solidFill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</p:txBody>
      </p:sp>
      <p:sp>
        <p:nvSpPr>
          <p:cNvPr id="8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sp>
        <p:nvSpPr>
          <p:cNvPr id="10" name="Tittel 9"/>
          <p:cNvSpPr>
            <a:spLocks noGrp="1"/>
          </p:cNvSpPr>
          <p:nvPr>
            <p:ph type="title" hasCustomPrompt="1"/>
          </p:nvPr>
        </p:nvSpPr>
        <p:spPr>
          <a:xfrm>
            <a:off x="457200" y="424441"/>
            <a:ext cx="8229600" cy="857250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1" y="4695440"/>
            <a:ext cx="1427245" cy="422143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6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bunn Lokasjonspin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543672"/>
            <a:ext cx="8229600" cy="3042312"/>
          </a:xfrm>
        </p:spPr>
        <p:txBody>
          <a:bodyPr/>
          <a:lstStyle>
            <a:lvl1pPr>
              <a:defRPr sz="2000">
                <a:solidFill>
                  <a:srgbClr val="2C2A29"/>
                </a:solidFill>
                <a:latin typeface="Helvetica"/>
                <a:cs typeface="Helvetica"/>
              </a:defRPr>
            </a:lvl1pPr>
            <a:lvl2pPr marL="663269" indent="-255103">
              <a:buSzPct val="80000"/>
              <a:buFont typeface="Arial"/>
              <a:buChar char="•"/>
              <a:defRPr sz="1500">
                <a:solidFill>
                  <a:srgbClr val="2C2A29"/>
                </a:solidFill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</p:txBody>
      </p:sp>
      <p:sp>
        <p:nvSpPr>
          <p:cNvPr id="14" name="Tittel 9"/>
          <p:cNvSpPr>
            <a:spLocks noGrp="1"/>
          </p:cNvSpPr>
          <p:nvPr>
            <p:ph type="title" hasCustomPrompt="1"/>
          </p:nvPr>
        </p:nvSpPr>
        <p:spPr>
          <a:xfrm>
            <a:off x="457200" y="425394"/>
            <a:ext cx="8229600" cy="857250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1" y="4695440"/>
            <a:ext cx="1427245" cy="422143"/>
          </a:xfrm>
          <a:prstGeom prst="rect">
            <a:avLst/>
          </a:prstGeom>
        </p:spPr>
      </p:pic>
      <p:sp>
        <p:nvSpPr>
          <p:cNvPr id="7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bunn Heading 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9"/>
          <p:cNvSpPr>
            <a:spLocks noGrp="1"/>
          </p:cNvSpPr>
          <p:nvPr>
            <p:ph type="title" hasCustomPrompt="1"/>
          </p:nvPr>
        </p:nvSpPr>
        <p:spPr>
          <a:xfrm>
            <a:off x="457200" y="423878"/>
            <a:ext cx="8229600" cy="857250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1" y="4695440"/>
            <a:ext cx="1427245" cy="422143"/>
          </a:xfrm>
          <a:prstGeom prst="rect">
            <a:avLst/>
          </a:prstGeom>
        </p:spPr>
      </p:pic>
      <p:sp>
        <p:nvSpPr>
          <p:cNvPr id="7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2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data Tom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1" y="4695440"/>
            <a:ext cx="1427245" cy="422143"/>
          </a:xfrm>
          <a:prstGeom prst="rect">
            <a:avLst/>
          </a:prstGeom>
        </p:spPr>
      </p:pic>
      <p:sp>
        <p:nvSpPr>
          <p:cNvPr id="5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7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osi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9"/>
          <p:cNvSpPr>
            <a:spLocks noGrp="1"/>
          </p:cNvSpPr>
          <p:nvPr>
            <p:ph type="title" hasCustomPrompt="1"/>
          </p:nvPr>
        </p:nvSpPr>
        <p:spPr>
          <a:xfrm>
            <a:off x="5553615" y="1173791"/>
            <a:ext cx="3440271" cy="857250"/>
          </a:xfrm>
        </p:spPr>
        <p:txBody>
          <a:bodyPr>
            <a:normAutofit/>
          </a:bodyPr>
          <a:lstStyle>
            <a:lvl1pPr marL="0" indent="0" algn="l">
              <a:defRPr sz="2000" b="0" i="0" cap="none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r>
              <a:rPr lang="nb-NO" dirty="0"/>
              <a:t>Tittel på presentasjonen</a:t>
            </a:r>
          </a:p>
        </p:txBody>
      </p:sp>
      <p:sp>
        <p:nvSpPr>
          <p:cNvPr id="10" name="Plassholder f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5553614" y="2386189"/>
            <a:ext cx="2659205" cy="981075"/>
          </a:xfrm>
        </p:spPr>
        <p:txBody>
          <a:bodyPr>
            <a:normAutofit/>
          </a:bodyPr>
          <a:lstStyle>
            <a:lvl1pPr marL="0" indent="0">
              <a:buNone/>
              <a:defRPr sz="1500" b="0" i="0">
                <a:solidFill>
                  <a:srgbClr val="3D619C"/>
                </a:solidFill>
                <a:latin typeface="Helvetica"/>
                <a:cs typeface="Helvetica"/>
              </a:defRPr>
            </a:lvl1pPr>
            <a:lvl2pPr marL="408166" indent="0">
              <a:buNone/>
              <a:defRPr/>
            </a:lvl2pPr>
            <a:lvl3pPr marL="816330" indent="0">
              <a:buNone/>
              <a:defRPr/>
            </a:lvl3pPr>
            <a:lvl4pPr marL="1224495" indent="0">
              <a:buNone/>
              <a:defRPr/>
            </a:lvl4pPr>
            <a:lvl5pPr marL="1632661" indent="0">
              <a:buNone/>
              <a:defRPr/>
            </a:lvl5pPr>
          </a:lstStyle>
          <a:p>
            <a:pPr lvl="0"/>
            <a:r>
              <a:rPr lang="nb-NO" dirty="0"/>
              <a:t>Undertittel</a:t>
            </a:r>
          </a:p>
        </p:txBody>
      </p:sp>
      <p:pic>
        <p:nvPicPr>
          <p:cNvPr id="4" name="Bilde 3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0" y="4444311"/>
            <a:ext cx="1779767" cy="52641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85" y="4517215"/>
            <a:ext cx="1088603" cy="3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kside Posi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1212035"/>
            <a:ext cx="2540000" cy="504916"/>
          </a:xfrm>
        </p:spPr>
        <p:txBody>
          <a:bodyPr>
            <a:normAutofit/>
          </a:bodyPr>
          <a:lstStyle>
            <a:lvl1pPr marL="0" indent="0">
              <a:buNone/>
              <a:defRPr sz="2000" b="1" cap="none">
                <a:solidFill>
                  <a:srgbClr val="3D619C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Takk for oss</a:t>
            </a:r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8" y="1835150"/>
            <a:ext cx="2540000" cy="763588"/>
          </a:xfrm>
        </p:spPr>
        <p:txBody>
          <a:bodyPr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08166" indent="0">
              <a:buNone/>
              <a:defRPr>
                <a:solidFill>
                  <a:schemeClr val="bg1"/>
                </a:solidFill>
              </a:defRPr>
            </a:lvl2pPr>
            <a:lvl3pPr marL="816330" indent="0">
              <a:buNone/>
              <a:defRPr>
                <a:solidFill>
                  <a:schemeClr val="bg1"/>
                </a:solidFill>
              </a:defRPr>
            </a:lvl3pPr>
            <a:lvl4pPr marL="1224495" indent="0">
              <a:buNone/>
              <a:defRPr>
                <a:solidFill>
                  <a:schemeClr val="bg1"/>
                </a:solidFill>
              </a:defRPr>
            </a:lvl4pPr>
            <a:lvl5pPr marL="163266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/>
              <a:t>Navn Etternavn</a:t>
            </a:r>
          </a:p>
          <a:p>
            <a:pPr lvl="0"/>
            <a:r>
              <a:rPr lang="nb-NO" dirty="0"/>
              <a:t>Tittel, Avdeling</a:t>
            </a:r>
          </a:p>
        </p:txBody>
      </p:sp>
      <p:pic>
        <p:nvPicPr>
          <p:cNvPr id="4" name="Bilde 3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19" y="4444311"/>
            <a:ext cx="1779767" cy="52641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517215"/>
            <a:ext cx="1088603" cy="3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side Logo i bunn positiv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071"/>
            <a:ext cx="8229600" cy="3030552"/>
          </a:xfrm>
        </p:spPr>
        <p:txBody>
          <a:bodyPr/>
          <a:lstStyle>
            <a:lvl1pPr>
              <a:defRPr sz="2000">
                <a:latin typeface="Helvetica"/>
                <a:cs typeface="Helvetica"/>
              </a:defRPr>
            </a:lvl1pPr>
            <a:lvl2pPr marL="663269" indent="-255103">
              <a:buSzPct val="80000"/>
              <a:buFont typeface="Arial"/>
              <a:buChar char="•"/>
              <a:defRPr sz="1500"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77578"/>
            <a:ext cx="8229600" cy="1057275"/>
          </a:xfrm>
        </p:spPr>
        <p:txBody>
          <a:bodyPr>
            <a:normAutofit/>
          </a:bodyPr>
          <a:lstStyle>
            <a:lvl1pPr marL="0" indent="0">
              <a:buNone/>
              <a:defRPr sz="2800" cap="none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Plass til overskrift som kan gå</a:t>
            </a:r>
            <a:br>
              <a:rPr lang="nb-NO" dirty="0"/>
            </a:br>
            <a:r>
              <a:rPr lang="nb-NO" dirty="0"/>
              <a:t>over to linjer</a:t>
            </a:r>
          </a:p>
        </p:txBody>
      </p:sp>
      <p:pic>
        <p:nvPicPr>
          <p:cNvPr id="5" name="Bilde 4" descr="Geodata-BW_liggende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sp>
        <p:nvSpPr>
          <p:cNvPr id="7" name="Plassholder f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90280" y="4755899"/>
            <a:ext cx="2841544" cy="4683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nb-NO" dirty="0"/>
              <a:t>Felt til tekst – valgfritt å ha med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56"/>
            <a:ext cx="790151" cy="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47418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tekst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494563"/>
            <a:ext cx="8229600" cy="309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47A8-F552-DB48-95B8-24B3602CC413}" type="datetimeFigureOut">
              <a:rPr lang="nb-NO" smtClean="0"/>
              <a:t>20.09.2018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08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713"/>
            <a:ext cx="8229600" cy="857250"/>
          </a:xfrm>
          <a:prstGeom prst="rect">
            <a:avLst/>
          </a:prstGeom>
        </p:spPr>
        <p:txBody>
          <a:bodyPr vert="horz" lIns="81633" tIns="40817" rIns="81633" bIns="40817" rtlCol="0" anchor="ctr">
            <a:normAutofit/>
          </a:bodyPr>
          <a:lstStyle/>
          <a:p>
            <a:pPr marL="306124" marR="0" lvl="0" indent="-306124" defTabSz="816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nb-NO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Klikk for å redigere tekst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4563"/>
            <a:ext cx="8229600" cy="3100060"/>
          </a:xfrm>
          <a:prstGeom prst="rect">
            <a:avLst/>
          </a:prstGeom>
        </p:spPr>
        <p:txBody>
          <a:bodyPr vert="horz" lIns="81633" tIns="40817" rIns="81633" bIns="40817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</p:spPr>
        <p:txBody>
          <a:bodyPr vert="horz" lIns="81633" tIns="40817" rIns="81633" bIns="408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6579-5990-2943-9AE8-4554D6A24CA0}" type="datetimeFigureOut">
              <a:rPr lang="nb-NO" smtClean="0"/>
              <a:t>20.09.2018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</p:spPr>
        <p:txBody>
          <a:bodyPr vert="horz" lIns="81633" tIns="40817" rIns="81633" bIns="4081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</p:sldLayoutIdLst>
  <p:txStyles>
    <p:titleStyle>
      <a:lvl1pPr marL="306124" marR="0" indent="-306124" algn="l" defTabSz="816331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sz="140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24" indent="-306124" algn="l" defTabSz="816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69" indent="-255103" algn="l" defTabSz="81633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13" indent="-204083" algn="l" defTabSz="81633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78" indent="-204083" algn="l" defTabSz="81633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44" indent="-204083" algn="l" defTabSz="81633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09" indent="-204083" algn="l" defTabSz="8163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74" indent="-204083" algn="l" defTabSz="8163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39" indent="-204083" algn="l" defTabSz="8163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05" indent="-204083" algn="l" defTabSz="8163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5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1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96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1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27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2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57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22" algn="l" defTabSz="816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hyperlink" Target="https://github.com/paalped/FME_Dagen_201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12063" r="2664" b="7037"/>
          <a:stretch/>
        </p:blipFill>
        <p:spPr>
          <a:xfrm flipH="1">
            <a:off x="0" y="0"/>
            <a:ext cx="9182100" cy="5143500"/>
          </a:xfrm>
          <a:prstGeom prst="rect">
            <a:avLst/>
          </a:prstGeom>
        </p:spPr>
      </p:pic>
      <p:sp>
        <p:nvSpPr>
          <p:cNvPr id="6" name="Rektangel 5">
            <a:hlinkClick r:id="rId4"/>
          </p:cNvPr>
          <p:cNvSpPr/>
          <p:nvPr/>
        </p:nvSpPr>
        <p:spPr>
          <a:xfrm>
            <a:off x="4793636" y="1402545"/>
            <a:ext cx="4350364" cy="1949450"/>
          </a:xfrm>
          <a:prstGeom prst="rect">
            <a:avLst/>
          </a:prstGeom>
          <a:solidFill>
            <a:srgbClr val="2D7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ittel 1"/>
          <p:cNvSpPr txBox="1">
            <a:spLocks/>
          </p:cNvSpPr>
          <p:nvPr/>
        </p:nvSpPr>
        <p:spPr>
          <a:xfrm>
            <a:off x="5150464" y="2117558"/>
            <a:ext cx="3021263" cy="695090"/>
          </a:xfrm>
          <a:prstGeom prst="rect">
            <a:avLst/>
          </a:prstGeom>
        </p:spPr>
        <p:txBody>
          <a:bodyPr/>
          <a:lstStyle>
            <a:lvl1pPr marL="306124" marR="0" indent="-306124" algn="l" defTabSz="816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14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000" b="1" cap="none" dirty="0">
                <a:latin typeface="Helvetica" charset="0"/>
                <a:ea typeface="Helvetica" charset="0"/>
                <a:cs typeface="Helvetica" charset="0"/>
              </a:rPr>
              <a:t>FME dagen 2018</a:t>
            </a:r>
          </a:p>
          <a:p>
            <a:endParaRPr lang="nb-NO" sz="2000" cap="none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1" name="Bilde 10" descr="Geodata-BW_liggend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0" y="4695440"/>
            <a:ext cx="1427247" cy="422143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9" t="14845" b="27290"/>
          <a:stretch/>
        </p:blipFill>
        <p:spPr>
          <a:xfrm>
            <a:off x="0" y="12958"/>
            <a:ext cx="5627532" cy="51175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76C54472-C3B8-4273-9172-7EA20480F6F7}"/>
              </a:ext>
            </a:extLst>
          </p:cNvPr>
          <p:cNvSpPr txBox="1"/>
          <p:nvPr/>
        </p:nvSpPr>
        <p:spPr>
          <a:xfrm>
            <a:off x="5136217" y="2485177"/>
            <a:ext cx="383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https://github.com/paalped/FME_Dagen_2018</a:t>
            </a:r>
          </a:p>
        </p:txBody>
      </p:sp>
    </p:spTree>
    <p:extLst>
      <p:ext uri="{BB962C8B-B14F-4D97-AF65-F5344CB8AC3E}">
        <p14:creationId xmlns:p14="http://schemas.microsoft.com/office/powerpoint/2010/main" val="165730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Løse problemer hvor det ikke finnes en transformer</a:t>
            </a:r>
          </a:p>
          <a:p>
            <a:pPr lvl="0"/>
            <a:r>
              <a:rPr lang="nb-NO" dirty="0"/>
              <a:t>Høy fleksibilitet</a:t>
            </a:r>
          </a:p>
          <a:p>
            <a:pPr lvl="0"/>
            <a:r>
              <a:rPr lang="nb-NO" dirty="0"/>
              <a:t>Større kontroll ved massiv egenskaps håndtering</a:t>
            </a:r>
          </a:p>
          <a:p>
            <a:pPr lvl="0"/>
            <a:endParaRPr lang="nb-NO" dirty="0"/>
          </a:p>
          <a:p>
            <a:pPr marL="408166" lvl="1" indent="0">
              <a:buNone/>
            </a:pP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4294967295"/>
          </p:nvPr>
        </p:nvSpPr>
        <p:spPr>
          <a:xfrm>
            <a:off x="457200" y="4825011"/>
            <a:ext cx="2147887" cy="318489"/>
          </a:xfrm>
        </p:spPr>
        <p:txBody>
          <a:bodyPr>
            <a:normAutofit fontScale="40000" lnSpcReduction="20000"/>
          </a:bodyPr>
          <a:lstStyle/>
          <a:p>
            <a:r>
              <a:rPr lang="nb-NO" dirty="0"/>
              <a:t>Eksempel; Heading og punkter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b="1" cap="none" dirty="0"/>
              <a:t>Hvorfor bruke </a:t>
            </a:r>
            <a:r>
              <a:rPr lang="nb-NO" b="1" cap="none" dirty="0" err="1"/>
              <a:t>Pyhton</a:t>
            </a:r>
            <a:r>
              <a:rPr lang="nb-NO" b="1" cap="none" dirty="0"/>
              <a:t> i FME</a:t>
            </a:r>
            <a:endParaRPr lang="nb-NO" cap="none" dirty="0"/>
          </a:p>
        </p:txBody>
      </p:sp>
    </p:spTree>
    <p:extLst>
      <p:ext uri="{BB962C8B-B14F-4D97-AF65-F5344CB8AC3E}">
        <p14:creationId xmlns:p14="http://schemas.microsoft.com/office/powerpoint/2010/main" val="235601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ADC309-F909-4B02-8C6D-9F07EC032D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PythonCaller</a:t>
            </a:r>
            <a:r>
              <a:rPr lang="nb-NO" dirty="0"/>
              <a:t> eksempel 1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8797130-8343-4F25-96CA-23C64DBB5893}"/>
              </a:ext>
            </a:extLst>
          </p:cNvPr>
          <p:cNvSpPr txBox="1"/>
          <p:nvPr/>
        </p:nvSpPr>
        <p:spPr>
          <a:xfrm>
            <a:off x="4889890" y="377578"/>
            <a:ext cx="304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Oppgave: redusere tabeller med redundante data til relasjons tabeller</a:t>
            </a:r>
          </a:p>
        </p:txBody>
      </p:sp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28E8BA28-9330-42F9-9B85-DC251E4EC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193" y="1056481"/>
            <a:ext cx="5519807" cy="3816461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84AC147-7980-47F6-BD54-6D8FA36233B9}"/>
              </a:ext>
            </a:extLst>
          </p:cNvPr>
          <p:cNvSpPr txBox="1"/>
          <p:nvPr/>
        </p:nvSpPr>
        <p:spPr>
          <a:xfrm>
            <a:off x="457200" y="1056481"/>
            <a:ext cx="3049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Vi har en tabell med egenskapen Soda som inneholder redundante data. Vi ønsker å trekke ut Soda som en egen relasjonstabell og beholde en </a:t>
            </a:r>
            <a:r>
              <a:rPr lang="nb-NO" dirty="0" err="1"/>
              <a:t>index</a:t>
            </a:r>
            <a:r>
              <a:rPr lang="nb-NO" dirty="0"/>
              <a:t> verdi som referer til riktig Soda i tabellen.</a:t>
            </a:r>
          </a:p>
          <a:p>
            <a:endParaRPr lang="nb-NO" dirty="0"/>
          </a:p>
          <a:p>
            <a:r>
              <a:rPr lang="nb-NO" dirty="0"/>
              <a:t>Alle originale </a:t>
            </a:r>
            <a:r>
              <a:rPr lang="nb-NO" dirty="0" err="1"/>
              <a:t>feature</a:t>
            </a:r>
            <a:r>
              <a:rPr lang="nb-NO" dirty="0"/>
              <a:t> får en ny attributt ‘</a:t>
            </a:r>
            <a:r>
              <a:rPr lang="nb-NO" dirty="0" err="1"/>
              <a:t>ref_Soda</a:t>
            </a:r>
            <a:r>
              <a:rPr lang="nb-NO" dirty="0"/>
              <a:t>’ som inneholder et tall.</a:t>
            </a:r>
          </a:p>
          <a:p>
            <a:endParaRPr lang="nb-NO" dirty="0"/>
          </a:p>
          <a:p>
            <a:r>
              <a:rPr lang="nb-NO" dirty="0"/>
              <a:t>Vi lager en ny </a:t>
            </a:r>
            <a:r>
              <a:rPr lang="nb-NO" dirty="0" err="1"/>
              <a:t>feature</a:t>
            </a:r>
            <a:r>
              <a:rPr lang="nb-NO" dirty="0"/>
              <a:t> type, en for hver unike Soda, og gir dem en id og Soda egenskapen.</a:t>
            </a:r>
          </a:p>
        </p:txBody>
      </p:sp>
    </p:spTree>
    <p:extLst>
      <p:ext uri="{BB962C8B-B14F-4D97-AF65-F5344CB8AC3E}">
        <p14:creationId xmlns:p14="http://schemas.microsoft.com/office/powerpoint/2010/main" val="7725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ADC309-F909-4B02-8C6D-9F07EC032D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PythonCaller</a:t>
            </a:r>
            <a:r>
              <a:rPr lang="nb-NO" dirty="0"/>
              <a:t> eksempel 1 fortsetter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B198106-A17F-42F2-8453-E22ED7F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4" y="816605"/>
            <a:ext cx="7607883" cy="3859568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895E11F9-5FE2-4827-8236-3AC70D3A79F8}"/>
              </a:ext>
            </a:extLst>
          </p:cNvPr>
          <p:cNvSpPr txBox="1"/>
          <p:nvPr/>
        </p:nvSpPr>
        <p:spPr>
          <a:xfrm>
            <a:off x="4351913" y="4352082"/>
            <a:ext cx="383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https://github.com/paalped/FME_Dagen_2018</a:t>
            </a:r>
          </a:p>
        </p:txBody>
      </p:sp>
    </p:spTree>
    <p:extLst>
      <p:ext uri="{BB962C8B-B14F-4D97-AF65-F5344CB8AC3E}">
        <p14:creationId xmlns:p14="http://schemas.microsoft.com/office/powerpoint/2010/main" val="371465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56AE80C-D3B6-4247-8F2F-51A3C555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856" y="0"/>
            <a:ext cx="6727144" cy="5151417"/>
          </a:xfrm>
          <a:prstGeom prst="rect">
            <a:avLst/>
          </a:prstGeom>
        </p:spPr>
      </p:pic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ADC309-F909-4B02-8C6D-9F07EC032D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9890" y="0"/>
            <a:ext cx="8229600" cy="1057275"/>
          </a:xfrm>
        </p:spPr>
        <p:txBody>
          <a:bodyPr/>
          <a:lstStyle/>
          <a:p>
            <a:r>
              <a:rPr lang="nb-NO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PythonCaller</a:t>
            </a:r>
            <a:r>
              <a:rPr lang="nb-NO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eksempel 2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8797130-8343-4F25-96CA-23C64DBB5893}"/>
              </a:ext>
            </a:extLst>
          </p:cNvPr>
          <p:cNvSpPr txBox="1"/>
          <p:nvPr/>
        </p:nvSpPr>
        <p:spPr>
          <a:xfrm>
            <a:off x="4889890" y="377578"/>
            <a:ext cx="304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Oppgave: redusere tabeller med redundante data til relasjons tabeller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67D763B-4840-4677-8562-FD25DE25CE5F}"/>
              </a:ext>
            </a:extLst>
          </p:cNvPr>
          <p:cNvSpPr txBox="1"/>
          <p:nvPr/>
        </p:nvSpPr>
        <p:spPr>
          <a:xfrm>
            <a:off x="132347" y="377578"/>
            <a:ext cx="21656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 dette tilfelle ønsker vi å automatisere oppgaven i fra eksempel 1. </a:t>
            </a:r>
            <a:r>
              <a:rPr lang="nb-NO" dirty="0" err="1"/>
              <a:t>Dvs</a:t>
            </a:r>
            <a:r>
              <a:rPr lang="nb-NO" dirty="0"/>
              <a:t> at vi ønsker å gjøre oppgaven på alle attributter 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A0685E8-FFC8-4B41-9FDF-B6C36B875176}"/>
              </a:ext>
            </a:extLst>
          </p:cNvPr>
          <p:cNvSpPr txBox="1"/>
          <p:nvPr/>
        </p:nvSpPr>
        <p:spPr>
          <a:xfrm>
            <a:off x="348916" y="1744579"/>
            <a:ext cx="18528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 1 og 2 lagrer data kun i minnet, for store datasett kan man mellomlagre resultater underveis.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099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E2330A1-F931-4C0B-BD0B-0BF33B00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6474"/>
            <a:ext cx="2355448" cy="3030552"/>
          </a:xfrm>
        </p:spPr>
        <p:txBody>
          <a:bodyPr/>
          <a:lstStyle/>
          <a:p>
            <a:r>
              <a:rPr lang="nb-NO" dirty="0"/>
              <a:t>Brukes det </a:t>
            </a:r>
            <a:r>
              <a:rPr lang="nb-NO" dirty="0" err="1"/>
              <a:t>python</a:t>
            </a:r>
            <a:r>
              <a:rPr lang="nb-NO" dirty="0"/>
              <a:t> script som skriver til filer som FME ikke har kontroll på, kan man bruke </a:t>
            </a:r>
            <a:r>
              <a:rPr lang="nb-NO" dirty="0" err="1"/>
              <a:t>shutdown</a:t>
            </a:r>
            <a:r>
              <a:rPr lang="nb-NO" dirty="0"/>
              <a:t> script til å rydde opp etter seg. </a:t>
            </a:r>
          </a:p>
          <a:p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03AD647-D7BC-4D33-82D9-A53CDF642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Shutdown</a:t>
            </a:r>
            <a:r>
              <a:rPr lang="nb-NO" dirty="0"/>
              <a:t> Script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A1881B1-B08A-4AAC-A974-1FC3ED43A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E7372FA-FCD9-49DA-880C-39E24218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94" y="777039"/>
            <a:ext cx="6169306" cy="37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2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cap="none" dirty="0"/>
              <a:t>Takk for meg!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Paal S. Pedersen</a:t>
            </a:r>
          </a:p>
          <a:p>
            <a:r>
              <a:rPr lang="nb-NO" dirty="0"/>
              <a:t>https://github.com/paalped</a:t>
            </a:r>
          </a:p>
        </p:txBody>
      </p:sp>
    </p:spTree>
    <p:extLst>
      <p:ext uri="{BB962C8B-B14F-4D97-AF65-F5344CB8AC3E}">
        <p14:creationId xmlns:p14="http://schemas.microsoft.com/office/powerpoint/2010/main" val="35611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275823" y="826550"/>
            <a:ext cx="2456066" cy="857250"/>
          </a:xfrm>
        </p:spPr>
        <p:txBody>
          <a:bodyPr>
            <a:normAutofit fontScale="90000"/>
          </a:bodyPr>
          <a:lstStyle/>
          <a:p>
            <a:br>
              <a:rPr lang="nb-NO" dirty="0"/>
            </a:br>
            <a:r>
              <a:rPr lang="nb-NO" dirty="0" err="1"/>
              <a:t>if</a:t>
            </a:r>
            <a:r>
              <a:rPr lang="nb-NO" dirty="0"/>
              <a:t> (FME and Python):</a:t>
            </a:r>
            <a:br>
              <a:rPr lang="nb-NO" dirty="0"/>
            </a:br>
            <a:r>
              <a:rPr lang="nb-NO" dirty="0"/>
              <a:t>    </a:t>
            </a:r>
            <a:r>
              <a:rPr lang="nb-NO" dirty="0" err="1"/>
              <a:t>continue</a:t>
            </a:r>
            <a:endParaRPr lang="nb-NO" cap="none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25. september 2018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0377B09-4F9B-472D-ACAD-E69A599B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2" y="683675"/>
            <a:ext cx="1409700" cy="100012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FB57B80-CCD4-46D2-AAC0-133191D16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592" y="611270"/>
            <a:ext cx="1305528" cy="10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3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2A3A95D-F40E-4322-99D1-25AE6511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FME kommer rett ut av boksen med mange transformere som kan løse de fleste situasjoner. FME er egnet for et bredt spekter av brukere med forskjellig type kompetanse. </a:t>
            </a:r>
          </a:p>
          <a:p>
            <a:r>
              <a:rPr lang="nb-NO" dirty="0"/>
              <a:t>Bruk Knowledge Center om du ikke får løst oppgaven med transformere.</a:t>
            </a:r>
          </a:p>
          <a:p>
            <a:r>
              <a:rPr lang="nb-NO" dirty="0"/>
              <a:t>I FME jobber man på en </a:t>
            </a:r>
            <a:r>
              <a:rPr lang="nb-NO" dirty="0" err="1"/>
              <a:t>Feature</a:t>
            </a:r>
            <a:r>
              <a:rPr lang="nb-NO" dirty="0"/>
              <a:t> av gangen, som kan bli litt frustrerende hvor man trenger kjennskap i mellom hver </a:t>
            </a:r>
            <a:r>
              <a:rPr lang="nb-NO" dirty="0" err="1"/>
              <a:t>Feature</a:t>
            </a:r>
            <a:r>
              <a:rPr lang="nb-NO" dirty="0"/>
              <a:t>.</a:t>
            </a:r>
          </a:p>
          <a:p>
            <a:r>
              <a:rPr lang="nb-NO" dirty="0"/>
              <a:t>Bruk Python når du ser at oppgavene blir svært komplisert med FME logikk.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708CEB6-5357-4F47-ABF2-BC5E18F06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Når bør en bruke </a:t>
            </a:r>
            <a:r>
              <a:rPr lang="nb-NO" dirty="0" err="1"/>
              <a:t>python</a:t>
            </a:r>
            <a:r>
              <a:rPr lang="nb-NO" dirty="0"/>
              <a:t> i FME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290156F-65EB-4522-A772-492AD2127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85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2A3A95D-F40E-4322-99D1-25AE6511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Vi advares konstant mot å finne opp hjulet på nytt, dette skjer hele tiden og i stedet for å føle seg dum, bør du heller nyte at du og kom fram til samme løsning. Deretter kan du kaste oppfinnelsen din og ta i bruk den løsning som er smidigst, hvis du ser at her finnes det en bedre løsning enn den du selv har laget.</a:t>
            </a:r>
          </a:p>
          <a:p>
            <a:r>
              <a:rPr lang="nb-NO" dirty="0"/>
              <a:t>Ved å lage egne implementasjoner utfordrer du hjernen til å lære mer og du får mer glede av jobben.</a:t>
            </a:r>
          </a:p>
          <a:p>
            <a:r>
              <a:rPr lang="nb-NO" dirty="0"/>
              <a:t>Ikke sett deg fast i et spor, hvis du tar opp et gammelt prosjekt fra flere år tilbake i tid og du ser at du ville gjort det samme i dag, da har du ikke forbedret deg.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708CEB6-5357-4F47-ABF2-BC5E18F06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Hjulet oppfinnes på nytt hver dag, nyt det.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290156F-65EB-4522-A772-492AD2127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958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dirty="0" err="1"/>
              <a:t>Startup</a:t>
            </a:r>
            <a:r>
              <a:rPr lang="nb-NO" dirty="0"/>
              <a:t> script, Navigator &gt; Workspace parameter &gt; </a:t>
            </a:r>
            <a:r>
              <a:rPr lang="nb-NO" dirty="0" err="1"/>
              <a:t>Scripting</a:t>
            </a:r>
            <a:endParaRPr lang="nb-NO" dirty="0"/>
          </a:p>
          <a:p>
            <a:pPr lvl="1"/>
            <a:r>
              <a:rPr lang="nb-NO" dirty="0"/>
              <a:t>Private </a:t>
            </a:r>
            <a:r>
              <a:rPr lang="nb-NO" dirty="0" err="1"/>
              <a:t>Scripted</a:t>
            </a:r>
            <a:r>
              <a:rPr lang="nb-NO" dirty="0"/>
              <a:t> Parameter, Navigator &gt; Private Parameters &gt; type &gt; </a:t>
            </a:r>
            <a:r>
              <a:rPr lang="nb-NO" dirty="0" err="1"/>
              <a:t>Scripted</a:t>
            </a:r>
            <a:r>
              <a:rPr lang="nb-NO" dirty="0"/>
              <a:t> Python</a:t>
            </a:r>
          </a:p>
          <a:p>
            <a:pPr lvl="1"/>
            <a:r>
              <a:rPr lang="nb-NO" dirty="0" err="1"/>
              <a:t>PythonCreator</a:t>
            </a:r>
            <a:r>
              <a:rPr lang="nb-NO" dirty="0"/>
              <a:t>, Workspace Transformer</a:t>
            </a:r>
          </a:p>
          <a:p>
            <a:pPr lvl="1"/>
            <a:r>
              <a:rPr lang="nb-NO" dirty="0" err="1"/>
              <a:t>PythonCaller</a:t>
            </a:r>
            <a:r>
              <a:rPr lang="nb-NO" dirty="0"/>
              <a:t>, Workspace Transformer</a:t>
            </a:r>
          </a:p>
          <a:p>
            <a:pPr lvl="1"/>
            <a:r>
              <a:rPr lang="nb-NO" dirty="0" err="1"/>
              <a:t>Shutdown</a:t>
            </a:r>
            <a:r>
              <a:rPr lang="nb-NO" dirty="0"/>
              <a:t> script , Navigator &gt; Workspace parameter &gt; </a:t>
            </a:r>
            <a:r>
              <a:rPr lang="nb-NO" dirty="0" err="1"/>
              <a:t>Scripting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b="1" dirty="0"/>
              <a:t>Hvor kan Python brukes i FME:</a:t>
            </a:r>
            <a:endParaRPr lang="nb-NO" cap="none" dirty="0"/>
          </a:p>
        </p:txBody>
      </p:sp>
    </p:spTree>
    <p:extLst>
      <p:ext uri="{BB962C8B-B14F-4D97-AF65-F5344CB8AC3E}">
        <p14:creationId xmlns:p14="http://schemas.microsoft.com/office/powerpoint/2010/main" val="343438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A47853B-8B0E-4669-ABE7-AC6CF5F5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Support for Python 2.7 slutter 01.01.2020</a:t>
            </a:r>
          </a:p>
          <a:p>
            <a:r>
              <a:rPr lang="nb-NO" dirty="0"/>
              <a:t>Må 2.7 benyttes skriv den i 3 stil for å gjøre en fremtidig overgang lettere</a:t>
            </a:r>
          </a:p>
          <a:p>
            <a:r>
              <a:rPr lang="nb-NO" dirty="0"/>
              <a:t>- from __</a:t>
            </a:r>
            <a:r>
              <a:rPr lang="nb-NO" dirty="0" err="1"/>
              <a:t>future</a:t>
            </a:r>
            <a:r>
              <a:rPr lang="nb-NO" dirty="0"/>
              <a:t>__ import </a:t>
            </a:r>
            <a:r>
              <a:rPr lang="nb-NO" dirty="0" err="1"/>
              <a:t>print_function</a:t>
            </a:r>
            <a:r>
              <a:rPr lang="nb-NO" dirty="0"/>
              <a:t>, </a:t>
            </a:r>
            <a:r>
              <a:rPr lang="nb-NO" dirty="0" err="1"/>
              <a:t>division</a:t>
            </a:r>
            <a:r>
              <a:rPr lang="nb-NO" dirty="0"/>
              <a:t>, </a:t>
            </a:r>
            <a:r>
              <a:rPr lang="nb-NO" dirty="0" err="1"/>
              <a:t>unicode_literals</a:t>
            </a:r>
            <a:r>
              <a:rPr lang="nb-NO" dirty="0"/>
              <a:t> …</a:t>
            </a:r>
          </a:p>
          <a:p>
            <a:r>
              <a:rPr lang="nb-NO" dirty="0"/>
              <a:t>Nei, 2.7 vil ikke avinstallere seg selv, 2.7 vil </a:t>
            </a:r>
            <a:r>
              <a:rPr lang="nb-NO" u="sng" dirty="0"/>
              <a:t>IKKE</a:t>
            </a:r>
            <a:r>
              <a:rPr lang="nb-NO" dirty="0"/>
              <a:t> følge med i nye utgivelser av FME etter 2020, slik at FME vil ikke kunne kjøre koden hvis den ikke er i 3.X+ </a:t>
            </a:r>
            <a:r>
              <a:rPr lang="nb-NO" dirty="0" err="1"/>
              <a:t>syntax</a:t>
            </a:r>
            <a:r>
              <a:rPr lang="nb-NO" dirty="0"/>
              <a:t>.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21D4D5C-2E30-4DB5-92B5-D1F3F1976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Bruk Python 3.6 +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ACE46E8-5FC3-4CDD-95B1-E7FA761A1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191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41F177A0-2CA3-487B-869B-9610D1CA49A5}"/>
              </a:ext>
            </a:extLst>
          </p:cNvPr>
          <p:cNvSpPr txBox="1"/>
          <p:nvPr/>
        </p:nvSpPr>
        <p:spPr>
          <a:xfrm>
            <a:off x="347241" y="324091"/>
            <a:ext cx="528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/>
              <a:t>Startup</a:t>
            </a:r>
            <a:r>
              <a:rPr lang="nb-NO" sz="2800" b="1" dirty="0"/>
              <a:t> </a:t>
            </a:r>
            <a:r>
              <a:rPr lang="nb-NO" sz="2800" dirty="0"/>
              <a:t>Script</a:t>
            </a:r>
            <a:endParaRPr lang="nb-NO" sz="20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17A555F-5B3D-43F0-BAE5-C3B28D33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814327"/>
            <a:ext cx="5048250" cy="33528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468162D8-A99D-4470-97C7-43D57A93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4167127"/>
            <a:ext cx="3429000" cy="504825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C08B3E4C-3AA3-4903-9A33-1B3DBF651C73}"/>
              </a:ext>
            </a:extLst>
          </p:cNvPr>
          <p:cNvSpPr txBox="1"/>
          <p:nvPr/>
        </p:nvSpPr>
        <p:spPr>
          <a:xfrm>
            <a:off x="185196" y="814327"/>
            <a:ext cx="3819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Kjører samtidig med </a:t>
            </a:r>
            <a:r>
              <a:rPr lang="nb-NO" dirty="0" err="1"/>
              <a:t>Scripted</a:t>
            </a:r>
            <a:r>
              <a:rPr lang="nb-NO" dirty="0"/>
              <a:t> Parameter</a:t>
            </a:r>
          </a:p>
          <a:p>
            <a:pPr marL="285750" indent="-285750">
              <a:buFontTx/>
              <a:buChar char="-"/>
            </a:pPr>
            <a:r>
              <a:rPr lang="nb-NO" dirty="0"/>
              <a:t>Vanskelig å </a:t>
            </a:r>
            <a:r>
              <a:rPr lang="nb-NO" dirty="0" err="1"/>
              <a:t>debugge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Ligger </a:t>
            </a:r>
            <a:r>
              <a:rPr lang="nb-NO" dirty="0" err="1"/>
              <a:t>sjult</a:t>
            </a:r>
            <a:r>
              <a:rPr lang="nb-NO" dirty="0"/>
              <a:t> for standard brukeren</a:t>
            </a:r>
          </a:p>
          <a:p>
            <a:pPr marL="285750" indent="-285750">
              <a:buFontTx/>
              <a:buChar char="-"/>
            </a:pPr>
            <a:r>
              <a:rPr lang="nb-NO" dirty="0"/>
              <a:t>Bør kun brukes i sære tilfeller</a:t>
            </a:r>
          </a:p>
          <a:p>
            <a:pPr marL="285750" indent="-285750">
              <a:buFontTx/>
              <a:buChar char="-"/>
            </a:pPr>
            <a:r>
              <a:rPr lang="nb-NO" dirty="0"/>
              <a:t>Hvis jobben er avhengig av at data er på plass i slutten av en tung modell, kan </a:t>
            </a:r>
            <a:r>
              <a:rPr lang="nb-NO" dirty="0" err="1"/>
              <a:t>startup</a:t>
            </a:r>
            <a:r>
              <a:rPr lang="nb-NO" dirty="0"/>
              <a:t> script benyttes til å utføre sjekken før modellen kjører, og avbryte hvis data ikke er på plass.</a:t>
            </a:r>
          </a:p>
          <a:p>
            <a:pPr marL="285750" indent="-285750">
              <a:buFontTx/>
              <a:buChar char="-"/>
            </a:pPr>
            <a:r>
              <a:rPr lang="nb-NO" dirty="0"/>
              <a:t>Samme effekt kan oppnås ved bruk av </a:t>
            </a:r>
            <a:r>
              <a:rPr lang="nb-NO" dirty="0" err="1"/>
              <a:t>scripted</a:t>
            </a:r>
            <a:r>
              <a:rPr lang="nb-NO" dirty="0"/>
              <a:t> parameter</a:t>
            </a:r>
          </a:p>
          <a:p>
            <a:pPr marL="285750" indent="-285750">
              <a:buFontTx/>
              <a:buChar char="-"/>
            </a:pPr>
            <a:r>
              <a:rPr lang="nb-NO" dirty="0"/>
              <a:t>Bruk logger i stedet for </a:t>
            </a:r>
            <a:r>
              <a:rPr lang="nb-NO" dirty="0" err="1"/>
              <a:t>print</a:t>
            </a:r>
            <a:r>
              <a:rPr lang="nb-NO" dirty="0"/>
              <a:t>!</a:t>
            </a:r>
          </a:p>
          <a:p>
            <a:pPr marL="285750" indent="-285750">
              <a:buFontTx/>
              <a:buChar char="-"/>
            </a:pPr>
            <a:endParaRPr lang="nb-NO" dirty="0"/>
          </a:p>
          <a:p>
            <a:endParaRPr lang="nb-NO" dirty="0"/>
          </a:p>
        </p:txBody>
      </p:sp>
      <p:cxnSp>
        <p:nvCxnSpPr>
          <p:cNvPr id="11" name="Kobling: vinkel 10">
            <a:extLst>
              <a:ext uri="{FF2B5EF4-FFF2-40B4-BE49-F238E27FC236}">
                <a16:creationId xmlns:a16="http://schemas.microsoft.com/office/drawing/2014/main" id="{80B58E4C-63EB-4FC0-8FFD-3D45115BA14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6820" y="3333509"/>
            <a:ext cx="1178930" cy="108603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5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F606637-B2AA-41B4-ADD2-948B107CFE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Scripted</a:t>
            </a:r>
            <a:r>
              <a:rPr lang="nb-NO" dirty="0"/>
              <a:t> Parameter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6C1D3A8-0B34-46B9-8D0A-A2EF42BD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55" y="1157061"/>
            <a:ext cx="3640237" cy="3030552"/>
          </a:xfrm>
        </p:spPr>
        <p:txBody>
          <a:bodyPr/>
          <a:lstStyle/>
          <a:p>
            <a:r>
              <a:rPr lang="nb-NO" dirty="0"/>
              <a:t>Skal du distribuere et prosjekt til flere områder, som gjør samme oppgave men snakker med ulike servere, tjenester </a:t>
            </a:r>
            <a:r>
              <a:rPr lang="nb-NO" dirty="0" err="1"/>
              <a:t>etc</a:t>
            </a:r>
            <a:r>
              <a:rPr lang="nb-NO" dirty="0"/>
              <a:t>, kan man bruke </a:t>
            </a:r>
            <a:r>
              <a:rPr lang="nb-NO" dirty="0" err="1"/>
              <a:t>Scripted</a:t>
            </a:r>
            <a:r>
              <a:rPr lang="nb-NO" dirty="0"/>
              <a:t> Parameter til å forenkle prosessen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BBD64A80-411A-48E8-84C6-A9B2EA66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57061"/>
            <a:ext cx="4486275" cy="221932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896A6D9E-7D62-4920-BB23-A9064CD56DF2}"/>
              </a:ext>
            </a:extLst>
          </p:cNvPr>
          <p:cNvSpPr txBox="1"/>
          <p:nvPr/>
        </p:nvSpPr>
        <p:spPr>
          <a:xfrm>
            <a:off x="4572000" y="849284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Fme_project_name_config.xml</a:t>
            </a:r>
          </a:p>
        </p:txBody>
      </p:sp>
    </p:spTree>
    <p:extLst>
      <p:ext uri="{BB962C8B-B14F-4D97-AF65-F5344CB8AC3E}">
        <p14:creationId xmlns:p14="http://schemas.microsoft.com/office/powerpoint/2010/main" val="274491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F606637-B2AA-41B4-ADD2-948B107CFE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Scripted</a:t>
            </a:r>
            <a:r>
              <a:rPr lang="nb-NO" dirty="0"/>
              <a:t> Parameter fortsetter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6C1D3A8-0B34-46B9-8D0A-A2EF42BD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55" y="1157061"/>
            <a:ext cx="3640237" cy="3030552"/>
          </a:xfrm>
        </p:spPr>
        <p:txBody>
          <a:bodyPr/>
          <a:lstStyle/>
          <a:p>
            <a:r>
              <a:rPr lang="nb-NO" dirty="0"/>
              <a:t>I dette tilfelle kan vi kopiere .</a:t>
            </a:r>
            <a:r>
              <a:rPr lang="nb-NO" dirty="0" err="1"/>
              <a:t>fmw</a:t>
            </a:r>
            <a:r>
              <a:rPr lang="nb-NO" dirty="0"/>
              <a:t> og _config.xml til de forskjellige mappene. Og scriptet henter </a:t>
            </a:r>
            <a:r>
              <a:rPr lang="nb-NO" dirty="0" err="1"/>
              <a:t>xml</a:t>
            </a:r>
            <a:r>
              <a:rPr lang="nb-NO" dirty="0"/>
              <a:t> tag ut ifra hva mappen heter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6AA6C99-8BC7-4DAA-B835-F01CB3D3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15" y="860949"/>
            <a:ext cx="5127585" cy="3748002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4E966C2A-2861-4994-9E50-54563209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47" y="3472742"/>
            <a:ext cx="1504709" cy="1136209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CDC5E55-E6DB-46A3-9EF1-685836C7F0DE}"/>
              </a:ext>
            </a:extLst>
          </p:cNvPr>
          <p:cNvSpPr txBox="1"/>
          <p:nvPr/>
        </p:nvSpPr>
        <p:spPr>
          <a:xfrm>
            <a:off x="5752617" y="534549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Parameter: </a:t>
            </a:r>
            <a:r>
              <a:rPr lang="nb-NO" dirty="0" err="1"/>
              <a:t>username</a:t>
            </a:r>
            <a:endParaRPr lang="nb-NO" dirty="0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C07F8F96-5BFF-4788-A701-418E4A8D6C07}"/>
              </a:ext>
            </a:extLst>
          </p:cNvPr>
          <p:cNvCxnSpPr/>
          <p:nvPr/>
        </p:nvCxnSpPr>
        <p:spPr>
          <a:xfrm>
            <a:off x="4572000" y="3611301"/>
            <a:ext cx="2349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84741"/>
      </p:ext>
    </p:extLst>
  </p:cSld>
  <p:clrMapOvr>
    <a:masterClrMapping/>
  </p:clrMapOvr>
</p:sld>
</file>

<file path=ppt/theme/theme1.xml><?xml version="1.0" encoding="utf-8"?>
<a:theme xmlns:a="http://schemas.openxmlformats.org/drawingml/2006/main" name="Egendefinert utforming">
  <a:themeElements>
    <a:clrScheme name="Egendefinert 2">
      <a:dk1>
        <a:srgbClr val="2C2A29"/>
      </a:dk1>
      <a:lt1>
        <a:srgbClr val="FFFFFF"/>
      </a:lt1>
      <a:dk2>
        <a:srgbClr val="246AA6"/>
      </a:dk2>
      <a:lt2>
        <a:srgbClr val="FFFFFF"/>
      </a:lt2>
      <a:accent1>
        <a:srgbClr val="246AA6"/>
      </a:accent1>
      <a:accent2>
        <a:srgbClr val="6791CC"/>
      </a:accent2>
      <a:accent3>
        <a:srgbClr val="8EABD9"/>
      </a:accent3>
      <a:accent4>
        <a:srgbClr val="E5EBF6"/>
      </a:accent4>
      <a:accent5>
        <a:srgbClr val="888B8D"/>
      </a:accent5>
      <a:accent6>
        <a:srgbClr val="2C2A29"/>
      </a:accent6>
      <a:hlink>
        <a:srgbClr val="FFB549"/>
      </a:hlink>
      <a:folHlink>
        <a:srgbClr val="800080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odata-PPT-MAL">
  <a:themeElements>
    <a:clrScheme name="Geodata fargepalett">
      <a:dk1>
        <a:srgbClr val="246AA6"/>
      </a:dk1>
      <a:lt1>
        <a:srgbClr val="FFFFFF"/>
      </a:lt1>
      <a:dk2>
        <a:srgbClr val="246AA6"/>
      </a:dk2>
      <a:lt2>
        <a:srgbClr val="FFFFFF"/>
      </a:lt2>
      <a:accent1>
        <a:srgbClr val="246AA6"/>
      </a:accent1>
      <a:accent2>
        <a:srgbClr val="6791CC"/>
      </a:accent2>
      <a:accent3>
        <a:srgbClr val="8EABD9"/>
      </a:accent3>
      <a:accent4>
        <a:srgbClr val="E5EBF6"/>
      </a:accent4>
      <a:accent5>
        <a:srgbClr val="888B8D"/>
      </a:accent5>
      <a:accent6>
        <a:srgbClr val="2C2A29"/>
      </a:accent6>
      <a:hlink>
        <a:srgbClr val="FFB549"/>
      </a:hlink>
      <a:folHlink>
        <a:srgbClr val="800080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2DF9D4A95A14EA7079F06DAC11B32" ma:contentTypeVersion="6" ma:contentTypeDescription="Create a new document." ma:contentTypeScope="" ma:versionID="b0d10ff8ee69cae350888d4792182ce0">
  <xsd:schema xmlns:xsd="http://www.w3.org/2001/XMLSchema" xmlns:xs="http://www.w3.org/2001/XMLSchema" xmlns:p="http://schemas.microsoft.com/office/2006/metadata/properties" xmlns:ns2="1ff331cb-7be5-4de5-8b14-3e72395d6a17" xmlns:ns3="820090e3-dded-4548-b178-6af077e6d5a1" targetNamespace="http://schemas.microsoft.com/office/2006/metadata/properties" ma:root="true" ma:fieldsID="d96cc59bd53217aedb7801d110f004d3" ns2:_="" ns3:_="">
    <xsd:import namespace="1ff331cb-7be5-4de5-8b14-3e72395d6a17"/>
    <xsd:import namespace="820090e3-dded-4548-b178-6af077e6d5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331cb-7be5-4de5-8b14-3e72395d6a1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090e3-dded-4548-b178-6af077e6d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68832F-45CD-4347-BA30-C51DFFB571F4}">
  <ds:schemaRefs>
    <ds:schemaRef ds:uri="1ff331cb-7be5-4de5-8b14-3e72395d6a17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820090e3-dded-4548-b178-6af077e6d5a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E3EFE4-923F-46A0-B0D6-7ED9279072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8A9AB2-1DA0-49EA-A80D-3DDC9D74C7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331cb-7be5-4de5-8b14-3e72395d6a17"/>
    <ds:schemaRef ds:uri="820090e3-dded-4548-b178-6af077e6d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Standardtema.thmx</Template>
  <TotalTime>3436</TotalTime>
  <Words>756</Words>
  <Application>Microsoft Office PowerPoint</Application>
  <PresentationFormat>Skjermfremvisning (16:9)</PresentationFormat>
  <Paragraphs>62</Paragraphs>
  <Slides>15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Egendefinert utforming</vt:lpstr>
      <vt:lpstr>Geodata-PPT-MAL</vt:lpstr>
      <vt:lpstr>PowerPoint-presentasjon</vt:lpstr>
      <vt:lpstr> if (FME and Python):     continue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Schjærven Reklamebyrå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atelier</dc:creator>
  <cp:lastModifiedBy>Paal Pedersen</cp:lastModifiedBy>
  <cp:revision>120</cp:revision>
  <dcterms:created xsi:type="dcterms:W3CDTF">2015-03-03T09:55:22Z</dcterms:created>
  <dcterms:modified xsi:type="dcterms:W3CDTF">2018-09-21T20:23:29Z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0x0101007F52DF9D4A95A14EA7079F06DAC11B32</vt:lpwstr>
  </property>
</Properties>
</file>