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1" r:id="rId5"/>
    <p:sldId id="306" r:id="rId6"/>
    <p:sldId id="311" r:id="rId7"/>
    <p:sldId id="310" r:id="rId8"/>
    <p:sldId id="313" r:id="rId9"/>
    <p:sldId id="314" r:id="rId10"/>
    <p:sldId id="267" r:id="rId11"/>
    <p:sldId id="260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74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C2018-EF4A-4750-1700-545B6E9D1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3EAD1-41D8-644D-1C06-99563D877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B80E31-20AF-E5DC-CCBA-B47F051C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06532-0185-0B67-3EB2-784AFA52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200E7-C6DC-1A56-7D29-94322E7D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35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3B5DB-F9E8-A116-7F5A-84411655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8743B4-32EC-4FB8-39DA-43FAD87E5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ADD26-250E-D59C-44D4-29E9114C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14E331-D95D-C3B1-08DE-44AFB93C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4E802-05AD-0EDE-DF6F-5A767863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3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5ABE84-C149-68FD-0851-5EBDB6C73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42F8D6-8318-7ADA-FCA7-551A9D54A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6A06F-6BEA-A581-B2A3-85894A3E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B290F-B52F-104A-37D4-8E37F4F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82696-10FA-87EF-567C-C19D38F2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6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6663B-7CE7-BCAA-7248-1402B6F9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5926E-30E4-EBC2-97A5-22B7D3BB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35E2D5-AC69-DF0E-9281-285FB18D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CE787-DACE-C79C-761D-3A5A19FA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013298-6923-3085-7A31-DA1FD65E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94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FD9B-F460-87A8-F5D0-E06C6971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83BF15-485A-1AAC-671E-6D3C293FE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4B1E36-6A47-FD12-D1DF-AED81EA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8822AC-7B0A-C4AC-A022-09B1CEA1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4349F0-C7C0-3225-828B-2E8084FD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087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239C0-CED8-6420-0F8A-D316E882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927BC-795C-7059-C65D-3ADE221A9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423C72-35C2-C627-EAB3-11B183CEA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730999-A66F-D476-B3C7-E75BF6C7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D91968-CD8A-3BD0-88EB-5E3934EB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89FC1-C77E-F6AF-950A-398BE65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41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AE0C3-96D6-E4B5-C7CF-D376CBF5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82756F-3320-1BDD-9F26-F33C25C5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50E239-8FC8-FADD-7CB8-977111D00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23AC6C-0E6C-8D3A-441F-5314AB46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A937D4-2802-D166-2A0C-ED77747DF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69B877-A357-7B6E-4932-C5C55949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BBA54D-8050-21BB-1E38-CE656471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F69977-F20E-1B9B-CE7C-6E921821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85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03C2C-61DC-960D-DCA3-4817D1FB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9BB0D1-C4EE-E089-39A2-A948BC08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106650-5C2E-3A0B-75B1-25EFC024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74889F-BE9C-50E0-5577-85885E5A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18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1F4613-C800-1EC5-A7C5-FE92ECC2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895C46-1ABA-20C6-7486-D68A9052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D6331B-B93F-B576-175B-4692BECF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59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6A733-99A2-F5EB-047B-BDEAAB1D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CE069-7D79-5D0B-EDCB-42D1CED0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BD84B5-1DE6-A22D-CAF9-611745A6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FD08BF-32A7-8F6D-ABA4-A4133858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29AC4-A08D-E631-174E-58A27C7D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1830B9-637A-CFAD-9AAF-B5CA6A1A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88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D421-AC86-1B7D-01CF-7CD3AE12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70AA19-4CE4-D16F-1325-A1E65BC99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A1DCB-CE0D-E2BA-5DD1-215DE1AC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B4689-EA09-EF4A-843B-2A7A0F72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B86C21-8B50-A1A6-6518-83192006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F1394A-0743-FA96-0EE3-43B1FE98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28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93ECB-BCF0-1E1C-A43A-8219DE2C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D8A185-B39C-0D25-4551-25708FF4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8A145-C7FE-8AD9-0345-C52CA8BFC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E13E-6C34-4F23-BD5D-8481901CFB85}" type="datetimeFigureOut">
              <a:rPr lang="es-CO" smtClean="0"/>
              <a:t>28/06/2024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273AC-6F3D-0085-AAD0-F5A4D8FC1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1F5EF-64F7-0CCC-50C1-819A3906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03DA-489C-4B74-94A6-31882663252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35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D096783-2CEF-821C-6931-068BE7F7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" y="-1090"/>
            <a:ext cx="12190066" cy="68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BE80-5225-C45E-0E5B-EE4192EB7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5256"/>
            <a:ext cx="9144000" cy="766398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b="1" dirty="0"/>
              <a:t>Muchas gracias</a:t>
            </a:r>
            <a:endParaRPr lang="es-ES" sz="4400" b="1" dirty="0">
              <a:latin typeface="Verdana" panose="020B0604030504040204" pitchFamily="34" charset="0"/>
            </a:endParaRPr>
          </a:p>
        </p:txBody>
      </p:sp>
      <p:pic>
        <p:nvPicPr>
          <p:cNvPr id="4" name="Imagen 7">
            <a:extLst>
              <a:ext uri="{FF2B5EF4-FFF2-40B4-BE49-F238E27FC236}">
                <a16:creationId xmlns:a16="http://schemas.microsoft.com/office/drawing/2014/main" id="{442BA8D5-2CD3-83AB-7628-86B9213A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" y="0"/>
            <a:ext cx="12188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76698A1A-EE5D-4E39-FA94-6656D91FC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" y="-1090"/>
            <a:ext cx="12190066" cy="68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3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 con confianza baja">
            <a:extLst>
              <a:ext uri="{FF2B5EF4-FFF2-40B4-BE49-F238E27FC236}">
                <a16:creationId xmlns:a16="http://schemas.microsoft.com/office/drawing/2014/main" id="{B65432B3-EC26-BCF6-00B5-E5589950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" y="-1090"/>
            <a:ext cx="12190066" cy="68590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F22080B-B961-35B2-166D-5FC60582A749}"/>
              </a:ext>
            </a:extLst>
          </p:cNvPr>
          <p:cNvSpPr txBox="1">
            <a:spLocks/>
          </p:cNvSpPr>
          <p:nvPr/>
        </p:nvSpPr>
        <p:spPr>
          <a:xfrm>
            <a:off x="442211" y="3114297"/>
            <a:ext cx="7868652" cy="305414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chemeClr val="bg1"/>
                </a:solidFill>
              </a:rPr>
              <a:t>Paola Álvarez Betancourt</a:t>
            </a:r>
          </a:p>
          <a:p>
            <a:pPr algn="ctr"/>
            <a:r>
              <a:rPr lang="es-CO" sz="2400" dirty="0">
                <a:solidFill>
                  <a:schemeClr val="bg1"/>
                </a:solidFill>
              </a:rPr>
              <a:t>CTO 196 DE 2024</a:t>
            </a:r>
          </a:p>
          <a:p>
            <a:pPr algn="ctr"/>
            <a:r>
              <a:rPr lang="es-CO" sz="2400" dirty="0">
                <a:solidFill>
                  <a:schemeClr val="bg1"/>
                </a:solidFill>
              </a:rPr>
              <a:t>Profesional contratista</a:t>
            </a:r>
          </a:p>
          <a:p>
            <a:pPr algn="ctr"/>
            <a:endParaRPr lang="es-CO" sz="2400" dirty="0">
              <a:solidFill>
                <a:schemeClr val="bg1"/>
              </a:solidFill>
            </a:endParaRPr>
          </a:p>
          <a:p>
            <a:pPr algn="ctr"/>
            <a:r>
              <a:rPr lang="es-CO" sz="2400" dirty="0">
                <a:solidFill>
                  <a:schemeClr val="bg1"/>
                </a:solidFill>
              </a:rPr>
              <a:t>Grupo Gestión de Datos y Red Meteorológica</a:t>
            </a:r>
          </a:p>
          <a:p>
            <a:pPr algn="ctr"/>
            <a:r>
              <a:rPr lang="es-CO" sz="2400" dirty="0">
                <a:solidFill>
                  <a:schemeClr val="bg1"/>
                </a:solidFill>
              </a:rPr>
              <a:t>(GGD)</a:t>
            </a:r>
          </a:p>
          <a:p>
            <a:pPr algn="ctr"/>
            <a:r>
              <a:rPr lang="es-CO" sz="2400" dirty="0">
                <a:solidFill>
                  <a:schemeClr val="bg1"/>
                </a:solidFill>
              </a:rPr>
              <a:t>Subdirección de Meteorología</a:t>
            </a:r>
          </a:p>
          <a:p>
            <a:pPr algn="ctr"/>
            <a:r>
              <a:rPr lang="es-CO" sz="2400" dirty="0">
                <a:solidFill>
                  <a:schemeClr val="bg1"/>
                </a:solidFill>
              </a:rPr>
              <a:t>IDEAM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05C53-9E84-43D2-E78F-3DFECA55BCB9}"/>
              </a:ext>
            </a:extLst>
          </p:cNvPr>
          <p:cNvSpPr txBox="1"/>
          <p:nvPr/>
        </p:nvSpPr>
        <p:spPr>
          <a:xfrm>
            <a:off x="1242311" y="1039742"/>
            <a:ext cx="62684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+mj-lt"/>
              </a:rPr>
              <a:t>Exhibición de la Herramienta de generación de certificaciones del estado del tiempo y clima</a:t>
            </a:r>
          </a:p>
        </p:txBody>
      </p:sp>
    </p:spTree>
    <p:extLst>
      <p:ext uri="{BB962C8B-B14F-4D97-AF65-F5344CB8AC3E}">
        <p14:creationId xmlns:p14="http://schemas.microsoft.com/office/powerpoint/2010/main" val="304083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>
            <a:extLst>
              <a:ext uri="{FF2B5EF4-FFF2-40B4-BE49-F238E27FC236}">
                <a16:creationId xmlns:a16="http://schemas.microsoft.com/office/drawing/2014/main" id="{021584A7-165F-E274-8001-A283E66F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" y="0"/>
            <a:ext cx="1218812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9BE80-5225-C45E-0E5B-EE4192EB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b="1" dirty="0">
                <a:latin typeface="Verdana" panose="020B0604030504040204" pitchFamily="34" charset="0"/>
              </a:rPr>
              <a:t>Contenido</a:t>
            </a:r>
            <a:endParaRPr lang="es-ES" sz="3200" b="1" dirty="0">
              <a:latin typeface="Verdan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1A3B-DD57-E743-801B-3DD32DED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9118" cy="4667250"/>
          </a:xfrm>
        </p:spPr>
        <p:txBody>
          <a:bodyPr>
            <a:normAutofit/>
          </a:bodyPr>
          <a:lstStyle/>
          <a:p>
            <a:r>
              <a:rPr lang="es-ES" dirty="0"/>
              <a:t>Antecedentes año 2023</a:t>
            </a:r>
          </a:p>
          <a:p>
            <a:r>
              <a:rPr lang="es-ES" dirty="0"/>
              <a:t>Exposición de la herramienta</a:t>
            </a:r>
          </a:p>
          <a:p>
            <a:r>
              <a:rPr lang="es-ES" dirty="0"/>
              <a:t>Espacio para consideraciones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48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>
            <a:extLst>
              <a:ext uri="{FF2B5EF4-FFF2-40B4-BE49-F238E27FC236}">
                <a16:creationId xmlns:a16="http://schemas.microsoft.com/office/drawing/2014/main" id="{410D5317-27DE-611F-B7AD-0BB134009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" y="0"/>
            <a:ext cx="12188129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AF7C0-2C90-E67A-E13A-21DD8353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5152"/>
            <a:ext cx="10515600" cy="959720"/>
          </a:xfrm>
        </p:spPr>
        <p:txBody>
          <a:bodyPr>
            <a:normAutofit/>
          </a:bodyPr>
          <a:lstStyle/>
          <a:p>
            <a:r>
              <a:rPr lang="es-ES" sz="3200" b="1" dirty="0"/>
              <a:t>Antecedentes</a:t>
            </a:r>
            <a:endParaRPr lang="es-CO" sz="3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F8E3A-477C-E714-E21A-D866C85B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86155"/>
            <a:ext cx="10515600" cy="326751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Durante el año 2023, se generaron 803 certificaciones de </a:t>
            </a:r>
            <a:r>
              <a:rPr lang="es-CO" dirty="0" err="1">
                <a:solidFill>
                  <a:schemeClr val="tx1"/>
                </a:solidFill>
              </a:rPr>
              <a:t>TyC</a:t>
            </a:r>
            <a:r>
              <a:rPr lang="es-CO" dirty="0">
                <a:solidFill>
                  <a:schemeClr val="tx1"/>
                </a:solidFill>
              </a:rPr>
              <a:t> por parte del equipo de GGD.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La propuesta de la herramienta durante el 2023 fue habilitada para continuar con su desarrollo por parte de: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El Subdirector de </a:t>
            </a:r>
            <a:r>
              <a:rPr lang="es-CO" dirty="0" err="1">
                <a:solidFill>
                  <a:schemeClr val="tx1"/>
                </a:solidFill>
              </a:rPr>
              <a:t>Meteología</a:t>
            </a:r>
            <a:r>
              <a:rPr lang="es-CO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Los asistentes del </a:t>
            </a:r>
            <a:r>
              <a:rPr lang="es-ES" dirty="0">
                <a:solidFill>
                  <a:schemeClr val="tx1"/>
                </a:solidFill>
              </a:rPr>
              <a:t>Comité de Dirección Ordinario 021 de 2023.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La actual coordinadora del GGD y los integrantes del grupo en general.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51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>
            <a:extLst>
              <a:ext uri="{FF2B5EF4-FFF2-40B4-BE49-F238E27FC236}">
                <a16:creationId xmlns:a16="http://schemas.microsoft.com/office/drawing/2014/main" id="{410D5317-27DE-611F-B7AD-0BB134009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" y="0"/>
            <a:ext cx="12188129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AF7C0-2C90-E67A-E13A-21DD8353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978"/>
            <a:ext cx="10515600" cy="797488"/>
          </a:xfrm>
        </p:spPr>
        <p:txBody>
          <a:bodyPr>
            <a:normAutofit/>
          </a:bodyPr>
          <a:lstStyle/>
          <a:p>
            <a:r>
              <a:rPr lang="pt-BR" sz="3200" b="1" dirty="0"/>
              <a:t>Exposición de la herramienta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F8E3A-477C-E714-E21A-D866C85B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6266"/>
            <a:ext cx="10515600" cy="4544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Con respecto a la propuesta inicial, teniendo en cuenta comentarios se avanzó 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Construcción de las posibles plantillas tipo para generar el certificado diferenciando cada variable y respuestas de lamento (12 distintas).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Mejoramiento de la sección de aclaratorios en la herramienta y dentro del certificado.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Avances de la herramienta según nuevos planteamientos durante el desarrollo: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Mejoramiento en la distribución de los campos para diligenciamiento del usuario, su visualización y estética, así como de resultados de interacción.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Menús desplegables adaptados según elección de la variable, que habilita para cada una los posibles datos a obtener.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5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>
            <a:extLst>
              <a:ext uri="{FF2B5EF4-FFF2-40B4-BE49-F238E27FC236}">
                <a16:creationId xmlns:a16="http://schemas.microsoft.com/office/drawing/2014/main" id="{73BF6395-C085-C27F-EFE9-6EE4D78E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" y="0"/>
            <a:ext cx="1218812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74FC-E5F6-E62C-EE63-7DADBE6C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Avances de la herramienta según nuevos planteamientos durante el desarrollo:</a:t>
            </a:r>
          </a:p>
          <a:p>
            <a:pPr lvl="1"/>
            <a:r>
              <a:rPr lang="es-ES" sz="2000" dirty="0"/>
              <a:t>Agregación de funcionalidad para cálculo de distancias por parte del usuario, con el fin de que este reconozca la representatividad de estaciones mediante distancia lineal.</a:t>
            </a:r>
          </a:p>
          <a:p>
            <a:pPr lvl="1"/>
            <a:r>
              <a:rPr lang="es-ES" sz="2000" dirty="0"/>
              <a:t>Generación de filtros gruesos según área de estaciones para aceptación de valores a certificar.</a:t>
            </a:r>
          </a:p>
          <a:p>
            <a:pPr lvl="1"/>
            <a:r>
              <a:rPr lang="es-ES" sz="2000" dirty="0"/>
              <a:t>Cálculo de índice de precipitación para las solicitudes mensuales de precipitación. Clasificación del tiempo para precipitación diaria. </a:t>
            </a:r>
          </a:p>
          <a:p>
            <a:pPr lvl="1"/>
            <a:r>
              <a:rPr lang="es-ES" sz="2000" dirty="0"/>
              <a:t>Datos de viento con su dirección para el caso de datos básicos y cálculo por km/h para todos los casos.</a:t>
            </a:r>
          </a:p>
          <a:p>
            <a:pPr lvl="1"/>
            <a:r>
              <a:rPr lang="es-ES" sz="2000" dirty="0"/>
              <a:t>Entre otros: </a:t>
            </a:r>
            <a:r>
              <a:rPr lang="es-ES" sz="2000" b="1" dirty="0"/>
              <a:t>ver demostración</a:t>
            </a:r>
            <a:r>
              <a:rPr lang="es-ES" sz="2000" dirty="0"/>
              <a:t>.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5BDF9FB-0F97-6844-60E2-469FEFB86CEC}"/>
              </a:ext>
            </a:extLst>
          </p:cNvPr>
          <p:cNvSpPr txBox="1">
            <a:spLocks/>
          </p:cNvSpPr>
          <p:nvPr/>
        </p:nvSpPr>
        <p:spPr>
          <a:xfrm>
            <a:off x="838200" y="898978"/>
            <a:ext cx="10515600" cy="7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/>
              <a:t>Exposición de la herramienta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61206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>
            <a:extLst>
              <a:ext uri="{FF2B5EF4-FFF2-40B4-BE49-F238E27FC236}">
                <a16:creationId xmlns:a16="http://schemas.microsoft.com/office/drawing/2014/main" id="{021584A7-165F-E274-8001-A283E66F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" y="0"/>
            <a:ext cx="1218812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9BE80-5225-C45E-0E5B-EE4192EB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b="1" dirty="0">
                <a:latin typeface="Verdana" panose="020B0604030504040204" pitchFamily="34" charset="0"/>
              </a:rPr>
              <a:t>Espacio para consideraciones</a:t>
            </a:r>
            <a:endParaRPr lang="es-ES" sz="3200" b="1" dirty="0">
              <a:latin typeface="Verdan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1A3B-DD57-E743-801B-3DD32DED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41" y="1495816"/>
            <a:ext cx="10869118" cy="4472404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sz="2400" b="1" dirty="0"/>
              <a:t>Oficina informática:</a:t>
            </a:r>
          </a:p>
          <a:p>
            <a:pPr lvl="1"/>
            <a:r>
              <a:rPr lang="es-ES" sz="2000" dirty="0"/>
              <a:t>Consultar si existe certificaciones anónimas.</a:t>
            </a:r>
          </a:p>
          <a:p>
            <a:pPr lvl="1"/>
            <a:r>
              <a:rPr lang="es-ES" sz="2000" dirty="0"/>
              <a:t>Utilizar ArcGIS para el mapa: Hablar con Óscar Beltrán de ecosistemas de SIA, para la parte geográfica.</a:t>
            </a:r>
          </a:p>
          <a:p>
            <a:pPr lvl="1"/>
            <a:r>
              <a:rPr lang="es-ES" sz="2000" dirty="0"/>
              <a:t>Generar PDF que no permita edición del usuario.</a:t>
            </a:r>
          </a:p>
          <a:p>
            <a:pPr lvl="1"/>
            <a:r>
              <a:rPr lang="es-ES" sz="2000" dirty="0" err="1"/>
              <a:t>Disclaimer</a:t>
            </a:r>
            <a:r>
              <a:rPr lang="es-ES" sz="2000" dirty="0"/>
              <a:t> “dato preliminar” en el cuerpo del documento y no con el asterisco.</a:t>
            </a:r>
          </a:p>
          <a:p>
            <a:pPr lvl="1"/>
            <a:r>
              <a:rPr lang="es-ES" sz="2000" dirty="0"/>
              <a:t>Redactar manual de instalación y técnico.</a:t>
            </a:r>
          </a:p>
          <a:p>
            <a:pPr lvl="1"/>
            <a:r>
              <a:rPr lang="es-ES" sz="2000" dirty="0"/>
              <a:t>Redactar instructivo para el usuario.</a:t>
            </a:r>
          </a:p>
          <a:p>
            <a:pPr lvl="1"/>
            <a:r>
              <a:rPr lang="es-ES" sz="2000" dirty="0"/>
              <a:t>Hablar con comunicaciones para la apariencia (logos, colores, etc.) según lo oficializado actualmente.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48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>
            <a:extLst>
              <a:ext uri="{FF2B5EF4-FFF2-40B4-BE49-F238E27FC236}">
                <a16:creationId xmlns:a16="http://schemas.microsoft.com/office/drawing/2014/main" id="{021584A7-165F-E274-8001-A283E66F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" y="0"/>
            <a:ext cx="1218812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9BE80-5225-C45E-0E5B-EE4192EB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b="1" dirty="0">
                <a:latin typeface="Verdana" panose="020B0604030504040204" pitchFamily="34" charset="0"/>
              </a:rPr>
              <a:t>Espacio para consideraciones</a:t>
            </a:r>
            <a:endParaRPr lang="es-ES" sz="3200" b="1" dirty="0">
              <a:latin typeface="Verdan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1A3B-DD57-E743-801B-3DD32DED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41" y="1495816"/>
            <a:ext cx="10869118" cy="4472404"/>
          </a:xfrm>
        </p:spPr>
        <p:txBody>
          <a:bodyPr>
            <a:normAutofit fontScale="70000" lnSpcReduction="20000"/>
          </a:bodyPr>
          <a:lstStyle/>
          <a:p>
            <a:endParaRPr lang="es-ES" dirty="0"/>
          </a:p>
          <a:p>
            <a:r>
              <a:rPr lang="es-ES" sz="3400" b="1" dirty="0"/>
              <a:t>Subdirector:</a:t>
            </a:r>
          </a:p>
          <a:p>
            <a:pPr lvl="1"/>
            <a:r>
              <a:rPr lang="es-ES" dirty="0"/>
              <a:t>Cambiar orden: variables y luego fechas.</a:t>
            </a:r>
          </a:p>
          <a:p>
            <a:pPr lvl="1"/>
            <a:r>
              <a:rPr lang="es-ES" dirty="0"/>
              <a:t>Evitar el despliegue mensual y diario si el usuario escoge anual y así sucesivamente.</a:t>
            </a:r>
          </a:p>
          <a:p>
            <a:pPr lvl="1"/>
            <a:r>
              <a:rPr lang="es-ES" dirty="0"/>
              <a:t>Incluir para el cálculo de distancia: permitir al usuario el ingreso manual de su punto de interés o mediante el </a:t>
            </a:r>
            <a:r>
              <a:rPr lang="es-ES" dirty="0" err="1"/>
              <a:t>scroll</a:t>
            </a:r>
            <a:r>
              <a:rPr lang="es-ES" dirty="0"/>
              <a:t>. Sandra Herrera.</a:t>
            </a:r>
          </a:p>
          <a:p>
            <a:pPr lvl="1"/>
            <a:r>
              <a:rPr lang="es-ES" dirty="0"/>
              <a:t>Cambiar el mensaje final y el consecutivo debe ir en todos los folios.</a:t>
            </a:r>
          </a:p>
          <a:p>
            <a:pPr lvl="1"/>
            <a:r>
              <a:rPr lang="es-ES" dirty="0" err="1"/>
              <a:t>Autollenado</a:t>
            </a:r>
            <a:r>
              <a:rPr lang="es-ES" dirty="0"/>
              <a:t> del último ingreso a la página.</a:t>
            </a:r>
          </a:p>
          <a:p>
            <a:pPr lvl="1"/>
            <a:r>
              <a:rPr lang="es-ES" dirty="0"/>
              <a:t>Quitar clasificación del diario de </a:t>
            </a:r>
            <a:r>
              <a:rPr lang="es-ES" dirty="0" err="1"/>
              <a:t>precip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Explicación cálculo del índice.</a:t>
            </a:r>
          </a:p>
          <a:p>
            <a:pPr lvl="1"/>
            <a:r>
              <a:rPr lang="es-ES" dirty="0"/>
              <a:t>Explicar sigla NWS, actualizar tabla de escala de </a:t>
            </a:r>
            <a:r>
              <a:rPr lang="es-ES" dirty="0" err="1"/>
              <a:t>Beufort</a:t>
            </a:r>
            <a:r>
              <a:rPr lang="es-ES" dirty="0"/>
              <a:t>, sin decimal en dirección.</a:t>
            </a:r>
          </a:p>
          <a:p>
            <a:r>
              <a:rPr lang="es-ES" sz="3400" b="1" dirty="0"/>
              <a:t>Coordinadora GGD:</a:t>
            </a:r>
          </a:p>
          <a:p>
            <a:pPr lvl="1"/>
            <a:r>
              <a:rPr lang="es-ES" dirty="0"/>
              <a:t>Tener en cuenta a la oficina jurídica para consideraciones legales.</a:t>
            </a:r>
          </a:p>
          <a:p>
            <a:pPr lvl="1"/>
            <a:r>
              <a:rPr lang="es-ES" dirty="0"/>
              <a:t>Quitar decimales a porcentaje del índice en mensual.</a:t>
            </a:r>
          </a:p>
          <a:p>
            <a:pPr lvl="1"/>
            <a:r>
              <a:rPr lang="es-ES" dirty="0"/>
              <a:t>Cambiar orden dirección y velocidad.</a:t>
            </a:r>
          </a:p>
          <a:p>
            <a:pPr lvl="1"/>
            <a:r>
              <a:rPr lang="es-ES" dirty="0"/>
              <a:t>Añadir condicional </a:t>
            </a:r>
            <a:r>
              <a:rPr lang="es-ES" dirty="0" err="1"/>
              <a:t>fecha_i</a:t>
            </a:r>
            <a:r>
              <a:rPr lang="es-ES" dirty="0"/>
              <a:t> y </a:t>
            </a:r>
            <a:r>
              <a:rPr lang="es-ES" dirty="0" err="1"/>
              <a:t>fecha_f</a:t>
            </a:r>
            <a:r>
              <a:rPr lang="es-ES" dirty="0"/>
              <a:t> cuando hay cantidades de datos grandes.</a:t>
            </a:r>
          </a:p>
          <a:p>
            <a:pPr lvl="1"/>
            <a:r>
              <a:rPr lang="es-ES" dirty="0"/>
              <a:t>Condicional dato no disponible.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46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>
            <a:extLst>
              <a:ext uri="{FF2B5EF4-FFF2-40B4-BE49-F238E27FC236}">
                <a16:creationId xmlns:a16="http://schemas.microsoft.com/office/drawing/2014/main" id="{021584A7-165F-E274-8001-A283E66F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" y="0"/>
            <a:ext cx="1218812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9BE80-5225-C45E-0E5B-EE4192EB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b="1" dirty="0">
                <a:latin typeface="Verdana" panose="020B0604030504040204" pitchFamily="34" charset="0"/>
              </a:rPr>
              <a:t>Espacio para consideraciones</a:t>
            </a:r>
            <a:endParaRPr lang="es-ES" sz="3200" b="1" dirty="0">
              <a:latin typeface="Verdan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1A3B-DD57-E743-801B-3DD32DED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41" y="1495816"/>
            <a:ext cx="10869118" cy="4472404"/>
          </a:xfrm>
        </p:spPr>
        <p:txBody>
          <a:bodyPr>
            <a:normAutofit/>
          </a:bodyPr>
          <a:lstStyle/>
          <a:p>
            <a:r>
              <a:rPr lang="es-ES" sz="2400" b="1" dirty="0"/>
              <a:t>Servicio al ciudadano:</a:t>
            </a:r>
          </a:p>
          <a:p>
            <a:pPr lvl="1"/>
            <a:r>
              <a:rPr lang="es-ES" sz="2000" dirty="0"/>
              <a:t>Tener en cuenta la caracterización de la población, según la función pública para generar estadísticos, priorización: persona natural/jurídica, género -&gt; solicitar formato de caracterización.</a:t>
            </a:r>
          </a:p>
          <a:p>
            <a:pPr lvl="1"/>
            <a:r>
              <a:rPr lang="es-ES" sz="2000" dirty="0"/>
              <a:t>Aclaración: solo base de datos IDEAM.</a:t>
            </a:r>
          </a:p>
          <a:p>
            <a:pPr lvl="1"/>
            <a:r>
              <a:rPr lang="es-ES" sz="2000" dirty="0"/>
              <a:t>Actualizar norma citada en oficios “lamento” -&gt; solicitar.</a:t>
            </a:r>
          </a:p>
          <a:p>
            <a:pPr lvl="1"/>
            <a:r>
              <a:rPr lang="es-ES" sz="2000" dirty="0"/>
              <a:t>Agregar habeas data -&gt; solicitar.</a:t>
            </a:r>
          </a:p>
          <a:p>
            <a:pPr lvl="1"/>
            <a:r>
              <a:rPr lang="es-ES" sz="2000" dirty="0"/>
              <a:t>Agregar el clic hacia el formulario que puede diligenciar el ciudadano.</a:t>
            </a:r>
          </a:p>
          <a:p>
            <a:pPr lvl="1"/>
            <a:r>
              <a:rPr lang="es-ES" sz="2000" dirty="0"/>
              <a:t>Añadir a las plantillas de documento la encuesta de satisfacción -&gt; solicitar.</a:t>
            </a:r>
          </a:p>
          <a:p>
            <a:pPr lvl="1"/>
            <a:endParaRPr lang="es-ES" sz="20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81936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661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Verdana</vt:lpstr>
      <vt:lpstr>Tema de Office</vt:lpstr>
      <vt:lpstr>PowerPoint Presentation</vt:lpstr>
      <vt:lpstr>PowerPoint Presentation</vt:lpstr>
      <vt:lpstr>Contenido</vt:lpstr>
      <vt:lpstr>Antecedentes</vt:lpstr>
      <vt:lpstr>Exposición de la herramienta</vt:lpstr>
      <vt:lpstr>PowerPoint Presentation</vt:lpstr>
      <vt:lpstr>Espacio para consideraciones</vt:lpstr>
      <vt:lpstr>Espacio para consideraciones</vt:lpstr>
      <vt:lpstr>Espacio para consideraciones</vt:lpstr>
      <vt:lpstr>Muchas gracias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 Rodrìguez Arias</dc:creator>
  <cp:lastModifiedBy>Paola Andrea Álvarez Betancourt</cp:lastModifiedBy>
  <cp:revision>59</cp:revision>
  <dcterms:created xsi:type="dcterms:W3CDTF">2023-05-19T19:31:54Z</dcterms:created>
  <dcterms:modified xsi:type="dcterms:W3CDTF">2024-06-28T16:44:14Z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2024-06-20T14:05:38Z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de2fffed-60b8-42b2-a465-00fee1de04ba</vt:lpwstr>
  </property>
  <property fmtid="{D5CDD505-2E9C-101B-9397-08002B2CF9AE}" pid="7" name="MSIP_Label_defa4170-0d19-0005-0004-bc88714345d2_ActionId">
    <vt:lpwstr>6c354b76-b473-49d0-87e7-ed6220c23bc9</vt:lpwstr>
  </property>
  <property fmtid="{D5CDD505-2E9C-101B-9397-08002B2CF9AE}" pid="8" name="MSIP_Label_defa4170-0d19-0005-0004-bc88714345d2_ContentBits">
    <vt:lpwstr>0</vt:lpwstr>
  </property>
</Properties>
</file>