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 id="2147483679" r:id="rId3"/>
  </p:sldMasterIdLst>
  <p:notesMasterIdLst>
    <p:notesMasterId r:id="rId9"/>
  </p:notesMasterIdLst>
  <p:handoutMasterIdLst>
    <p:handoutMasterId r:id="rId10"/>
  </p:handoutMasterIdLst>
  <p:sldIdLst>
    <p:sldId id="256" r:id="rId4"/>
    <p:sldId id="258" r:id="rId5"/>
    <p:sldId id="257" r:id="rId6"/>
    <p:sldId id="264" r:id="rId7"/>
    <p:sldId id="263"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0"/>
    <a:srgbClr val="0070C0"/>
    <a:srgbClr val="563A12"/>
    <a:srgbClr val="ED0802"/>
    <a:srgbClr val="000000"/>
    <a:srgbClr val="A10E07"/>
    <a:srgbClr val="C91008"/>
    <a:srgbClr val="6C320A"/>
    <a:srgbClr val="F9652F"/>
    <a:srgbClr val="10A3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3" autoAdjust="0"/>
    <p:restoredTop sz="94660"/>
  </p:normalViewPr>
  <p:slideViewPr>
    <p:cSldViewPr snapToGrid="0">
      <p:cViewPr varScale="1">
        <p:scale>
          <a:sx n="65" d="100"/>
          <a:sy n="65" d="100"/>
        </p:scale>
        <p:origin x="1116" y="66"/>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3A5A6A-EF40-4D83-9F11-3AF6FE43C542}" type="datetimeFigureOut">
              <a:rPr lang="es-CO" smtClean="0"/>
              <a:t>8/08/2024</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0CCEC4-929D-4520-899D-7D1E36ED0D66}" type="slidenum">
              <a:rPr lang="es-CO" smtClean="0"/>
              <a:t>‹#›</a:t>
            </a:fld>
            <a:endParaRPr lang="es-CO"/>
          </a:p>
        </p:txBody>
      </p:sp>
    </p:spTree>
    <p:extLst>
      <p:ext uri="{BB962C8B-B14F-4D97-AF65-F5344CB8AC3E}">
        <p14:creationId xmlns:p14="http://schemas.microsoft.com/office/powerpoint/2010/main" val="3725291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39B20-166D-4624-BB22-A74B51DD5675}" type="datetimeFigureOut">
              <a:rPr lang="es-MX" smtClean="0"/>
              <a:t>08/08/2024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280A9-CB00-4B90-9015-F997404898FF}" type="slidenum">
              <a:rPr lang="es-MX" smtClean="0"/>
              <a:t>‹#›</a:t>
            </a:fld>
            <a:endParaRPr lang="es-MX"/>
          </a:p>
        </p:txBody>
      </p:sp>
    </p:spTree>
    <p:extLst>
      <p:ext uri="{BB962C8B-B14F-4D97-AF65-F5344CB8AC3E}">
        <p14:creationId xmlns:p14="http://schemas.microsoft.com/office/powerpoint/2010/main" val="91574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png"/><Relationship Id="rId4" Type="http://schemas.microsoft.com/office/2007/relationships/hdphoto" Target="../media/hdphoto2.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microsoft.com/office/2007/relationships/hdphoto" Target="../media/hdphoto4.wdp"/><Relationship Id="rId4"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5" Type="http://schemas.microsoft.com/office/2007/relationships/hdphoto" Target="../media/hdphoto5.wdp"/><Relationship Id="rId4"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png"/><Relationship Id="rId4" Type="http://schemas.microsoft.com/office/2007/relationships/hdphoto" Target="../media/hdphoto6.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png"/><Relationship Id="rId4" Type="http://schemas.microsoft.com/office/2007/relationships/hdphoto" Target="../media/hdphoto6.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5" Type="http://schemas.microsoft.com/office/2007/relationships/hdphoto" Target="../media/hdphoto6.wdp"/><Relationship Id="rId4" Type="http://schemas.openxmlformats.org/officeDocument/2006/relationships/image" Target="../media/image1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5" Type="http://schemas.microsoft.com/office/2007/relationships/hdphoto" Target="../media/hdphoto6.wdp"/><Relationship Id="rId4"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5" Type="http://schemas.microsoft.com/office/2007/relationships/hdphoto" Target="../media/hdphoto6.wdp"/><Relationship Id="rId4" Type="http://schemas.openxmlformats.org/officeDocument/2006/relationships/image" Target="../media/image1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5" Type="http://schemas.microsoft.com/office/2007/relationships/hdphoto" Target="../media/hdphoto6.wdp"/><Relationship Id="rId4" Type="http://schemas.openxmlformats.org/officeDocument/2006/relationships/image" Target="../media/image17.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5" Type="http://schemas.microsoft.com/office/2007/relationships/hdphoto" Target="../media/hdphoto6.wdp"/><Relationship Id="rId4" Type="http://schemas.openxmlformats.org/officeDocument/2006/relationships/image" Target="../media/image17.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png"/><Relationship Id="rId4" Type="http://schemas.microsoft.com/office/2007/relationships/hdphoto" Target="../media/hdphoto6.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5" Type="http://schemas.microsoft.com/office/2007/relationships/hdphoto" Target="../media/hdphoto7.wdp"/><Relationship Id="rId4" Type="http://schemas.openxmlformats.org/officeDocument/2006/relationships/image" Target="../media/image19.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jpe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microsoft.com/office/2007/relationships/hdphoto" Target="../media/hdphoto8.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5.jpg"/><Relationship Id="rId5" Type="http://schemas.openxmlformats.org/officeDocument/2006/relationships/image" Target="../media/image23.png"/><Relationship Id="rId4" Type="http://schemas.openxmlformats.org/officeDocument/2006/relationships/image" Target="../media/image22.png"/><Relationship Id="rId9" Type="http://schemas.microsoft.com/office/2007/relationships/hdphoto" Target="../media/hdphoto8.wdp"/></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5.png"/><Relationship Id="rId4" Type="http://schemas.openxmlformats.org/officeDocument/2006/relationships/image" Target="../media/image30.png"/><Relationship Id="rId9" Type="http://schemas.openxmlformats.org/officeDocument/2006/relationships/image" Target="../media/image3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02B6317-D322-6910-FAE3-4A3D23D5FE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5915" y="2022155"/>
            <a:ext cx="2280170" cy="2813691"/>
          </a:xfrm>
          <a:prstGeom prst="rect">
            <a:avLst/>
          </a:prstGeom>
        </p:spPr>
      </p:pic>
    </p:spTree>
    <p:extLst>
      <p:ext uri="{BB962C8B-B14F-4D97-AF65-F5344CB8AC3E}">
        <p14:creationId xmlns:p14="http://schemas.microsoft.com/office/powerpoint/2010/main" val="1770355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pic>
        <p:nvPicPr>
          <p:cNvPr id="9" name="Imagen 8"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10" name="CuadroTexto 9">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3" name="Marcador de texto vertical 2">
            <a:extLst>
              <a:ext uri="{FF2B5EF4-FFF2-40B4-BE49-F238E27FC236}">
                <a16:creationId xmlns:a16="http://schemas.microsoft.com/office/drawing/2014/main" id="{B48743B4-32EC-4FB8-39DA-43FAD87E5862}"/>
              </a:ext>
            </a:extLst>
          </p:cNvPr>
          <p:cNvSpPr>
            <a:spLocks noGrp="1"/>
          </p:cNvSpPr>
          <p:nvPr>
            <p:ph type="body" orient="vert" idx="1"/>
          </p:nvPr>
        </p:nvSpPr>
        <p:spPr/>
        <p:txBody>
          <a:bodyPr vert="eaVert">
            <a:normAutofit/>
          </a:bodyPr>
          <a:lstStyle>
            <a:lvl1pPr>
              <a:defRPr sz="1600">
                <a:solidFill>
                  <a:schemeClr val="tx1">
                    <a:lumMod val="50000"/>
                    <a:lumOff val="50000"/>
                  </a:schemeClr>
                </a:solidFill>
                <a:latin typeface="Verdana" panose="020B0604030504040204" pitchFamily="34" charset="0"/>
                <a:ea typeface="Verdana" panose="020B0604030504040204" pitchFamily="34" charset="0"/>
              </a:defRPr>
            </a:lvl1pPr>
            <a:lvl2pPr>
              <a:defRPr sz="1600">
                <a:solidFill>
                  <a:schemeClr val="tx1">
                    <a:lumMod val="50000"/>
                    <a:lumOff val="50000"/>
                  </a:schemeClr>
                </a:solidFill>
                <a:latin typeface="Verdana" panose="020B0604030504040204" pitchFamily="34" charset="0"/>
                <a:ea typeface="Verdana" panose="020B0604030504040204" pitchFamily="34" charset="0"/>
              </a:defRPr>
            </a:lvl2pPr>
            <a:lvl3pPr>
              <a:defRPr sz="1600">
                <a:solidFill>
                  <a:schemeClr val="tx1">
                    <a:lumMod val="50000"/>
                    <a:lumOff val="50000"/>
                  </a:schemeClr>
                </a:solidFill>
                <a:latin typeface="Verdana" panose="020B0604030504040204" pitchFamily="34" charset="0"/>
                <a:ea typeface="Verdana" panose="020B0604030504040204" pitchFamily="34" charset="0"/>
              </a:defRPr>
            </a:lvl3pPr>
            <a:lvl4pPr>
              <a:defRPr sz="1600">
                <a:solidFill>
                  <a:schemeClr val="tx1">
                    <a:lumMod val="50000"/>
                    <a:lumOff val="50000"/>
                  </a:schemeClr>
                </a:solidFill>
                <a:latin typeface="Verdana" panose="020B0604030504040204" pitchFamily="34" charset="0"/>
                <a:ea typeface="Verdana" panose="020B0604030504040204" pitchFamily="34" charset="0"/>
              </a:defRPr>
            </a:lvl4pPr>
            <a:lvl5pPr>
              <a:defRPr sz="1600">
                <a:solidFill>
                  <a:schemeClr val="tx1">
                    <a:lumMod val="50000"/>
                    <a:lumOff val="50000"/>
                  </a:schemeClr>
                </a:solidFill>
                <a:latin typeface="Verdana" panose="020B0604030504040204" pitchFamily="34" charset="0"/>
                <a:ea typeface="Verdana" panose="020B060403050404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1B4ADD26-250E-D59C-44D4-29E9114C640C}"/>
              </a:ext>
            </a:extLst>
          </p:cNvPr>
          <p:cNvSpPr>
            <a:spLocks noGrp="1"/>
          </p:cNvSpPr>
          <p:nvPr>
            <p:ph type="dt" sz="half" idx="10"/>
          </p:nvPr>
        </p:nvSpPr>
        <p:spPr>
          <a:xfrm>
            <a:off x="838200" y="6356352"/>
            <a:ext cx="2743200" cy="365125"/>
          </a:xfrm>
          <a:prstGeom prst="rect">
            <a:avLst/>
          </a:prstGeom>
        </p:spPr>
        <p:txBody>
          <a:bodyPr/>
          <a:lstStyle/>
          <a:p>
            <a:fld id="{3002E13E-6C34-4F23-BD5D-8481901CFB85}" type="datetimeFigureOut">
              <a:rPr lang="es-CO" smtClean="0"/>
              <a:t>8/08/2024</a:t>
            </a:fld>
            <a:endParaRPr lang="es-CO"/>
          </a:p>
        </p:txBody>
      </p:sp>
      <p:sp>
        <p:nvSpPr>
          <p:cNvPr id="5" name="Marcador de pie de página 4">
            <a:extLst>
              <a:ext uri="{FF2B5EF4-FFF2-40B4-BE49-F238E27FC236}">
                <a16:creationId xmlns:a16="http://schemas.microsoft.com/office/drawing/2014/main" id="{4714E331-D95D-C3B1-08DE-44AFB93C897E}"/>
              </a:ext>
            </a:extLst>
          </p:cNvPr>
          <p:cNvSpPr>
            <a:spLocks noGrp="1"/>
          </p:cNvSpPr>
          <p:nvPr>
            <p:ph type="ftr" sz="quarter" idx="11"/>
          </p:nvPr>
        </p:nvSpPr>
        <p:spPr>
          <a:xfrm>
            <a:off x="4038600" y="6356352"/>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CC34E802-05AD-0EDE-DF6F-5A7678636F24}"/>
              </a:ext>
            </a:extLst>
          </p:cNvPr>
          <p:cNvSpPr>
            <a:spLocks noGrp="1"/>
          </p:cNvSpPr>
          <p:nvPr>
            <p:ph type="sldNum" sz="quarter" idx="12"/>
          </p:nvPr>
        </p:nvSpPr>
        <p:spPr>
          <a:xfrm>
            <a:off x="8610600" y="6356352"/>
            <a:ext cx="2743200" cy="365125"/>
          </a:xfrm>
          <a:prstGeom prst="rect">
            <a:avLst/>
          </a:prstGeom>
        </p:spPr>
        <p:txBody>
          <a:bodyPr/>
          <a:lstStyle/>
          <a:p>
            <a:fld id="{177A03DA-489C-4B74-94A6-318826632521}" type="slidenum">
              <a:rPr lang="es-CO" smtClean="0"/>
              <a:t>‹#›</a:t>
            </a:fld>
            <a:endParaRPr lang="es-CO"/>
          </a:p>
        </p:txBody>
      </p:sp>
      <p:sp>
        <p:nvSpPr>
          <p:cNvPr id="8" name="Título 1">
            <a:extLst>
              <a:ext uri="{FF2B5EF4-FFF2-40B4-BE49-F238E27FC236}">
                <a16:creationId xmlns:a16="http://schemas.microsoft.com/office/drawing/2014/main" id="{38C6663B-7CE7-BCAA-7248-1402B6F9DED2}"/>
              </a:ext>
            </a:extLst>
          </p:cNvPr>
          <p:cNvSpPr>
            <a:spLocks noGrp="1"/>
          </p:cNvSpPr>
          <p:nvPr>
            <p:ph type="title"/>
          </p:nvPr>
        </p:nvSpPr>
        <p:spPr>
          <a:xfrm>
            <a:off x="838200" y="1144588"/>
            <a:ext cx="10515600" cy="471488"/>
          </a:xfrm>
        </p:spPr>
        <p:txBody>
          <a:bodyPr>
            <a:normAutofit/>
          </a:bodyPr>
          <a:lstStyle>
            <a:lvl1pPr>
              <a:defRPr sz="2000">
                <a:solidFill>
                  <a:srgbClr val="96BE53"/>
                </a:solidFill>
                <a:latin typeface="Verdana" panose="020B0604030504040204" pitchFamily="34" charset="0"/>
                <a:ea typeface="Verdana" panose="020B0604030504040204" pitchFamily="34" charset="0"/>
              </a:defRPr>
            </a:lvl1pPr>
          </a:lstStyle>
          <a:p>
            <a:r>
              <a:rPr lang="es-ES" dirty="0"/>
              <a:t>Haga clic para modificar el estilo de título del patrón</a:t>
            </a:r>
            <a:endParaRPr lang="es-CO" dirty="0"/>
          </a:p>
        </p:txBody>
      </p:sp>
      <p:pic>
        <p:nvPicPr>
          <p:cNvPr id="12" name="Imagen 11">
            <a:extLst>
              <a:ext uri="{FF2B5EF4-FFF2-40B4-BE49-F238E27FC236}">
                <a16:creationId xmlns:a16="http://schemas.microsoft.com/office/drawing/2014/main" id="{9B947472-AA8D-E9B0-9E8E-CEC7CE95106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91607" y="228448"/>
            <a:ext cx="693185" cy="469899"/>
          </a:xfrm>
          <a:prstGeom prst="rect">
            <a:avLst/>
          </a:prstGeom>
        </p:spPr>
      </p:pic>
      <p:pic>
        <p:nvPicPr>
          <p:cNvPr id="13" name="Imagen 12">
            <a:extLst>
              <a:ext uri="{FF2B5EF4-FFF2-40B4-BE49-F238E27FC236}">
                <a16:creationId xmlns:a16="http://schemas.microsoft.com/office/drawing/2014/main" id="{D1585F5D-2E05-677D-9748-C1D87426096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Tree>
    <p:extLst>
      <p:ext uri="{BB962C8B-B14F-4D97-AF65-F5344CB8AC3E}">
        <p14:creationId xmlns:p14="http://schemas.microsoft.com/office/powerpoint/2010/main" val="215937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2A75D2D-FF8E-E886-CA68-B24A8FE549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55915" y="2022155"/>
            <a:ext cx="2280170" cy="2813691"/>
          </a:xfrm>
          <a:prstGeom prst="rect">
            <a:avLst/>
          </a:prstGeom>
        </p:spPr>
      </p:pic>
    </p:spTree>
    <p:extLst>
      <p:ext uri="{BB962C8B-B14F-4D97-AF65-F5344CB8AC3E}">
        <p14:creationId xmlns:p14="http://schemas.microsoft.com/office/powerpoint/2010/main" val="615748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diciones Hidrometeorologicas">
    <p:spTree>
      <p:nvGrpSpPr>
        <p:cNvPr id="1" name=""/>
        <p:cNvGrpSpPr/>
        <p:nvPr/>
      </p:nvGrpSpPr>
      <p:grpSpPr>
        <a:xfrm>
          <a:off x="0" y="0"/>
          <a:ext cx="0" cy="0"/>
          <a:chOff x="0" y="0"/>
          <a:chExt cx="0" cy="0"/>
        </a:xfrm>
      </p:grpSpPr>
      <p:pic>
        <p:nvPicPr>
          <p:cNvPr id="12" name="Imagen 11"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13" name="CuadroTexto 12">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21" name="Rectángulo 20"/>
          <p:cNvSpPr/>
          <p:nvPr userDrawn="1"/>
        </p:nvSpPr>
        <p:spPr>
          <a:xfrm>
            <a:off x="-1934" y="949571"/>
            <a:ext cx="12193935" cy="5122985"/>
          </a:xfrm>
          <a:prstGeom prst="rect">
            <a:avLst/>
          </a:prstGeom>
          <a:solidFill>
            <a:srgbClr val="D5EE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sz="1800"/>
          </a:p>
        </p:txBody>
      </p:sp>
      <p:grpSp>
        <p:nvGrpSpPr>
          <p:cNvPr id="15" name="Grupo 14"/>
          <p:cNvGrpSpPr/>
          <p:nvPr userDrawn="1"/>
        </p:nvGrpSpPr>
        <p:grpSpPr>
          <a:xfrm>
            <a:off x="1409105" y="1102817"/>
            <a:ext cx="4244023" cy="4917996"/>
            <a:chOff x="811676" y="914400"/>
            <a:chExt cx="4430249" cy="5133796"/>
          </a:xfrm>
        </p:grpSpPr>
        <p:pic>
          <p:nvPicPr>
            <p:cNvPr id="16" name="Google Shape;16;p72"/>
            <p:cNvPicPr preferRelativeResize="0"/>
            <p:nvPr/>
          </p:nvPicPr>
          <p:blipFill rotWithShape="1">
            <a:blip r:embed="rId3">
              <a:alphaModFix/>
            </a:blip>
            <a:srcRect/>
            <a:stretch/>
          </p:blipFill>
          <p:spPr>
            <a:xfrm>
              <a:off x="811676" y="922338"/>
              <a:ext cx="388937" cy="4675187"/>
            </a:xfrm>
            <a:prstGeom prst="rect">
              <a:avLst/>
            </a:prstGeom>
            <a:noFill/>
            <a:ln>
              <a:noFill/>
            </a:ln>
          </p:spPr>
        </p:pic>
        <p:sp>
          <p:nvSpPr>
            <p:cNvPr id="17" name="Google Shape;17;p72"/>
            <p:cNvSpPr/>
            <p:nvPr/>
          </p:nvSpPr>
          <p:spPr>
            <a:xfrm>
              <a:off x="823913" y="914400"/>
              <a:ext cx="4408487" cy="4683125"/>
            </a:xfrm>
            <a:prstGeom prst="rect">
              <a:avLst/>
            </a:prstGeom>
            <a:no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 name="Google Shape;19;p72"/>
            <p:cNvSpPr txBox="1"/>
            <p:nvPr/>
          </p:nvSpPr>
          <p:spPr>
            <a:xfrm>
              <a:off x="814389" y="5599113"/>
              <a:ext cx="4427536" cy="449083"/>
            </a:xfrm>
            <a:prstGeom prst="rect">
              <a:avLst/>
            </a:prstGeom>
            <a:solidFill>
              <a:schemeClr val="lt1"/>
            </a:solidFill>
            <a:ln>
              <a:noFill/>
            </a:ln>
          </p:spPr>
          <p:txBody>
            <a:bodyPr spcFirstLastPara="1" wrap="square" lIns="91425" tIns="45700" rIns="91425" bIns="45700" anchor="t" anchorCtr="0">
              <a:spAutoFit/>
            </a:bodyPr>
            <a:lstStyle/>
            <a:p>
              <a:pPr marL="85723" marR="0" lvl="1" indent="0" algn="ctr" rtl="0">
                <a:lnSpc>
                  <a:spcPct val="122000"/>
                </a:lnSpc>
                <a:spcBef>
                  <a:spcPts val="0"/>
                </a:spcBef>
                <a:spcAft>
                  <a:spcPts val="0"/>
                </a:spcAft>
                <a:buClr>
                  <a:srgbClr val="000000"/>
                </a:buClr>
                <a:buSzPts val="900"/>
                <a:buFont typeface="Calibri"/>
                <a:buNone/>
              </a:pPr>
              <a:endParaRPr sz="900" b="1" i="0" u="none" strike="noStrike" cap="none" dirty="0">
                <a:solidFill>
                  <a:srgbClr val="000000"/>
                </a:solidFill>
                <a:latin typeface="Arial Narrow"/>
                <a:ea typeface="Arial Narrow"/>
                <a:cs typeface="Arial Narrow"/>
                <a:sym typeface="Arial Narrow"/>
              </a:endParaRPr>
            </a:p>
            <a:p>
              <a:pPr marL="85723" marR="0" lvl="1" indent="0" algn="ctr" rtl="0">
                <a:lnSpc>
                  <a:spcPct val="122000"/>
                </a:lnSpc>
                <a:spcBef>
                  <a:spcPts val="0"/>
                </a:spcBef>
                <a:spcAft>
                  <a:spcPts val="0"/>
                </a:spcAft>
                <a:buClr>
                  <a:srgbClr val="000000"/>
                </a:buClr>
                <a:buSzPts val="900"/>
                <a:buFont typeface="Calibri"/>
                <a:buNone/>
              </a:pPr>
              <a:endParaRPr sz="900" b="1" i="0" u="none" strike="noStrike" cap="none" dirty="0">
                <a:solidFill>
                  <a:srgbClr val="000000"/>
                </a:solidFill>
                <a:latin typeface="Arial Narrow"/>
                <a:ea typeface="Arial Narrow"/>
                <a:cs typeface="Arial Narrow"/>
                <a:sym typeface="Arial Narrow"/>
              </a:endParaRPr>
            </a:p>
          </p:txBody>
        </p:sp>
      </p:grpSp>
      <p:sp>
        <p:nvSpPr>
          <p:cNvPr id="25" name="Google Shape;17;p72"/>
          <p:cNvSpPr/>
          <p:nvPr/>
        </p:nvSpPr>
        <p:spPr>
          <a:xfrm>
            <a:off x="6872515" y="1072122"/>
            <a:ext cx="4043565" cy="4595148"/>
          </a:xfrm>
          <a:prstGeom prst="rect">
            <a:avLst/>
          </a:prstGeom>
          <a:no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 name="Google Shape;19;p72"/>
          <p:cNvSpPr txBox="1"/>
          <p:nvPr/>
        </p:nvSpPr>
        <p:spPr>
          <a:xfrm>
            <a:off x="6872515" y="5577698"/>
            <a:ext cx="4043565" cy="430206"/>
          </a:xfrm>
          <a:prstGeom prst="rect">
            <a:avLst/>
          </a:prstGeom>
          <a:solidFill>
            <a:schemeClr val="lt1"/>
          </a:solidFill>
          <a:ln>
            <a:noFill/>
          </a:ln>
        </p:spPr>
        <p:txBody>
          <a:bodyPr spcFirstLastPara="1" wrap="square" lIns="91425" tIns="45700" rIns="91425" bIns="45700" anchor="t" anchorCtr="0">
            <a:spAutoFit/>
          </a:bodyPr>
          <a:lstStyle/>
          <a:p>
            <a:pPr marL="85723" marR="0" lvl="1" indent="0" algn="ctr" rtl="0">
              <a:lnSpc>
                <a:spcPct val="122000"/>
              </a:lnSpc>
              <a:spcBef>
                <a:spcPts val="0"/>
              </a:spcBef>
              <a:spcAft>
                <a:spcPts val="0"/>
              </a:spcAft>
              <a:buClr>
                <a:srgbClr val="000000"/>
              </a:buClr>
              <a:buSzPts val="900"/>
              <a:buFont typeface="Calibri"/>
              <a:buNone/>
            </a:pPr>
            <a:endParaRPr sz="900" b="1" i="0" u="none" strike="noStrike" cap="none">
              <a:solidFill>
                <a:srgbClr val="000000"/>
              </a:solidFill>
              <a:latin typeface="Arial Narrow"/>
              <a:ea typeface="Arial Narrow"/>
              <a:cs typeface="Arial Narrow"/>
              <a:sym typeface="Arial Narrow"/>
            </a:endParaRPr>
          </a:p>
          <a:p>
            <a:pPr marL="85723" marR="0" lvl="1" indent="0" algn="ctr" rtl="0">
              <a:lnSpc>
                <a:spcPct val="122000"/>
              </a:lnSpc>
              <a:spcBef>
                <a:spcPts val="0"/>
              </a:spcBef>
              <a:spcAft>
                <a:spcPts val="0"/>
              </a:spcAft>
              <a:buClr>
                <a:srgbClr val="000000"/>
              </a:buClr>
              <a:buSzPts val="900"/>
              <a:buFont typeface="Calibri"/>
              <a:buNone/>
            </a:pPr>
            <a:endParaRPr sz="900" b="1" i="0" u="none" strike="noStrike" cap="none">
              <a:solidFill>
                <a:srgbClr val="000000"/>
              </a:solidFill>
              <a:latin typeface="Arial Narrow"/>
              <a:ea typeface="Arial Narrow"/>
              <a:cs typeface="Arial Narrow"/>
              <a:sym typeface="Arial Narrow"/>
            </a:endParaRPr>
          </a:p>
        </p:txBody>
      </p:sp>
      <p:sp>
        <p:nvSpPr>
          <p:cNvPr id="44" name="Marcador de texto 43"/>
          <p:cNvSpPr>
            <a:spLocks noGrp="1"/>
          </p:cNvSpPr>
          <p:nvPr>
            <p:ph type="body" sz="quarter" idx="10"/>
          </p:nvPr>
        </p:nvSpPr>
        <p:spPr>
          <a:xfrm>
            <a:off x="6983414" y="5598571"/>
            <a:ext cx="3838575" cy="361950"/>
          </a:xfrm>
        </p:spPr>
        <p:txBody>
          <a:bodyPr>
            <a:noAutofit/>
          </a:bodyPr>
          <a:lstStyle>
            <a:lvl1pPr marL="0" indent="0" algn="ctr">
              <a:buNone/>
              <a:defRPr sz="1000">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Editar el estilo de texto del patrón</a:t>
            </a:r>
          </a:p>
        </p:txBody>
      </p:sp>
      <p:sp>
        <p:nvSpPr>
          <p:cNvPr id="48" name="Marcador de texto 43"/>
          <p:cNvSpPr>
            <a:spLocks noGrp="1"/>
          </p:cNvSpPr>
          <p:nvPr>
            <p:ph type="body" sz="quarter" idx="11"/>
          </p:nvPr>
        </p:nvSpPr>
        <p:spPr>
          <a:xfrm>
            <a:off x="1613125" y="5608619"/>
            <a:ext cx="3838575" cy="361950"/>
          </a:xfrm>
        </p:spPr>
        <p:txBody>
          <a:bodyPr>
            <a:noAutofit/>
          </a:bodyPr>
          <a:lstStyle>
            <a:lvl1pPr marL="0" indent="0" algn="ctr">
              <a:buNone/>
              <a:defRPr sz="1000">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Editar el estilo de texto del patrón</a:t>
            </a:r>
          </a:p>
        </p:txBody>
      </p:sp>
      <p:pic>
        <p:nvPicPr>
          <p:cNvPr id="49" name="Imagen 48"/>
          <p:cNvPicPr>
            <a:picLocks noChangeAspect="1"/>
          </p:cNvPicPr>
          <p:nvPr userDrawn="1"/>
        </p:nvPicPr>
        <p:blipFill>
          <a:blip r:embed="rId4"/>
          <a:stretch>
            <a:fillRect/>
          </a:stretch>
        </p:blipFill>
        <p:spPr>
          <a:xfrm>
            <a:off x="2646070" y="6105426"/>
            <a:ext cx="6899860" cy="564757"/>
          </a:xfrm>
          <a:prstGeom prst="rect">
            <a:avLst/>
          </a:prstGeom>
        </p:spPr>
      </p:pic>
      <p:sp>
        <p:nvSpPr>
          <p:cNvPr id="6" name="Rectángulo: esquinas superiores redondeadas 5">
            <a:extLst>
              <a:ext uri="{FF2B5EF4-FFF2-40B4-BE49-F238E27FC236}">
                <a16:creationId xmlns:a16="http://schemas.microsoft.com/office/drawing/2014/main" id="{3746117A-F2B2-B05A-93EB-9767AF34ECAC}"/>
              </a:ext>
            </a:extLst>
          </p:cNvPr>
          <p:cNvSpPr/>
          <p:nvPr userDrawn="1"/>
        </p:nvSpPr>
        <p:spPr>
          <a:xfrm rot="5400000">
            <a:off x="2531470" y="-2303023"/>
            <a:ext cx="510532" cy="5573476"/>
          </a:xfrm>
          <a:prstGeom prst="round2SameRect">
            <a:avLst/>
          </a:prstGeom>
          <a:solidFill>
            <a:srgbClr val="10A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1" name="Imagen 10"/>
          <p:cNvPicPr>
            <a:picLocks noChangeAspect="1"/>
          </p:cNvPicPr>
          <p:nvPr userDrawn="1"/>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artisticPhotocopy/>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31263" y="293163"/>
            <a:ext cx="369332" cy="369332"/>
          </a:xfrm>
          <a:prstGeom prst="rect">
            <a:avLst/>
          </a:prstGeom>
        </p:spPr>
      </p:pic>
      <p:sp>
        <p:nvSpPr>
          <p:cNvPr id="29" name="CuadroTexto 28"/>
          <p:cNvSpPr txBox="1"/>
          <p:nvPr userDrawn="1"/>
        </p:nvSpPr>
        <p:spPr>
          <a:xfrm>
            <a:off x="844884" y="299048"/>
            <a:ext cx="4525598" cy="369332"/>
          </a:xfrm>
          <a:prstGeom prst="rect">
            <a:avLst/>
          </a:prstGeom>
          <a:noFill/>
        </p:spPr>
        <p:txBody>
          <a:bodyPr wrap="none" rtlCol="0">
            <a:spAutoFit/>
          </a:bodyPr>
          <a:lstStyle/>
          <a:p>
            <a:r>
              <a:rPr lang="es-ES" sz="1800" b="1" dirty="0">
                <a:solidFill>
                  <a:schemeClr val="bg1"/>
                </a:solidFill>
                <a:latin typeface="Verdana" panose="020B0604030504040204" pitchFamily="34" charset="0"/>
                <a:ea typeface="Verdana" panose="020B0604030504040204" pitchFamily="34" charset="0"/>
              </a:rPr>
              <a:t>Condiciones Hidrometeorológicas</a:t>
            </a:r>
            <a:endParaRPr lang="es-MX" sz="1800" b="1" dirty="0">
              <a:solidFill>
                <a:schemeClr val="bg1"/>
              </a:solidFill>
              <a:latin typeface="Verdana" panose="020B0604030504040204" pitchFamily="34" charset="0"/>
              <a:ea typeface="Verdana" panose="020B0604030504040204" pitchFamily="34" charset="0"/>
            </a:endParaRPr>
          </a:p>
        </p:txBody>
      </p:sp>
      <p:pic>
        <p:nvPicPr>
          <p:cNvPr id="2" name="Imagen 1">
            <a:extLst>
              <a:ext uri="{FF2B5EF4-FFF2-40B4-BE49-F238E27FC236}">
                <a16:creationId xmlns:a16="http://schemas.microsoft.com/office/drawing/2014/main" id="{6F1DAE29-976A-A281-E12B-25DC743A3D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207577" y="228448"/>
            <a:ext cx="574692" cy="574692"/>
          </a:xfrm>
          <a:prstGeom prst="rect">
            <a:avLst/>
          </a:prstGeom>
        </p:spPr>
      </p:pic>
    </p:spTree>
    <p:extLst>
      <p:ext uri="{BB962C8B-B14F-4D97-AF65-F5344CB8AC3E}">
        <p14:creationId xmlns:p14="http://schemas.microsoft.com/office/powerpoint/2010/main" val="4716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diciones Hidrometeorológicas">
    <p:spTree>
      <p:nvGrpSpPr>
        <p:cNvPr id="1" name=""/>
        <p:cNvGrpSpPr/>
        <p:nvPr/>
      </p:nvGrpSpPr>
      <p:grpSpPr>
        <a:xfrm>
          <a:off x="0" y="0"/>
          <a:ext cx="0" cy="0"/>
          <a:chOff x="0" y="0"/>
          <a:chExt cx="0" cy="0"/>
        </a:xfrm>
      </p:grpSpPr>
      <p:pic>
        <p:nvPicPr>
          <p:cNvPr id="12" name="Imagen 11"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3900"/>
            <a:ext cx="12190067" cy="6859090"/>
          </a:xfrm>
          <a:prstGeom prst="rect">
            <a:avLst/>
          </a:prstGeom>
        </p:spPr>
      </p:pic>
      <p:graphicFrame>
        <p:nvGraphicFramePr>
          <p:cNvPr id="19" name="Google Shape;22;p73"/>
          <p:cNvGraphicFramePr/>
          <p:nvPr userDrawn="1">
            <p:extLst>
              <p:ext uri="{D42A27DB-BD31-4B8C-83A1-F6EECF244321}">
                <p14:modId xmlns:p14="http://schemas.microsoft.com/office/powerpoint/2010/main" val="4140264445"/>
              </p:ext>
            </p:extLst>
          </p:nvPr>
        </p:nvGraphicFramePr>
        <p:xfrm>
          <a:off x="1" y="1075525"/>
          <a:ext cx="12190065" cy="5086477"/>
        </p:xfrm>
        <a:graphic>
          <a:graphicData uri="http://schemas.openxmlformats.org/drawingml/2006/table">
            <a:tbl>
              <a:tblPr>
                <a:tableStyleId>{10A1B5D5-9B99-4C35-A422-299274C87663}</a:tableStyleId>
              </a:tblPr>
              <a:tblGrid>
                <a:gridCol w="5029199">
                  <a:extLst>
                    <a:ext uri="{9D8B030D-6E8A-4147-A177-3AD203B41FA5}">
                      <a16:colId xmlns:a16="http://schemas.microsoft.com/office/drawing/2014/main" val="20000"/>
                    </a:ext>
                  </a:extLst>
                </a:gridCol>
                <a:gridCol w="7160866">
                  <a:extLst>
                    <a:ext uri="{9D8B030D-6E8A-4147-A177-3AD203B41FA5}">
                      <a16:colId xmlns:a16="http://schemas.microsoft.com/office/drawing/2014/main" val="20001"/>
                    </a:ext>
                  </a:extLst>
                </a:gridCol>
              </a:tblGrid>
              <a:tr h="315431">
                <a:tc>
                  <a:txBody>
                    <a:bodyPr/>
                    <a:lstStyle/>
                    <a:p>
                      <a:pPr marL="0" marR="0" lvl="0" indent="0" algn="ctr" rtl="0">
                        <a:lnSpc>
                          <a:spcPct val="100000"/>
                        </a:lnSpc>
                        <a:spcBef>
                          <a:spcPts val="0"/>
                        </a:spcBef>
                        <a:spcAft>
                          <a:spcPts val="0"/>
                        </a:spcAft>
                        <a:buClr>
                          <a:srgbClr val="000000"/>
                        </a:buClr>
                        <a:buSzPts val="1400"/>
                        <a:buFont typeface="Arial"/>
                        <a:buNone/>
                      </a:pPr>
                      <a:r>
                        <a:rPr lang="es-CO" sz="1100" b="1" u="none" strike="noStrike" cap="none" dirty="0">
                          <a:solidFill>
                            <a:srgbClr val="16719A"/>
                          </a:solidFill>
                          <a:latin typeface="Verdana" panose="020B0604030504040204" pitchFamily="34" charset="0"/>
                          <a:ea typeface="Verdana" panose="020B0604030504040204" pitchFamily="34" charset="0"/>
                          <a:sym typeface="Arial Narrow"/>
                        </a:rPr>
                        <a:t>Condiciones meteorológicas en las últimas horas</a:t>
                      </a:r>
                      <a:endParaRPr sz="1100" b="1" u="none" strike="noStrike" cap="none" dirty="0">
                        <a:solidFill>
                          <a:srgbClr val="16719A"/>
                        </a:solidFill>
                        <a:latin typeface="Verdana" panose="020B0604030504040204" pitchFamily="34" charset="0"/>
                        <a:ea typeface="Verdana" panose="020B0604030504040204" pitchFamily="34" charset="0"/>
                        <a:cs typeface="Arial Narrow"/>
                        <a:sym typeface="Arial Narrow"/>
                      </a:endParaRPr>
                    </a:p>
                  </a:txBody>
                  <a:tcPr marL="85079" marR="85079" marT="42540" marB="42540" anchor="ctr">
                    <a:lnL w="12700" cmpd="sng">
                      <a:noFill/>
                    </a:lnL>
                    <a:lnR w="12700" cap="flat" cmpd="sng" algn="ctr">
                      <a:solidFill>
                        <a:srgbClr val="16719A"/>
                      </a:solidFill>
                      <a:prstDash val="solid"/>
                      <a:round/>
                      <a:headEnd type="none" w="med" len="med"/>
                      <a:tailEnd type="none" w="med" len="med"/>
                    </a:lnR>
                    <a:lnT w="12700" cap="flat" cmpd="sng" algn="ctr">
                      <a:solidFill>
                        <a:srgbClr val="16719A"/>
                      </a:solidFill>
                      <a:prstDash val="solid"/>
                      <a:round/>
                      <a:headEnd type="none" w="med" len="med"/>
                      <a:tailEnd type="none" w="med" len="med"/>
                    </a:lnT>
                    <a:lnB w="12700" cap="flat" cmpd="sng" algn="ctr">
                      <a:solidFill>
                        <a:srgbClr val="16719A"/>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7000"/>
                        </a:lnSpc>
                        <a:spcBef>
                          <a:spcPts val="0"/>
                        </a:spcBef>
                        <a:spcAft>
                          <a:spcPts val="0"/>
                        </a:spcAft>
                        <a:buClr>
                          <a:srgbClr val="000000"/>
                        </a:buClr>
                        <a:buSzPts val="1400"/>
                        <a:buFont typeface="Arial"/>
                        <a:buNone/>
                      </a:pPr>
                      <a:r>
                        <a:rPr lang="es-CO" sz="1100" b="1" u="none" strike="noStrike" cap="none" dirty="0">
                          <a:solidFill>
                            <a:srgbClr val="16719A"/>
                          </a:solidFill>
                          <a:latin typeface="Verdana" panose="020B0604030504040204" pitchFamily="34" charset="0"/>
                          <a:ea typeface="Verdana" panose="020B0604030504040204" pitchFamily="34" charset="0"/>
                          <a:sym typeface="Arial Narrow"/>
                        </a:rPr>
                        <a:t>Lluvias destacadas en las últimas horas</a:t>
                      </a:r>
                      <a:endParaRPr sz="1100" b="1" u="none" strike="noStrike" cap="none" dirty="0">
                        <a:solidFill>
                          <a:srgbClr val="16719A"/>
                        </a:solidFill>
                        <a:latin typeface="Verdana" panose="020B0604030504040204" pitchFamily="34" charset="0"/>
                        <a:ea typeface="Verdana" panose="020B0604030504040204" pitchFamily="34" charset="0"/>
                        <a:cs typeface="Arial Narrow"/>
                        <a:sym typeface="Arial Narrow"/>
                      </a:endParaRPr>
                    </a:p>
                  </a:txBody>
                  <a:tcPr marL="63798" marR="63798" marT="0" marB="0" anchor="ctr">
                    <a:lnL w="12700" cap="flat" cmpd="sng" algn="ctr">
                      <a:solidFill>
                        <a:srgbClr val="16719A"/>
                      </a:solidFill>
                      <a:prstDash val="solid"/>
                      <a:round/>
                      <a:headEnd type="none" w="med" len="med"/>
                      <a:tailEnd type="none" w="med" len="med"/>
                    </a:lnL>
                    <a:lnR w="12700" cmpd="sng">
                      <a:noFill/>
                    </a:lnR>
                    <a:lnT w="12700" cap="flat" cmpd="sng" algn="ctr">
                      <a:solidFill>
                        <a:srgbClr val="16719A"/>
                      </a:solidFill>
                      <a:prstDash val="solid"/>
                      <a:round/>
                      <a:headEnd type="none" w="med" len="med"/>
                      <a:tailEnd type="none" w="med" len="med"/>
                    </a:lnT>
                    <a:lnB w="12700" cap="flat" cmpd="sng" algn="ctr">
                      <a:solidFill>
                        <a:srgbClr val="16719A"/>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771046">
                <a:tc>
                  <a:txBody>
                    <a:bodyPr/>
                    <a:lstStyle/>
                    <a:p>
                      <a:pPr marL="0" marR="0" lvl="0" indent="0" algn="ctr" rtl="0">
                        <a:lnSpc>
                          <a:spcPct val="100000"/>
                        </a:lnSpc>
                        <a:spcBef>
                          <a:spcPts val="0"/>
                        </a:spcBef>
                        <a:spcAft>
                          <a:spcPts val="0"/>
                        </a:spcAft>
                        <a:buClr>
                          <a:srgbClr val="000000"/>
                        </a:buClr>
                        <a:buSzPts val="1400"/>
                        <a:buFont typeface="Arial"/>
                        <a:buNone/>
                      </a:pPr>
                      <a:endParaRPr sz="1300" b="0" u="none" strike="noStrike" cap="none" dirty="0">
                        <a:latin typeface="Arial Narrow"/>
                        <a:ea typeface="Arial Narrow"/>
                        <a:cs typeface="Arial Narrow"/>
                        <a:sym typeface="Arial Narrow"/>
                      </a:endParaRPr>
                    </a:p>
                  </a:txBody>
                  <a:tcPr marL="85079" marR="85079" marT="42540" marB="42540">
                    <a:lnL w="12700" cmpd="sng">
                      <a:noFill/>
                    </a:lnL>
                    <a:lnR w="12700" cap="flat" cmpd="sng" algn="ctr">
                      <a:solidFill>
                        <a:srgbClr val="16719A"/>
                      </a:solidFill>
                      <a:prstDash val="solid"/>
                      <a:round/>
                      <a:headEnd type="none" w="med" len="med"/>
                      <a:tailEnd type="none" w="med" len="med"/>
                    </a:lnR>
                    <a:lnT w="12700" cap="flat" cmpd="sng" algn="ctr">
                      <a:solidFill>
                        <a:srgbClr val="16719A"/>
                      </a:solidFill>
                      <a:prstDash val="solid"/>
                      <a:round/>
                      <a:headEnd type="none" w="med" len="med"/>
                      <a:tailEnd type="none" w="med" len="med"/>
                    </a:lnT>
                    <a:lnB w="12700" cap="flat" cmpd="sng" algn="ctr">
                      <a:solidFill>
                        <a:srgbClr val="16719A"/>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rgbClr val="000000"/>
                        </a:buClr>
                        <a:buSzPts val="1400"/>
                        <a:buFont typeface="Arial"/>
                        <a:buNone/>
                      </a:pPr>
                      <a:endParaRPr sz="1300" u="none" strike="noStrike" cap="none" dirty="0">
                        <a:sym typeface="Arial Narrow"/>
                      </a:endParaRPr>
                    </a:p>
                    <a:p>
                      <a:pPr marL="0" marR="0" lvl="0" indent="0" algn="ctr" rtl="0">
                        <a:lnSpc>
                          <a:spcPct val="100000"/>
                        </a:lnSpc>
                        <a:spcBef>
                          <a:spcPts val="0"/>
                        </a:spcBef>
                        <a:spcAft>
                          <a:spcPts val="0"/>
                        </a:spcAft>
                        <a:buClr>
                          <a:srgbClr val="000000"/>
                        </a:buClr>
                        <a:buSzPts val="1400"/>
                        <a:buFont typeface="Arial"/>
                        <a:buNone/>
                      </a:pPr>
                      <a:endParaRPr sz="1300" u="none" strike="noStrike" cap="none" dirty="0">
                        <a:sym typeface="Arial Narrow"/>
                      </a:endParaRPr>
                    </a:p>
                    <a:p>
                      <a:pPr marL="0" marR="0" lvl="0" indent="0" algn="ctr" rtl="0">
                        <a:lnSpc>
                          <a:spcPct val="100000"/>
                        </a:lnSpc>
                        <a:spcBef>
                          <a:spcPts val="0"/>
                        </a:spcBef>
                        <a:spcAft>
                          <a:spcPts val="0"/>
                        </a:spcAft>
                        <a:buClr>
                          <a:srgbClr val="000000"/>
                        </a:buClr>
                        <a:buSzPts val="1400"/>
                        <a:buFont typeface="Arial"/>
                        <a:buNone/>
                      </a:pPr>
                      <a:endParaRPr sz="1300" u="none" strike="noStrike" cap="none" dirty="0">
                        <a:sym typeface="Arial Narrow"/>
                      </a:endParaRPr>
                    </a:p>
                    <a:p>
                      <a:pPr marL="0" marR="0" lvl="0" indent="0" algn="ctr" rtl="0">
                        <a:lnSpc>
                          <a:spcPct val="100000"/>
                        </a:lnSpc>
                        <a:spcBef>
                          <a:spcPts val="0"/>
                        </a:spcBef>
                        <a:spcAft>
                          <a:spcPts val="0"/>
                        </a:spcAft>
                        <a:buClr>
                          <a:srgbClr val="000000"/>
                        </a:buClr>
                        <a:buSzPts val="1400"/>
                        <a:buFont typeface="Arial"/>
                        <a:buNone/>
                      </a:pPr>
                      <a:endParaRPr sz="1300" b="1" u="none" strike="noStrike" cap="none" dirty="0">
                        <a:latin typeface="Arial Narrow"/>
                        <a:ea typeface="Arial Narrow"/>
                        <a:cs typeface="Arial Narrow"/>
                        <a:sym typeface="Arial Narrow"/>
                      </a:endParaRPr>
                    </a:p>
                  </a:txBody>
                  <a:tcPr marL="85079" marR="85079" marT="42540" marB="42540">
                    <a:lnL w="12700" cap="flat" cmpd="sng" algn="ctr">
                      <a:solidFill>
                        <a:srgbClr val="16719A"/>
                      </a:solidFill>
                      <a:prstDash val="solid"/>
                      <a:round/>
                      <a:headEnd type="none" w="med" len="med"/>
                      <a:tailEnd type="none" w="med" len="med"/>
                    </a:lnL>
                    <a:lnR w="12700" cmpd="sng">
                      <a:noFill/>
                    </a:lnR>
                    <a:lnT w="12700" cap="flat" cmpd="sng" algn="ctr">
                      <a:solidFill>
                        <a:srgbClr val="16719A"/>
                      </a:solidFill>
                      <a:prstDash val="solid"/>
                      <a:round/>
                      <a:headEnd type="none" w="med" len="med"/>
                      <a:tailEnd type="none" w="med" len="med"/>
                    </a:lnT>
                    <a:lnB w="12700" cap="flat" cmpd="sng" algn="ctr">
                      <a:solidFill>
                        <a:srgbClr val="16719A"/>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3" name="CuadroTexto 12">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pic>
        <p:nvPicPr>
          <p:cNvPr id="3" name="Imagen 2"/>
          <p:cNvPicPr>
            <a:picLocks noChangeAspect="1"/>
          </p:cNvPicPr>
          <p:nvPr userDrawn="1"/>
        </p:nvPicPr>
        <p:blipFill>
          <a:blip r:embed="rId3"/>
          <a:stretch>
            <a:fillRect/>
          </a:stretch>
        </p:blipFill>
        <p:spPr>
          <a:xfrm>
            <a:off x="1335855" y="6294650"/>
            <a:ext cx="9520290" cy="286632"/>
          </a:xfrm>
          <a:prstGeom prst="rect">
            <a:avLst/>
          </a:prstGeom>
        </p:spPr>
      </p:pic>
      <p:sp>
        <p:nvSpPr>
          <p:cNvPr id="20" name="Google Shape;23;p73"/>
          <p:cNvSpPr/>
          <p:nvPr userDrawn="1"/>
        </p:nvSpPr>
        <p:spPr>
          <a:xfrm>
            <a:off x="521652" y="1515900"/>
            <a:ext cx="4003851" cy="4295353"/>
          </a:xfrm>
          <a:prstGeom prst="rect">
            <a:avLst/>
          </a:prstGeom>
          <a:noFill/>
          <a:ln w="9525" cap="flat" cmpd="sng">
            <a:solidFill>
              <a:schemeClr val="bg2">
                <a:lumMod val="9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 name="Marcador de texto 43"/>
          <p:cNvSpPr>
            <a:spLocks noGrp="1"/>
          </p:cNvSpPr>
          <p:nvPr>
            <p:ph type="body" sz="quarter" idx="12"/>
          </p:nvPr>
        </p:nvSpPr>
        <p:spPr>
          <a:xfrm>
            <a:off x="5370482" y="1603433"/>
            <a:ext cx="6501220" cy="4309486"/>
          </a:xfrm>
        </p:spPr>
        <p:txBody>
          <a:bodyPr>
            <a:noAutofit/>
          </a:bodyPr>
          <a:lstStyle>
            <a:lvl1pPr marL="0" indent="0" algn="just">
              <a:buNone/>
              <a:defRPr sz="1050">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Editar el estilo de texto del patrón</a:t>
            </a:r>
          </a:p>
        </p:txBody>
      </p:sp>
      <p:sp>
        <p:nvSpPr>
          <p:cNvPr id="24" name="Marcador de texto 43"/>
          <p:cNvSpPr>
            <a:spLocks noGrp="1"/>
          </p:cNvSpPr>
          <p:nvPr>
            <p:ph type="body" sz="quarter" idx="13"/>
          </p:nvPr>
        </p:nvSpPr>
        <p:spPr>
          <a:xfrm>
            <a:off x="521652" y="5895773"/>
            <a:ext cx="4003851" cy="159316"/>
          </a:xfrm>
        </p:spPr>
        <p:txBody>
          <a:bodyPr>
            <a:noAutofit/>
          </a:bodyPr>
          <a:lstStyle>
            <a:lvl1pPr marL="0" indent="0" algn="ctr">
              <a:buNone/>
              <a:defRPr sz="800" b="1">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Editar el estilo de texto del patrón</a:t>
            </a:r>
          </a:p>
        </p:txBody>
      </p:sp>
      <p:sp>
        <p:nvSpPr>
          <p:cNvPr id="7" name="Rectángulo: esquinas superiores redondeadas 6">
            <a:extLst>
              <a:ext uri="{FF2B5EF4-FFF2-40B4-BE49-F238E27FC236}">
                <a16:creationId xmlns:a16="http://schemas.microsoft.com/office/drawing/2014/main" id="{693C2614-2550-AFBB-658C-FFED1C9504EF}"/>
              </a:ext>
            </a:extLst>
          </p:cNvPr>
          <p:cNvSpPr/>
          <p:nvPr userDrawn="1"/>
        </p:nvSpPr>
        <p:spPr>
          <a:xfrm rot="5400000">
            <a:off x="2531470" y="-2303023"/>
            <a:ext cx="510532" cy="5573476"/>
          </a:xfrm>
          <a:prstGeom prst="round2SameRect">
            <a:avLst/>
          </a:prstGeom>
          <a:solidFill>
            <a:srgbClr val="10A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9" name="Imagen 8">
            <a:extLst>
              <a:ext uri="{FF2B5EF4-FFF2-40B4-BE49-F238E27FC236}">
                <a16:creationId xmlns:a16="http://schemas.microsoft.com/office/drawing/2014/main" id="{F79F18CF-1119-F722-55A1-84DB62DEC146}"/>
              </a:ext>
            </a:extLst>
          </p:cNvPr>
          <p:cNvPicPr>
            <a:picLocks noChangeAspect="1"/>
          </p:cNvPicPr>
          <p:nvPr userDrawn="1"/>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31263" y="293163"/>
            <a:ext cx="369332" cy="369332"/>
          </a:xfrm>
          <a:prstGeom prst="rect">
            <a:avLst/>
          </a:prstGeom>
        </p:spPr>
      </p:pic>
      <p:sp>
        <p:nvSpPr>
          <p:cNvPr id="10" name="CuadroTexto 9">
            <a:extLst>
              <a:ext uri="{FF2B5EF4-FFF2-40B4-BE49-F238E27FC236}">
                <a16:creationId xmlns:a16="http://schemas.microsoft.com/office/drawing/2014/main" id="{8026212B-C652-E810-3945-2F252EB124AA}"/>
              </a:ext>
            </a:extLst>
          </p:cNvPr>
          <p:cNvSpPr txBox="1"/>
          <p:nvPr userDrawn="1"/>
        </p:nvSpPr>
        <p:spPr>
          <a:xfrm>
            <a:off x="844884" y="299048"/>
            <a:ext cx="4525598" cy="369332"/>
          </a:xfrm>
          <a:prstGeom prst="rect">
            <a:avLst/>
          </a:prstGeom>
          <a:noFill/>
        </p:spPr>
        <p:txBody>
          <a:bodyPr wrap="none" rtlCol="0">
            <a:spAutoFit/>
          </a:bodyPr>
          <a:lstStyle/>
          <a:p>
            <a:r>
              <a:rPr lang="es-ES" sz="1800" b="1" dirty="0">
                <a:solidFill>
                  <a:schemeClr val="bg1"/>
                </a:solidFill>
                <a:latin typeface="Verdana" panose="020B0604030504040204" pitchFamily="34" charset="0"/>
                <a:ea typeface="Verdana" panose="020B0604030504040204" pitchFamily="34" charset="0"/>
              </a:rPr>
              <a:t>Condiciones Hidrometeorológicas</a:t>
            </a:r>
            <a:endParaRPr lang="es-MX" sz="1800" b="1" dirty="0">
              <a:solidFill>
                <a:schemeClr val="bg1"/>
              </a:solidFill>
              <a:latin typeface="Verdana" panose="020B0604030504040204" pitchFamily="34" charset="0"/>
              <a:ea typeface="Verdana" panose="020B0604030504040204" pitchFamily="34" charset="0"/>
            </a:endParaRPr>
          </a:p>
        </p:txBody>
      </p:sp>
      <p:pic>
        <p:nvPicPr>
          <p:cNvPr id="2" name="Imagen 1">
            <a:extLst>
              <a:ext uri="{FF2B5EF4-FFF2-40B4-BE49-F238E27FC236}">
                <a16:creationId xmlns:a16="http://schemas.microsoft.com/office/drawing/2014/main" id="{FF06E41E-F488-9B5B-1127-3E9C977531D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207577" y="228448"/>
            <a:ext cx="574692" cy="574692"/>
          </a:xfrm>
          <a:prstGeom prst="rect">
            <a:avLst/>
          </a:prstGeom>
        </p:spPr>
      </p:pic>
    </p:spTree>
    <p:extLst>
      <p:ext uri="{BB962C8B-B14F-4D97-AF65-F5344CB8AC3E}">
        <p14:creationId xmlns:p14="http://schemas.microsoft.com/office/powerpoint/2010/main" val="462741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nóstico de precipitaciones">
    <p:spTree>
      <p:nvGrpSpPr>
        <p:cNvPr id="1" name=""/>
        <p:cNvGrpSpPr/>
        <p:nvPr/>
      </p:nvGrpSpPr>
      <p:grpSpPr>
        <a:xfrm>
          <a:off x="0" y="0"/>
          <a:ext cx="0" cy="0"/>
          <a:chOff x="0" y="0"/>
          <a:chExt cx="0" cy="0"/>
        </a:xfrm>
      </p:grpSpPr>
      <p:pic>
        <p:nvPicPr>
          <p:cNvPr id="12" name="Imagen 11"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467380"/>
            <a:ext cx="12190067" cy="6859090"/>
          </a:xfrm>
          <a:prstGeom prst="rect">
            <a:avLst/>
          </a:prstGeom>
        </p:spPr>
      </p:pic>
      <p:sp>
        <p:nvSpPr>
          <p:cNvPr id="13" name="CuadroTexto 12">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22" name="Marcador de texto 43"/>
          <p:cNvSpPr>
            <a:spLocks noGrp="1"/>
          </p:cNvSpPr>
          <p:nvPr>
            <p:ph type="body" sz="quarter" idx="12"/>
          </p:nvPr>
        </p:nvSpPr>
        <p:spPr>
          <a:xfrm>
            <a:off x="5951621" y="1409403"/>
            <a:ext cx="5438274" cy="3836114"/>
          </a:xfrm>
        </p:spPr>
        <p:txBody>
          <a:bodyPr>
            <a:noAutofit/>
          </a:bodyPr>
          <a:lstStyle>
            <a:lvl1pPr marL="0" indent="0" algn="just">
              <a:buNone/>
              <a:defRPr sz="1200">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Editar el estilo de texto del patrón</a:t>
            </a:r>
          </a:p>
        </p:txBody>
      </p:sp>
      <p:pic>
        <p:nvPicPr>
          <p:cNvPr id="4" name="Imagen 3"/>
          <p:cNvPicPr>
            <a:picLocks noChangeAspect="1"/>
          </p:cNvPicPr>
          <p:nvPr userDrawn="1"/>
        </p:nvPicPr>
        <p:blipFill>
          <a:blip r:embed="rId3"/>
          <a:stretch>
            <a:fillRect/>
          </a:stretch>
        </p:blipFill>
        <p:spPr>
          <a:xfrm>
            <a:off x="2315954" y="6090576"/>
            <a:ext cx="7560093" cy="526541"/>
          </a:xfrm>
          <a:prstGeom prst="rect">
            <a:avLst/>
          </a:prstGeom>
        </p:spPr>
      </p:pic>
      <p:sp>
        <p:nvSpPr>
          <p:cNvPr id="9" name="Rectángulo 8"/>
          <p:cNvSpPr/>
          <p:nvPr userDrawn="1"/>
        </p:nvSpPr>
        <p:spPr>
          <a:xfrm>
            <a:off x="850232" y="1361276"/>
            <a:ext cx="4628499" cy="4503517"/>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superiores redondeadas 15">
            <a:extLst>
              <a:ext uri="{FF2B5EF4-FFF2-40B4-BE49-F238E27FC236}">
                <a16:creationId xmlns:a16="http://schemas.microsoft.com/office/drawing/2014/main" id="{CFD59E9F-82FC-7198-95E4-9D7E467ECBD7}"/>
              </a:ext>
            </a:extLst>
          </p:cNvPr>
          <p:cNvSpPr/>
          <p:nvPr userDrawn="1"/>
        </p:nvSpPr>
        <p:spPr>
          <a:xfrm rot="5400000">
            <a:off x="2531470" y="-2303023"/>
            <a:ext cx="510532" cy="5573476"/>
          </a:xfrm>
          <a:prstGeom prst="round2SameRect">
            <a:avLst/>
          </a:prstGeom>
          <a:solidFill>
            <a:srgbClr val="10A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2" name="Imagen 1">
            <a:extLst>
              <a:ext uri="{FF2B5EF4-FFF2-40B4-BE49-F238E27FC236}">
                <a16:creationId xmlns:a16="http://schemas.microsoft.com/office/drawing/2014/main" id="{311A2049-FD33-982B-9930-7B60B48AA66F}"/>
              </a:ext>
            </a:extLst>
          </p:cNvPr>
          <p:cNvPicPr>
            <a:picLocks noChangeAspect="1"/>
          </p:cNvPicPr>
          <p:nvPr userDrawn="1"/>
        </p:nvPicPr>
        <p:blipFill>
          <a:blip r:embed="rId4">
            <a:lum bright="70000" contrast="-70000"/>
            <a:extLst>
              <a:ext uri="{BEBA8EAE-BF5A-486C-A8C5-ECC9F3942E4B}">
                <a14:imgProps xmlns:a14="http://schemas.microsoft.com/office/drawing/2010/main">
                  <a14:imgLayer r:embed="rId5">
                    <a14:imgEffect>
                      <a14:artisticPhotocopy/>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31262" y="284606"/>
            <a:ext cx="403767" cy="403767"/>
          </a:xfrm>
          <a:prstGeom prst="rect">
            <a:avLst/>
          </a:prstGeom>
        </p:spPr>
      </p:pic>
      <p:sp>
        <p:nvSpPr>
          <p:cNvPr id="29" name="CuadroTexto 28"/>
          <p:cNvSpPr txBox="1"/>
          <p:nvPr userDrawn="1"/>
        </p:nvSpPr>
        <p:spPr>
          <a:xfrm>
            <a:off x="850231" y="211353"/>
            <a:ext cx="3600999" cy="523220"/>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Pronóstico de precipitación</a:t>
            </a:r>
            <a:r>
              <a:rPr lang="es-ES" sz="1400" b="1" baseline="0" dirty="0">
                <a:solidFill>
                  <a:schemeClr val="bg1"/>
                </a:solidFill>
                <a:latin typeface="Verdana" panose="020B0604030504040204" pitchFamily="34" charset="0"/>
                <a:ea typeface="Verdana" panose="020B0604030504040204" pitchFamily="34" charset="0"/>
              </a:rPr>
              <a:t> para</a:t>
            </a:r>
          </a:p>
          <a:p>
            <a:pPr algn="l"/>
            <a:r>
              <a:rPr lang="es-ES" sz="1400" b="1" baseline="0" dirty="0">
                <a:solidFill>
                  <a:schemeClr val="bg1"/>
                </a:solidFill>
                <a:latin typeface="Verdana" panose="020B0604030504040204" pitchFamily="34" charset="0"/>
                <a:ea typeface="Verdana" panose="020B0604030504040204" pitchFamily="34" charset="0"/>
              </a:rPr>
              <a:t>las próximas seis (6) horas</a:t>
            </a:r>
            <a:endParaRPr lang="es-MX" sz="1400" b="1" dirty="0">
              <a:solidFill>
                <a:schemeClr val="bg1"/>
              </a:solidFill>
              <a:latin typeface="Verdana" panose="020B0604030504040204" pitchFamily="34" charset="0"/>
              <a:ea typeface="Verdana" panose="020B0604030504040204" pitchFamily="34" charset="0"/>
            </a:endParaRPr>
          </a:p>
        </p:txBody>
      </p:sp>
      <p:pic>
        <p:nvPicPr>
          <p:cNvPr id="3" name="Imagen 2">
            <a:extLst>
              <a:ext uri="{FF2B5EF4-FFF2-40B4-BE49-F238E27FC236}">
                <a16:creationId xmlns:a16="http://schemas.microsoft.com/office/drawing/2014/main" id="{C57FD1E6-3B71-9A07-6CC4-B469E43F3CF7}"/>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207577" y="228448"/>
            <a:ext cx="574692" cy="574692"/>
          </a:xfrm>
          <a:prstGeom prst="rect">
            <a:avLst/>
          </a:prstGeom>
        </p:spPr>
      </p:pic>
    </p:spTree>
    <p:extLst>
      <p:ext uri="{BB962C8B-B14F-4D97-AF65-F5344CB8AC3E}">
        <p14:creationId xmlns:p14="http://schemas.microsoft.com/office/powerpoint/2010/main" val="143627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erta por descensos temperatura">
    <p:spTree>
      <p:nvGrpSpPr>
        <p:cNvPr id="1" name=""/>
        <p:cNvGrpSpPr/>
        <p:nvPr/>
      </p:nvGrpSpPr>
      <p:grpSpPr>
        <a:xfrm>
          <a:off x="0" y="0"/>
          <a:ext cx="0" cy="0"/>
          <a:chOff x="0" y="0"/>
          <a:chExt cx="0" cy="0"/>
        </a:xfrm>
      </p:grpSpPr>
      <p:pic>
        <p:nvPicPr>
          <p:cNvPr id="12" name="Imagen 11"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0"/>
            <a:ext cx="12190067" cy="6859090"/>
          </a:xfrm>
          <a:prstGeom prst="rect">
            <a:avLst/>
          </a:prstGeom>
        </p:spPr>
      </p:pic>
      <p:sp>
        <p:nvSpPr>
          <p:cNvPr id="13" name="CuadroTexto 12">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6" name="Rectángulo: esquinas superiores redondeadas 5">
            <a:extLst>
              <a:ext uri="{FF2B5EF4-FFF2-40B4-BE49-F238E27FC236}">
                <a16:creationId xmlns:a16="http://schemas.microsoft.com/office/drawing/2014/main" id="{906C133A-C11E-AA31-9A89-C5E9CA6EA473}"/>
              </a:ext>
            </a:extLst>
          </p:cNvPr>
          <p:cNvSpPr/>
          <p:nvPr userDrawn="1"/>
        </p:nvSpPr>
        <p:spPr>
          <a:xfrm rot="5400000">
            <a:off x="2531470" y="-2303023"/>
            <a:ext cx="510532" cy="5573476"/>
          </a:xfrm>
          <a:prstGeom prst="round2SameRect">
            <a:avLst/>
          </a:prstGeom>
          <a:solidFill>
            <a:srgbClr val="10A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CuadroTexto 28"/>
          <p:cNvSpPr txBox="1"/>
          <p:nvPr userDrawn="1"/>
        </p:nvSpPr>
        <p:spPr>
          <a:xfrm>
            <a:off x="818239" y="228448"/>
            <a:ext cx="3990195" cy="523220"/>
          </a:xfrm>
          <a:prstGeom prst="rect">
            <a:avLst/>
          </a:prstGeom>
          <a:noFill/>
        </p:spPr>
        <p:txBody>
          <a:bodyPr wrap="none" rtlCol="0">
            <a:spAutoFit/>
          </a:bodyPr>
          <a:lstStyle/>
          <a:p>
            <a:pPr algn="l"/>
            <a:r>
              <a:rPr lang="es-ES" sz="1400" b="1" dirty="0">
                <a:solidFill>
                  <a:schemeClr val="bg1"/>
                </a:solidFill>
                <a:latin typeface="Verdana" panose="020B0604030504040204" pitchFamily="34" charset="0"/>
                <a:ea typeface="Verdana" panose="020B0604030504040204" pitchFamily="34" charset="0"/>
              </a:rPr>
              <a:t>Alerta por descensos significativos de</a:t>
            </a:r>
          </a:p>
          <a:p>
            <a:pPr algn="l"/>
            <a:r>
              <a:rPr lang="es-ES" sz="1400" b="1" dirty="0">
                <a:solidFill>
                  <a:schemeClr val="bg1"/>
                </a:solidFill>
                <a:latin typeface="Verdana" panose="020B0604030504040204" pitchFamily="34" charset="0"/>
                <a:ea typeface="Verdana" panose="020B0604030504040204" pitchFamily="34" charset="0"/>
              </a:rPr>
              <a:t>Las Temperaturas mínimas del aire</a:t>
            </a:r>
            <a:endParaRPr lang="es-MX" sz="1400" b="1" dirty="0">
              <a:solidFill>
                <a:schemeClr val="bg1"/>
              </a:solidFill>
              <a:latin typeface="Verdana" panose="020B0604030504040204" pitchFamily="34" charset="0"/>
              <a:ea typeface="Verdana" panose="020B0604030504040204" pitchFamily="34" charset="0"/>
            </a:endParaRPr>
          </a:p>
        </p:txBody>
      </p:sp>
      <p:pic>
        <p:nvPicPr>
          <p:cNvPr id="3" name="Imagen 2"/>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82996" y="284606"/>
            <a:ext cx="410386" cy="403767"/>
          </a:xfrm>
          <a:prstGeom prst="rect">
            <a:avLst/>
          </a:prstGeom>
        </p:spPr>
      </p:pic>
      <p:pic>
        <p:nvPicPr>
          <p:cNvPr id="2" name="Imagen 1">
            <a:extLst>
              <a:ext uri="{FF2B5EF4-FFF2-40B4-BE49-F238E27FC236}">
                <a16:creationId xmlns:a16="http://schemas.microsoft.com/office/drawing/2014/main" id="{FE2B72CA-3E38-370F-2CB0-004AA0FC704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207577" y="228448"/>
            <a:ext cx="574692" cy="574692"/>
          </a:xfrm>
          <a:prstGeom prst="rect">
            <a:avLst/>
          </a:prstGeom>
        </p:spPr>
      </p:pic>
    </p:spTree>
    <p:extLst>
      <p:ext uri="{BB962C8B-B14F-4D97-AF65-F5344CB8AC3E}">
        <p14:creationId xmlns:p14="http://schemas.microsoft.com/office/powerpoint/2010/main" val="842814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os valores de radiación ultravioleta">
    <p:spTree>
      <p:nvGrpSpPr>
        <p:cNvPr id="1" name=""/>
        <p:cNvGrpSpPr/>
        <p:nvPr/>
      </p:nvGrpSpPr>
      <p:grpSpPr>
        <a:xfrm>
          <a:off x="0" y="0"/>
          <a:ext cx="0" cy="0"/>
          <a:chOff x="0" y="0"/>
          <a:chExt cx="0" cy="0"/>
        </a:xfrm>
      </p:grpSpPr>
      <p:pic>
        <p:nvPicPr>
          <p:cNvPr id="12" name="Imagen 11"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13" name="CuadroTexto 12">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11" name="Marcador de texto 10"/>
          <p:cNvSpPr>
            <a:spLocks noGrp="1"/>
          </p:cNvSpPr>
          <p:nvPr>
            <p:ph type="body" sz="quarter" idx="11"/>
          </p:nvPr>
        </p:nvSpPr>
        <p:spPr>
          <a:xfrm>
            <a:off x="6075335" y="1441342"/>
            <a:ext cx="5594377" cy="4711808"/>
          </a:xfrm>
        </p:spPr>
        <p:txBody>
          <a:bodyPr>
            <a:normAutofit/>
          </a:bodyPr>
          <a:lstStyle>
            <a:lvl1pPr marL="0" indent="0">
              <a:buNone/>
              <a:defRPr sz="1400">
                <a:solidFill>
                  <a:schemeClr val="tx1">
                    <a:lumMod val="50000"/>
                    <a:lumOff val="50000"/>
                  </a:schemeClr>
                </a:solidFill>
                <a:latin typeface="Verdana" panose="020B0604030504040204" pitchFamily="34" charset="0"/>
                <a:ea typeface="Verdana" panose="020B0604030504040204" pitchFamily="34" charset="0"/>
              </a:defRPr>
            </a:lvl1pPr>
            <a:lvl2pPr>
              <a:defRPr sz="2000">
                <a:solidFill>
                  <a:schemeClr val="tx1">
                    <a:lumMod val="50000"/>
                    <a:lumOff val="50000"/>
                  </a:schemeClr>
                </a:solidFill>
                <a:latin typeface="Verdana" panose="020B0604030504040204" pitchFamily="34" charset="0"/>
                <a:ea typeface="Verdana" panose="020B0604030504040204" pitchFamily="34" charset="0"/>
              </a:defRPr>
            </a:lvl2pPr>
            <a:lvl3pPr>
              <a:defRPr sz="1800">
                <a:solidFill>
                  <a:schemeClr val="tx1">
                    <a:lumMod val="50000"/>
                    <a:lumOff val="50000"/>
                  </a:schemeClr>
                </a:solidFill>
                <a:latin typeface="Verdana" panose="020B0604030504040204" pitchFamily="34" charset="0"/>
                <a:ea typeface="Verdana" panose="020B0604030504040204" pitchFamily="34" charset="0"/>
              </a:defRPr>
            </a:lvl3pPr>
            <a:lvl4pPr>
              <a:defRPr sz="1600">
                <a:solidFill>
                  <a:schemeClr val="tx1">
                    <a:lumMod val="50000"/>
                    <a:lumOff val="50000"/>
                  </a:schemeClr>
                </a:solidFill>
                <a:latin typeface="Verdana" panose="020B0604030504040204" pitchFamily="34" charset="0"/>
                <a:ea typeface="Verdana" panose="020B0604030504040204" pitchFamily="34" charset="0"/>
              </a:defRPr>
            </a:lvl4pPr>
            <a:lvl5pPr>
              <a:defRPr sz="1600">
                <a:solidFill>
                  <a:schemeClr val="tx1">
                    <a:lumMod val="50000"/>
                    <a:lumOff val="50000"/>
                  </a:schemeClr>
                </a:solidFill>
                <a:latin typeface="Verdana" panose="020B0604030504040204" pitchFamily="34" charset="0"/>
                <a:ea typeface="Verdana" panose="020B0604030504040204" pitchFamily="34" charset="0"/>
              </a:defRPr>
            </a:lvl5pPr>
          </a:lstStyle>
          <a:p>
            <a:pPr lvl="0"/>
            <a:r>
              <a:rPr lang="es-ES" dirty="0"/>
              <a:t>Editar el estilo de texto del patrón</a:t>
            </a:r>
          </a:p>
        </p:txBody>
      </p:sp>
      <p:sp>
        <p:nvSpPr>
          <p:cNvPr id="3" name="Rectángulo: esquinas superiores redondeadas 2">
            <a:extLst>
              <a:ext uri="{FF2B5EF4-FFF2-40B4-BE49-F238E27FC236}">
                <a16:creationId xmlns:a16="http://schemas.microsoft.com/office/drawing/2014/main" id="{19791D01-1A72-ABB3-DA50-029994C34DEC}"/>
              </a:ext>
            </a:extLst>
          </p:cNvPr>
          <p:cNvSpPr/>
          <p:nvPr userDrawn="1"/>
        </p:nvSpPr>
        <p:spPr>
          <a:xfrm rot="5400000">
            <a:off x="2531470" y="-2303023"/>
            <a:ext cx="510532" cy="5573476"/>
          </a:xfrm>
          <a:prstGeom prst="round2SameRect">
            <a:avLst/>
          </a:prstGeom>
          <a:gradFill flip="none" rotWithShape="1">
            <a:gsLst>
              <a:gs pos="0">
                <a:srgbClr val="C91008">
                  <a:shade val="30000"/>
                  <a:satMod val="115000"/>
                </a:srgbClr>
              </a:gs>
              <a:gs pos="50000">
                <a:srgbClr val="C91008">
                  <a:shade val="67500"/>
                  <a:satMod val="115000"/>
                </a:srgbClr>
              </a:gs>
              <a:gs pos="100000">
                <a:srgbClr val="F9652F"/>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CuadroTexto 28"/>
          <p:cNvSpPr txBox="1"/>
          <p:nvPr userDrawn="1"/>
        </p:nvSpPr>
        <p:spPr>
          <a:xfrm>
            <a:off x="725671" y="235995"/>
            <a:ext cx="4578497" cy="338554"/>
          </a:xfrm>
          <a:prstGeom prst="rect">
            <a:avLst/>
          </a:prstGeom>
          <a:noFill/>
        </p:spPr>
        <p:txBody>
          <a:bodyPr wrap="none" rtlCol="0">
            <a:spAutoFit/>
          </a:bodyPr>
          <a:lstStyle/>
          <a:p>
            <a:pPr algn="l"/>
            <a:r>
              <a:rPr lang="es-ES" sz="1600" b="1" dirty="0">
                <a:solidFill>
                  <a:schemeClr val="bg1"/>
                </a:solidFill>
                <a:latin typeface="Verdana" panose="020B0604030504040204" pitchFamily="34" charset="0"/>
                <a:ea typeface="Verdana" panose="020B0604030504040204" pitchFamily="34" charset="0"/>
              </a:rPr>
              <a:t>Altos valores de radiación ultravioleta</a:t>
            </a:r>
            <a:endParaRPr lang="es-MX" sz="1600" b="1" dirty="0">
              <a:solidFill>
                <a:schemeClr val="bg1"/>
              </a:solidFill>
              <a:latin typeface="Verdana" panose="020B0604030504040204" pitchFamily="34" charset="0"/>
              <a:ea typeface="Verdana" panose="020B0604030504040204" pitchFamily="34" charset="0"/>
            </a:endParaRPr>
          </a:p>
        </p:txBody>
      </p:sp>
      <p:pic>
        <p:nvPicPr>
          <p:cNvPr id="4" name="Imagen 3"/>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72308" y="256393"/>
            <a:ext cx="439456" cy="439456"/>
          </a:xfrm>
          <a:prstGeom prst="rect">
            <a:avLst/>
          </a:prstGeom>
        </p:spPr>
      </p:pic>
      <p:sp>
        <p:nvSpPr>
          <p:cNvPr id="6" name="Marcador de texto 5"/>
          <p:cNvSpPr>
            <a:spLocks noGrp="1"/>
          </p:cNvSpPr>
          <p:nvPr>
            <p:ph type="body" sz="quarter" idx="10"/>
          </p:nvPr>
        </p:nvSpPr>
        <p:spPr>
          <a:xfrm>
            <a:off x="711764" y="536090"/>
            <a:ext cx="4346210" cy="240308"/>
          </a:xfrm>
        </p:spPr>
        <p:txBody>
          <a:bodyPr>
            <a:noAutofit/>
          </a:bodyPr>
          <a:lstStyle>
            <a:lvl1pPr marL="0" indent="0" algn="ctr">
              <a:buNone/>
              <a:defRPr sz="1100">
                <a:solidFill>
                  <a:schemeClr val="bg1"/>
                </a:solidFill>
                <a:latin typeface="Verdana" panose="020B0604030504040204" pitchFamily="34" charset="0"/>
                <a:ea typeface="Verdana" panose="020B0604030504040204" pitchFamily="34" charset="0"/>
              </a:defRPr>
            </a:lvl1pPr>
          </a:lstStyle>
          <a:p>
            <a:pPr lvl="0"/>
            <a:r>
              <a:rPr lang="es-ES" dirty="0"/>
              <a:t>Editar el estilo de texto del patrón</a:t>
            </a:r>
          </a:p>
        </p:txBody>
      </p:sp>
      <p:pic>
        <p:nvPicPr>
          <p:cNvPr id="5" name="Imagen 4">
            <a:extLst>
              <a:ext uri="{FF2B5EF4-FFF2-40B4-BE49-F238E27FC236}">
                <a16:creationId xmlns:a16="http://schemas.microsoft.com/office/drawing/2014/main" id="{BC2C96A0-3946-4A23-7ABF-4C74DA719A7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207577" y="228448"/>
            <a:ext cx="574692" cy="574692"/>
          </a:xfrm>
          <a:prstGeom prst="rect">
            <a:avLst/>
          </a:prstGeom>
        </p:spPr>
      </p:pic>
    </p:spTree>
    <p:extLst>
      <p:ext uri="{BB962C8B-B14F-4D97-AF65-F5344CB8AC3E}">
        <p14:creationId xmlns:p14="http://schemas.microsoft.com/office/powerpoint/2010/main" val="1227452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ertas Hidrológicas">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cxnSp>
        <p:nvCxnSpPr>
          <p:cNvPr id="14" name="Conector recto 13"/>
          <p:cNvCxnSpPr/>
          <p:nvPr userDrawn="1"/>
        </p:nvCxnSpPr>
        <p:spPr>
          <a:xfrm>
            <a:off x="4873742" y="1048909"/>
            <a:ext cx="0" cy="5428091"/>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24" name="Imagen 23"/>
          <p:cNvPicPr>
            <a:picLocks noChangeAspect="1"/>
          </p:cNvPicPr>
          <p:nvPr userDrawn="1"/>
        </p:nvPicPr>
        <p:blipFill>
          <a:blip r:embed="rId3"/>
          <a:stretch>
            <a:fillRect/>
          </a:stretch>
        </p:blipFill>
        <p:spPr>
          <a:xfrm>
            <a:off x="11385290" y="1012617"/>
            <a:ext cx="797392" cy="5668738"/>
          </a:xfrm>
          <a:prstGeom prst="rect">
            <a:avLst/>
          </a:prstGeom>
        </p:spPr>
      </p:pic>
      <p:sp>
        <p:nvSpPr>
          <p:cNvPr id="3" name="Rectángulo: esquinas superiores redondeadas 2">
            <a:extLst>
              <a:ext uri="{FF2B5EF4-FFF2-40B4-BE49-F238E27FC236}">
                <a16:creationId xmlns:a16="http://schemas.microsoft.com/office/drawing/2014/main" id="{0F06E2D2-42DF-E131-809F-ED4DA9D75FA6}"/>
              </a:ext>
            </a:extLst>
          </p:cNvPr>
          <p:cNvSpPr/>
          <p:nvPr userDrawn="1"/>
        </p:nvSpPr>
        <p:spPr>
          <a:xfrm rot="5400000">
            <a:off x="1629606" y="-1401159"/>
            <a:ext cx="510532" cy="3769747"/>
          </a:xfrm>
          <a:prstGeom prst="round2Same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CuadroTexto 8"/>
          <p:cNvSpPr txBox="1"/>
          <p:nvPr userDrawn="1"/>
        </p:nvSpPr>
        <p:spPr>
          <a:xfrm>
            <a:off x="740498" y="293128"/>
            <a:ext cx="2799164" cy="369332"/>
          </a:xfrm>
          <a:prstGeom prst="rect">
            <a:avLst/>
          </a:prstGeom>
          <a:noFill/>
        </p:spPr>
        <p:txBody>
          <a:bodyPr wrap="none" rtlCol="0">
            <a:spAutoFit/>
          </a:bodyPr>
          <a:lstStyle/>
          <a:p>
            <a:pPr algn="l"/>
            <a:r>
              <a:rPr lang="es-ES" sz="1800" b="1" dirty="0">
                <a:solidFill>
                  <a:schemeClr val="bg1"/>
                </a:solidFill>
                <a:latin typeface="Verdana" panose="020B0604030504040204" pitchFamily="34" charset="0"/>
                <a:ea typeface="Verdana" panose="020B0604030504040204" pitchFamily="34" charset="0"/>
              </a:rPr>
              <a:t>Alertas Hidrológicas</a:t>
            </a:r>
            <a:endParaRPr lang="es-MX" sz="1800" b="1" dirty="0">
              <a:solidFill>
                <a:schemeClr val="bg1"/>
              </a:solidFill>
              <a:latin typeface="Verdana" panose="020B0604030504040204" pitchFamily="34" charset="0"/>
              <a:ea typeface="Verdana" panose="020B0604030504040204" pitchFamily="34" charset="0"/>
            </a:endParaRPr>
          </a:p>
        </p:txBody>
      </p:sp>
      <p:pic>
        <p:nvPicPr>
          <p:cNvPr id="11" name="Imagen 10"/>
          <p:cNvPicPr>
            <a:picLocks noChangeAspect="1"/>
          </p:cNvPicPr>
          <p:nvPr userDrawn="1"/>
        </p:nvPicPr>
        <p:blipFill>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321926" y="280985"/>
            <a:ext cx="245228" cy="400110"/>
          </a:xfrm>
          <a:prstGeom prst="rect">
            <a:avLst/>
          </a:prstGeom>
        </p:spPr>
      </p:pic>
      <p:pic>
        <p:nvPicPr>
          <p:cNvPr id="5" name="Imagen 4">
            <a:extLst>
              <a:ext uri="{FF2B5EF4-FFF2-40B4-BE49-F238E27FC236}">
                <a16:creationId xmlns:a16="http://schemas.microsoft.com/office/drawing/2014/main" id="{0948307D-0029-FA5D-71B3-B66BB4B981C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207577" y="228448"/>
            <a:ext cx="574692" cy="574692"/>
          </a:xfrm>
          <a:prstGeom prst="rect">
            <a:avLst/>
          </a:prstGeom>
        </p:spPr>
      </p:pic>
    </p:spTree>
    <p:extLst>
      <p:ext uri="{BB962C8B-B14F-4D97-AF65-F5344CB8AC3E}">
        <p14:creationId xmlns:p14="http://schemas.microsoft.com/office/powerpoint/2010/main" val="2680595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esumen de Alertas Hidrológicas">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pic>
        <p:nvPicPr>
          <p:cNvPr id="3" name="Imagen 2">
            <a:extLst>
              <a:ext uri="{FF2B5EF4-FFF2-40B4-BE49-F238E27FC236}">
                <a16:creationId xmlns:a16="http://schemas.microsoft.com/office/drawing/2014/main" id="{F9164EFC-3EAF-5D04-435B-8B3EAB0F2C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574692" cy="574692"/>
          </a:xfrm>
          <a:prstGeom prst="rect">
            <a:avLst/>
          </a:prstGeom>
        </p:spPr>
      </p:pic>
      <p:sp>
        <p:nvSpPr>
          <p:cNvPr id="4" name="Rectángulo: esquinas superiores redondeadas 3">
            <a:extLst>
              <a:ext uri="{FF2B5EF4-FFF2-40B4-BE49-F238E27FC236}">
                <a16:creationId xmlns:a16="http://schemas.microsoft.com/office/drawing/2014/main" id="{29B353D2-5395-A2D2-3024-94CF6EF82E63}"/>
              </a:ext>
            </a:extLst>
          </p:cNvPr>
          <p:cNvSpPr/>
          <p:nvPr userDrawn="1"/>
        </p:nvSpPr>
        <p:spPr>
          <a:xfrm rot="5400000">
            <a:off x="2531470" y="-2303023"/>
            <a:ext cx="510532" cy="5573476"/>
          </a:xfrm>
          <a:prstGeom prst="round2Same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CuadroTexto 8"/>
          <p:cNvSpPr txBox="1"/>
          <p:nvPr userDrawn="1"/>
        </p:nvSpPr>
        <p:spPr>
          <a:xfrm>
            <a:off x="796624" y="307675"/>
            <a:ext cx="4471096" cy="369332"/>
          </a:xfrm>
          <a:prstGeom prst="rect">
            <a:avLst/>
          </a:prstGeom>
          <a:noFill/>
        </p:spPr>
        <p:txBody>
          <a:bodyPr wrap="none" rtlCol="0">
            <a:spAutoFit/>
          </a:bodyPr>
          <a:lstStyle/>
          <a:p>
            <a:pPr algn="l"/>
            <a:r>
              <a:rPr lang="es-ES" sz="1800" b="1" dirty="0">
                <a:solidFill>
                  <a:schemeClr val="bg1"/>
                </a:solidFill>
                <a:latin typeface="Verdana" panose="020B0604030504040204" pitchFamily="34" charset="0"/>
                <a:ea typeface="Verdana" panose="020B0604030504040204" pitchFamily="34" charset="0"/>
              </a:rPr>
              <a:t>Resumen de Alertas Hidrológicas</a:t>
            </a:r>
            <a:endParaRPr lang="es-MX" sz="1800" b="1" dirty="0">
              <a:solidFill>
                <a:schemeClr val="bg1"/>
              </a:solidFill>
              <a:latin typeface="Verdana" panose="020B0604030504040204" pitchFamily="34" charset="0"/>
              <a:ea typeface="Verdana" panose="020B0604030504040204" pitchFamily="34" charset="0"/>
            </a:endParaRPr>
          </a:p>
        </p:txBody>
      </p:sp>
      <p:pic>
        <p:nvPicPr>
          <p:cNvPr id="2" name="Imagen 1"/>
          <p:cNvPicPr>
            <a:picLocks noChangeAspect="1"/>
          </p:cNvPicPr>
          <p:nvPr userDrawn="1"/>
        </p:nvPicPr>
        <p:blipFill>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242533" y="304632"/>
            <a:ext cx="521374" cy="363750"/>
          </a:xfrm>
          <a:prstGeom prst="rect">
            <a:avLst/>
          </a:prstGeom>
        </p:spPr>
      </p:pic>
    </p:spTree>
    <p:extLst>
      <p:ext uri="{BB962C8B-B14F-4D97-AF65-F5344CB8AC3E}">
        <p14:creationId xmlns:p14="http://schemas.microsoft.com/office/powerpoint/2010/main" val="1341496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Área Hidrográfica Caribe">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3" name="Rectángulo: esquinas superiores redondeadas 2">
            <a:extLst>
              <a:ext uri="{FF2B5EF4-FFF2-40B4-BE49-F238E27FC236}">
                <a16:creationId xmlns:a16="http://schemas.microsoft.com/office/drawing/2014/main" id="{773849D7-D0DD-CF0D-AAAE-06DD17F5BAF2}"/>
              </a:ext>
            </a:extLst>
          </p:cNvPr>
          <p:cNvSpPr/>
          <p:nvPr userDrawn="1"/>
        </p:nvSpPr>
        <p:spPr>
          <a:xfrm rot="5400000">
            <a:off x="2531470" y="-2303023"/>
            <a:ext cx="510532" cy="5573476"/>
          </a:xfrm>
          <a:prstGeom prst="round2Same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CuadroTexto 8"/>
          <p:cNvSpPr txBox="1"/>
          <p:nvPr userDrawn="1"/>
        </p:nvSpPr>
        <p:spPr>
          <a:xfrm>
            <a:off x="785896" y="309595"/>
            <a:ext cx="3853940" cy="369332"/>
          </a:xfrm>
          <a:prstGeom prst="rect">
            <a:avLst/>
          </a:prstGeom>
          <a:noFill/>
        </p:spPr>
        <p:txBody>
          <a:bodyPr wrap="none" rtlCol="0">
            <a:spAutoFit/>
          </a:bodyPr>
          <a:lstStyle/>
          <a:p>
            <a:pPr algn="l"/>
            <a:r>
              <a:rPr lang="es-ES" sz="1800" b="1" dirty="0">
                <a:solidFill>
                  <a:schemeClr val="bg1"/>
                </a:solidFill>
                <a:latin typeface="Verdana" panose="020B0604030504040204" pitchFamily="34" charset="0"/>
                <a:ea typeface="Verdana" panose="020B0604030504040204" pitchFamily="34" charset="0"/>
              </a:rPr>
              <a:t>Área Hidrográfica del Caribe</a:t>
            </a:r>
            <a:endParaRPr lang="es-MX" sz="1800" b="1" dirty="0">
              <a:solidFill>
                <a:schemeClr val="bg1"/>
              </a:solidFill>
              <a:latin typeface="Verdana" panose="020B0604030504040204" pitchFamily="34" charset="0"/>
              <a:ea typeface="Verdana" panose="020B0604030504040204" pitchFamily="34" charset="0"/>
            </a:endParaRPr>
          </a:p>
        </p:txBody>
      </p:sp>
      <p:pic>
        <p:nvPicPr>
          <p:cNvPr id="11" name="Imagen 10"/>
          <p:cNvPicPr>
            <a:picLocks noChangeAspect="1"/>
          </p:cNvPicPr>
          <p:nvPr userDrawn="1"/>
        </p:nvPicPr>
        <p:blipFill>
          <a:blip r:embed="rId3" cstate="hq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42278" y="276375"/>
            <a:ext cx="321258" cy="421972"/>
          </a:xfrm>
          <a:prstGeom prst="rect">
            <a:avLst/>
          </a:prstGeom>
        </p:spPr>
      </p:pic>
      <p:pic>
        <p:nvPicPr>
          <p:cNvPr id="4" name="Imagen 3">
            <a:extLst>
              <a:ext uri="{FF2B5EF4-FFF2-40B4-BE49-F238E27FC236}">
                <a16:creationId xmlns:a16="http://schemas.microsoft.com/office/drawing/2014/main" id="{3AEABAE2-D071-8C14-74D2-D60F3652A91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207577" y="228448"/>
            <a:ext cx="574692" cy="574692"/>
          </a:xfrm>
          <a:prstGeom prst="rect">
            <a:avLst/>
          </a:prstGeom>
        </p:spPr>
      </p:pic>
    </p:spTree>
    <p:extLst>
      <p:ext uri="{BB962C8B-B14F-4D97-AF65-F5344CB8AC3E}">
        <p14:creationId xmlns:p14="http://schemas.microsoft.com/office/powerpoint/2010/main" val="96298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2BB3979-ED42-DD2F-5A42-1F28544A9D74}"/>
              </a:ext>
            </a:extLst>
          </p:cNvPr>
          <p:cNvSpPr/>
          <p:nvPr userDrawn="1"/>
        </p:nvSpPr>
        <p:spPr>
          <a:xfrm>
            <a:off x="0" y="819253"/>
            <a:ext cx="12192000" cy="5219493"/>
          </a:xfrm>
          <a:prstGeom prst="rect">
            <a:avLst/>
          </a:prstGeom>
          <a:solidFill>
            <a:srgbClr val="93BB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Título 1">
            <a:extLst>
              <a:ext uri="{FF2B5EF4-FFF2-40B4-BE49-F238E27FC236}">
                <a16:creationId xmlns:a16="http://schemas.microsoft.com/office/drawing/2014/main" id="{3D14FD9B-F460-87A8-F5D0-E06C6971546D}"/>
              </a:ext>
            </a:extLst>
          </p:cNvPr>
          <p:cNvSpPr>
            <a:spLocks noGrp="1"/>
          </p:cNvSpPr>
          <p:nvPr>
            <p:ph type="title"/>
          </p:nvPr>
        </p:nvSpPr>
        <p:spPr>
          <a:xfrm>
            <a:off x="1366923" y="2778853"/>
            <a:ext cx="9458153" cy="1300291"/>
          </a:xfrm>
        </p:spPr>
        <p:txBody>
          <a:bodyPr anchor="b">
            <a:normAutofit/>
          </a:bodyPr>
          <a:lstStyle>
            <a:lvl1pPr algn="ctr" defTabSz="0">
              <a:lnSpc>
                <a:spcPct val="100000"/>
              </a:lnSpc>
              <a:defRPr sz="3200" b="0">
                <a:solidFill>
                  <a:schemeClr val="bg1"/>
                </a:solidFill>
                <a:latin typeface="Verdana" panose="020B0604030504040204" pitchFamily="34" charset="0"/>
                <a:ea typeface="Verdana" panose="020B0604030504040204" pitchFamily="34" charset="0"/>
              </a:defRPr>
            </a:lvl1pPr>
          </a:lstStyle>
          <a:p>
            <a:r>
              <a:rPr lang="es-ES" dirty="0"/>
              <a:t>Haga clic para modificar el estilo de título del patrón</a:t>
            </a:r>
            <a:endParaRPr lang="es-CO" dirty="0"/>
          </a:p>
        </p:txBody>
      </p:sp>
      <p:pic>
        <p:nvPicPr>
          <p:cNvPr id="5" name="Imagen 4">
            <a:extLst>
              <a:ext uri="{FF2B5EF4-FFF2-40B4-BE49-F238E27FC236}">
                <a16:creationId xmlns:a16="http://schemas.microsoft.com/office/drawing/2014/main" id="{59ECF0C3-66BE-2733-69BA-597159D6C4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47196" y="5265892"/>
            <a:ext cx="591177" cy="591177"/>
          </a:xfrm>
          <a:prstGeom prst="rect">
            <a:avLst/>
          </a:prstGeom>
        </p:spPr>
      </p:pic>
    </p:spTree>
    <p:extLst>
      <p:ext uri="{BB962C8B-B14F-4D97-AF65-F5344CB8AC3E}">
        <p14:creationId xmlns:p14="http://schemas.microsoft.com/office/powerpoint/2010/main" val="26008763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Área Hidrográfica Pacífico">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pic>
        <p:nvPicPr>
          <p:cNvPr id="3" name="Imagen 2"/>
          <p:cNvPicPr>
            <a:picLocks noChangeAspect="1"/>
          </p:cNvPicPr>
          <p:nvPr userDrawn="1"/>
        </p:nvPicPr>
        <p:blipFill>
          <a:blip r:embed="rId3" cstate="hq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668292" y="83266"/>
            <a:ext cx="344690" cy="452750"/>
          </a:xfrm>
          <a:prstGeom prst="rect">
            <a:avLst/>
          </a:prstGeom>
        </p:spPr>
      </p:pic>
      <p:sp>
        <p:nvSpPr>
          <p:cNvPr id="4" name="Rectángulo: esquinas superiores redondeadas 3">
            <a:extLst>
              <a:ext uri="{FF2B5EF4-FFF2-40B4-BE49-F238E27FC236}">
                <a16:creationId xmlns:a16="http://schemas.microsoft.com/office/drawing/2014/main" id="{E5BC0015-ADC8-8DF0-4673-8DD67020269C}"/>
              </a:ext>
            </a:extLst>
          </p:cNvPr>
          <p:cNvSpPr/>
          <p:nvPr userDrawn="1"/>
        </p:nvSpPr>
        <p:spPr>
          <a:xfrm rot="5400000">
            <a:off x="2531470" y="-2303023"/>
            <a:ext cx="510532" cy="5573476"/>
          </a:xfrm>
          <a:prstGeom prst="round2Same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CuadroTexto 7">
            <a:extLst>
              <a:ext uri="{FF2B5EF4-FFF2-40B4-BE49-F238E27FC236}">
                <a16:creationId xmlns:a16="http://schemas.microsoft.com/office/drawing/2014/main" id="{4C8C588C-1394-7A7F-B5CC-96CC7A25F6E9}"/>
              </a:ext>
            </a:extLst>
          </p:cNvPr>
          <p:cNvSpPr txBox="1"/>
          <p:nvPr userDrawn="1"/>
        </p:nvSpPr>
        <p:spPr>
          <a:xfrm>
            <a:off x="785896" y="309595"/>
            <a:ext cx="4033476" cy="369332"/>
          </a:xfrm>
          <a:prstGeom prst="rect">
            <a:avLst/>
          </a:prstGeom>
          <a:noFill/>
        </p:spPr>
        <p:txBody>
          <a:bodyPr wrap="none" rtlCol="0">
            <a:spAutoFit/>
          </a:bodyPr>
          <a:lstStyle/>
          <a:p>
            <a:pPr algn="l"/>
            <a:r>
              <a:rPr lang="es-ES" sz="1800" b="1" dirty="0">
                <a:solidFill>
                  <a:schemeClr val="bg1"/>
                </a:solidFill>
                <a:latin typeface="Verdana" panose="020B0604030504040204" pitchFamily="34" charset="0"/>
                <a:ea typeface="Verdana" panose="020B0604030504040204" pitchFamily="34" charset="0"/>
              </a:rPr>
              <a:t>Área Hidrográfica del Pacífico</a:t>
            </a:r>
            <a:endParaRPr lang="es-MX" sz="1800" b="1" dirty="0">
              <a:solidFill>
                <a:schemeClr val="bg1"/>
              </a:solidFill>
              <a:latin typeface="Verdana" panose="020B0604030504040204" pitchFamily="34" charset="0"/>
              <a:ea typeface="Verdana" panose="020B0604030504040204" pitchFamily="34" charset="0"/>
            </a:endParaRPr>
          </a:p>
        </p:txBody>
      </p:sp>
      <p:pic>
        <p:nvPicPr>
          <p:cNvPr id="11" name="Imagen 10">
            <a:extLst>
              <a:ext uri="{FF2B5EF4-FFF2-40B4-BE49-F238E27FC236}">
                <a16:creationId xmlns:a16="http://schemas.microsoft.com/office/drawing/2014/main" id="{409ABC3B-FDA6-5F1B-A625-D631F6A6D55B}"/>
              </a:ext>
            </a:extLst>
          </p:cNvPr>
          <p:cNvPicPr>
            <a:picLocks noChangeAspect="1"/>
          </p:cNvPicPr>
          <p:nvPr userDrawn="1"/>
        </p:nvPicPr>
        <p:blipFill>
          <a:blip r:embed="rId3" cstate="hq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42278" y="276375"/>
            <a:ext cx="321258" cy="421972"/>
          </a:xfrm>
          <a:prstGeom prst="rect">
            <a:avLst/>
          </a:prstGeom>
        </p:spPr>
      </p:pic>
      <p:pic>
        <p:nvPicPr>
          <p:cNvPr id="5" name="Imagen 4">
            <a:extLst>
              <a:ext uri="{FF2B5EF4-FFF2-40B4-BE49-F238E27FC236}">
                <a16:creationId xmlns:a16="http://schemas.microsoft.com/office/drawing/2014/main" id="{A9D7DD8F-5780-C4F0-3CD9-32FED1D61BD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207577" y="228448"/>
            <a:ext cx="574692" cy="574692"/>
          </a:xfrm>
          <a:prstGeom prst="rect">
            <a:avLst/>
          </a:prstGeom>
        </p:spPr>
      </p:pic>
    </p:spTree>
    <p:extLst>
      <p:ext uri="{BB962C8B-B14F-4D97-AF65-F5344CB8AC3E}">
        <p14:creationId xmlns:p14="http://schemas.microsoft.com/office/powerpoint/2010/main" val="4714266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Área Hidrográfica cuenca ALTA rio mag">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pic>
        <p:nvPicPr>
          <p:cNvPr id="2" name="Imagen 1">
            <a:extLst>
              <a:ext uri="{FF2B5EF4-FFF2-40B4-BE49-F238E27FC236}">
                <a16:creationId xmlns:a16="http://schemas.microsoft.com/office/drawing/2014/main" id="{7F2DFE8C-FD65-8FC8-3BC7-453D760E39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3" name="Rectángulo: esquinas superiores redondeadas 2">
            <a:extLst>
              <a:ext uri="{FF2B5EF4-FFF2-40B4-BE49-F238E27FC236}">
                <a16:creationId xmlns:a16="http://schemas.microsoft.com/office/drawing/2014/main" id="{B718E77E-107A-B7F2-C756-77D6C6A75061}"/>
              </a:ext>
            </a:extLst>
          </p:cNvPr>
          <p:cNvSpPr/>
          <p:nvPr userDrawn="1"/>
        </p:nvSpPr>
        <p:spPr>
          <a:xfrm rot="5400000">
            <a:off x="2531470" y="-2303023"/>
            <a:ext cx="510532" cy="5573476"/>
          </a:xfrm>
          <a:prstGeom prst="round2Same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4" name="Imagen 3">
            <a:extLst>
              <a:ext uri="{FF2B5EF4-FFF2-40B4-BE49-F238E27FC236}">
                <a16:creationId xmlns:a16="http://schemas.microsoft.com/office/drawing/2014/main" id="{C9833A77-15BE-AF48-CA2F-6F668AC0DB3F}"/>
              </a:ext>
            </a:extLst>
          </p:cNvPr>
          <p:cNvPicPr>
            <a:picLocks noChangeAspect="1"/>
          </p:cNvPicPr>
          <p:nvPr userDrawn="1"/>
        </p:nvPicPr>
        <p:blipFill>
          <a:blip r:embed="rId4" cstate="hq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342278" y="276375"/>
            <a:ext cx="321258" cy="421972"/>
          </a:xfrm>
          <a:prstGeom prst="rect">
            <a:avLst/>
          </a:prstGeom>
        </p:spPr>
      </p:pic>
      <p:sp>
        <p:nvSpPr>
          <p:cNvPr id="9" name="CuadroTexto 8"/>
          <p:cNvSpPr txBox="1"/>
          <p:nvPr userDrawn="1"/>
        </p:nvSpPr>
        <p:spPr>
          <a:xfrm>
            <a:off x="771075" y="225083"/>
            <a:ext cx="4330032" cy="523220"/>
          </a:xfrm>
          <a:prstGeom prst="rect">
            <a:avLst/>
          </a:prstGeom>
          <a:noFill/>
        </p:spPr>
        <p:txBody>
          <a:bodyPr wrap="none" rtlCol="0">
            <a:spAutoFit/>
          </a:bodyPr>
          <a:lstStyle/>
          <a:p>
            <a:pPr algn="l"/>
            <a:r>
              <a:rPr lang="es-ES" sz="1400" b="1" dirty="0">
                <a:solidFill>
                  <a:schemeClr val="bg1"/>
                </a:solidFill>
                <a:latin typeface="Verdana" panose="020B0604030504040204" pitchFamily="34" charset="0"/>
                <a:ea typeface="Verdana" panose="020B0604030504040204" pitchFamily="34" charset="0"/>
              </a:rPr>
              <a:t>Área Hidrográfica del Magdalena – Cauca</a:t>
            </a:r>
          </a:p>
          <a:p>
            <a:pPr algn="l"/>
            <a:r>
              <a:rPr lang="es-ES" sz="1400" b="1" dirty="0">
                <a:solidFill>
                  <a:schemeClr val="bg1"/>
                </a:solidFill>
                <a:latin typeface="Verdana" panose="020B0604030504040204" pitchFamily="34" charset="0"/>
                <a:ea typeface="Verdana" panose="020B0604030504040204" pitchFamily="34" charset="0"/>
              </a:rPr>
              <a:t>(Cuenca alta del Río Magdalena)</a:t>
            </a:r>
            <a:endParaRPr lang="es-MX" sz="1400" b="1"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78530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Área Hidrográfica cuenca MEDIA rio mag">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pic>
        <p:nvPicPr>
          <p:cNvPr id="2" name="Imagen 1">
            <a:extLst>
              <a:ext uri="{FF2B5EF4-FFF2-40B4-BE49-F238E27FC236}">
                <a16:creationId xmlns:a16="http://schemas.microsoft.com/office/drawing/2014/main" id="{F4480A92-F905-5278-B17C-45BA8552A20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3" name="Rectángulo: esquinas superiores redondeadas 2">
            <a:extLst>
              <a:ext uri="{FF2B5EF4-FFF2-40B4-BE49-F238E27FC236}">
                <a16:creationId xmlns:a16="http://schemas.microsoft.com/office/drawing/2014/main" id="{F5EE3D2D-422D-A7F4-B89F-826871AD06D4}"/>
              </a:ext>
            </a:extLst>
          </p:cNvPr>
          <p:cNvSpPr/>
          <p:nvPr userDrawn="1"/>
        </p:nvSpPr>
        <p:spPr>
          <a:xfrm rot="5400000">
            <a:off x="2531470" y="-2303023"/>
            <a:ext cx="510532" cy="5573476"/>
          </a:xfrm>
          <a:prstGeom prst="round2Same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4" name="Imagen 3">
            <a:extLst>
              <a:ext uri="{FF2B5EF4-FFF2-40B4-BE49-F238E27FC236}">
                <a16:creationId xmlns:a16="http://schemas.microsoft.com/office/drawing/2014/main" id="{2172EC98-6F84-E81B-238B-B7E45F173B59}"/>
              </a:ext>
            </a:extLst>
          </p:cNvPr>
          <p:cNvPicPr>
            <a:picLocks noChangeAspect="1"/>
          </p:cNvPicPr>
          <p:nvPr userDrawn="1"/>
        </p:nvPicPr>
        <p:blipFill>
          <a:blip r:embed="rId4" cstate="hq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342278" y="276375"/>
            <a:ext cx="321258" cy="421972"/>
          </a:xfrm>
          <a:prstGeom prst="rect">
            <a:avLst/>
          </a:prstGeom>
        </p:spPr>
      </p:pic>
      <p:sp>
        <p:nvSpPr>
          <p:cNvPr id="9" name="CuadroTexto 8"/>
          <p:cNvSpPr txBox="1"/>
          <p:nvPr userDrawn="1"/>
        </p:nvSpPr>
        <p:spPr>
          <a:xfrm>
            <a:off x="788422" y="233709"/>
            <a:ext cx="4330032" cy="523220"/>
          </a:xfrm>
          <a:prstGeom prst="rect">
            <a:avLst/>
          </a:prstGeom>
          <a:noFill/>
        </p:spPr>
        <p:txBody>
          <a:bodyPr wrap="none" rtlCol="0">
            <a:spAutoFit/>
          </a:bodyPr>
          <a:lstStyle/>
          <a:p>
            <a:pPr algn="l"/>
            <a:r>
              <a:rPr lang="es-ES" sz="1400" b="1" dirty="0">
                <a:solidFill>
                  <a:schemeClr val="bg1"/>
                </a:solidFill>
                <a:latin typeface="Verdana" panose="020B0604030504040204" pitchFamily="34" charset="0"/>
                <a:ea typeface="Verdana" panose="020B0604030504040204" pitchFamily="34" charset="0"/>
              </a:rPr>
              <a:t>Área Hidrográfica del Magdalena – Cauca</a:t>
            </a:r>
          </a:p>
          <a:p>
            <a:pPr algn="l"/>
            <a:r>
              <a:rPr lang="es-ES" sz="1400" b="1" dirty="0">
                <a:solidFill>
                  <a:schemeClr val="bg1"/>
                </a:solidFill>
                <a:latin typeface="Verdana" panose="020B0604030504040204" pitchFamily="34" charset="0"/>
                <a:ea typeface="Verdana" panose="020B0604030504040204" pitchFamily="34" charset="0"/>
              </a:rPr>
              <a:t>(Cuenca media del Río Magdalena)</a:t>
            </a:r>
            <a:endParaRPr lang="es-MX" sz="1400" b="1"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7125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Área Hidrográfica CUENCA rio mag">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pic>
        <p:nvPicPr>
          <p:cNvPr id="2" name="Imagen 1">
            <a:extLst>
              <a:ext uri="{FF2B5EF4-FFF2-40B4-BE49-F238E27FC236}">
                <a16:creationId xmlns:a16="http://schemas.microsoft.com/office/drawing/2014/main" id="{EB2A0B40-0571-657A-81A2-DFA5D132323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3" name="Rectángulo: esquinas superiores redondeadas 2">
            <a:extLst>
              <a:ext uri="{FF2B5EF4-FFF2-40B4-BE49-F238E27FC236}">
                <a16:creationId xmlns:a16="http://schemas.microsoft.com/office/drawing/2014/main" id="{C73BF5CB-D6AD-644B-F603-A23BE3850436}"/>
              </a:ext>
            </a:extLst>
          </p:cNvPr>
          <p:cNvSpPr/>
          <p:nvPr userDrawn="1"/>
        </p:nvSpPr>
        <p:spPr>
          <a:xfrm rot="5400000">
            <a:off x="2531470" y="-2303023"/>
            <a:ext cx="510532" cy="5573476"/>
          </a:xfrm>
          <a:prstGeom prst="round2Same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4" name="Imagen 3">
            <a:extLst>
              <a:ext uri="{FF2B5EF4-FFF2-40B4-BE49-F238E27FC236}">
                <a16:creationId xmlns:a16="http://schemas.microsoft.com/office/drawing/2014/main" id="{E6A40A11-0B9D-40AA-181D-16B97993D35F}"/>
              </a:ext>
            </a:extLst>
          </p:cNvPr>
          <p:cNvPicPr>
            <a:picLocks noChangeAspect="1"/>
          </p:cNvPicPr>
          <p:nvPr userDrawn="1"/>
        </p:nvPicPr>
        <p:blipFill>
          <a:blip r:embed="rId4" cstate="hq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342278" y="276375"/>
            <a:ext cx="321258" cy="421972"/>
          </a:xfrm>
          <a:prstGeom prst="rect">
            <a:avLst/>
          </a:prstGeom>
        </p:spPr>
      </p:pic>
      <p:sp>
        <p:nvSpPr>
          <p:cNvPr id="9" name="CuadroTexto 8"/>
          <p:cNvSpPr txBox="1"/>
          <p:nvPr userDrawn="1"/>
        </p:nvSpPr>
        <p:spPr>
          <a:xfrm>
            <a:off x="789389" y="222105"/>
            <a:ext cx="4330032" cy="523220"/>
          </a:xfrm>
          <a:prstGeom prst="rect">
            <a:avLst/>
          </a:prstGeom>
          <a:noFill/>
        </p:spPr>
        <p:txBody>
          <a:bodyPr wrap="none" rtlCol="0">
            <a:spAutoFit/>
          </a:bodyPr>
          <a:lstStyle/>
          <a:p>
            <a:pPr algn="l"/>
            <a:r>
              <a:rPr lang="es-ES" sz="1400" b="1" dirty="0">
                <a:solidFill>
                  <a:schemeClr val="bg1"/>
                </a:solidFill>
                <a:latin typeface="Verdana" panose="020B0604030504040204" pitchFamily="34" charset="0"/>
                <a:ea typeface="Verdana" panose="020B0604030504040204" pitchFamily="34" charset="0"/>
              </a:rPr>
              <a:t>Área Hidrográfica del Magdalena – Cauca</a:t>
            </a:r>
          </a:p>
          <a:p>
            <a:pPr algn="l"/>
            <a:r>
              <a:rPr lang="es-ES" sz="1400" b="1" dirty="0">
                <a:solidFill>
                  <a:schemeClr val="bg1"/>
                </a:solidFill>
                <a:latin typeface="Verdana" panose="020B0604030504040204" pitchFamily="34" charset="0"/>
                <a:ea typeface="Verdana" panose="020B0604030504040204" pitchFamily="34" charset="0"/>
              </a:rPr>
              <a:t>(Cuenca del Río Magdalena)</a:t>
            </a:r>
            <a:endParaRPr lang="es-MX" sz="1400" b="1"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999006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Área Hidrográfica cuenca BAJA rio mag">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pic>
        <p:nvPicPr>
          <p:cNvPr id="2" name="Imagen 1">
            <a:extLst>
              <a:ext uri="{FF2B5EF4-FFF2-40B4-BE49-F238E27FC236}">
                <a16:creationId xmlns:a16="http://schemas.microsoft.com/office/drawing/2014/main" id="{44B2D12B-3BC5-17E8-C58C-350E77A6E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3" name="Rectángulo: esquinas superiores redondeadas 2">
            <a:extLst>
              <a:ext uri="{FF2B5EF4-FFF2-40B4-BE49-F238E27FC236}">
                <a16:creationId xmlns:a16="http://schemas.microsoft.com/office/drawing/2014/main" id="{18A9DD4F-9EEE-2308-6B3A-9144259254E9}"/>
              </a:ext>
            </a:extLst>
          </p:cNvPr>
          <p:cNvSpPr/>
          <p:nvPr userDrawn="1"/>
        </p:nvSpPr>
        <p:spPr>
          <a:xfrm rot="5400000">
            <a:off x="2531470" y="-2303023"/>
            <a:ext cx="510532" cy="5573476"/>
          </a:xfrm>
          <a:prstGeom prst="round2Same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4" name="Imagen 3">
            <a:extLst>
              <a:ext uri="{FF2B5EF4-FFF2-40B4-BE49-F238E27FC236}">
                <a16:creationId xmlns:a16="http://schemas.microsoft.com/office/drawing/2014/main" id="{0CF1B4D2-4B06-62B9-315E-496FEDEE8BB0}"/>
              </a:ext>
            </a:extLst>
          </p:cNvPr>
          <p:cNvPicPr>
            <a:picLocks noChangeAspect="1"/>
          </p:cNvPicPr>
          <p:nvPr userDrawn="1"/>
        </p:nvPicPr>
        <p:blipFill>
          <a:blip r:embed="rId4" cstate="hq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342278" y="276375"/>
            <a:ext cx="321258" cy="421972"/>
          </a:xfrm>
          <a:prstGeom prst="rect">
            <a:avLst/>
          </a:prstGeom>
        </p:spPr>
      </p:pic>
      <p:sp>
        <p:nvSpPr>
          <p:cNvPr id="9" name="CuadroTexto 8"/>
          <p:cNvSpPr txBox="1"/>
          <p:nvPr userDrawn="1"/>
        </p:nvSpPr>
        <p:spPr>
          <a:xfrm>
            <a:off x="788422" y="230016"/>
            <a:ext cx="4330032" cy="523220"/>
          </a:xfrm>
          <a:prstGeom prst="rect">
            <a:avLst/>
          </a:prstGeom>
          <a:noFill/>
        </p:spPr>
        <p:txBody>
          <a:bodyPr wrap="none" rtlCol="0">
            <a:spAutoFit/>
          </a:bodyPr>
          <a:lstStyle/>
          <a:p>
            <a:pPr algn="l"/>
            <a:r>
              <a:rPr lang="es-ES" sz="1400" b="1" dirty="0">
                <a:solidFill>
                  <a:schemeClr val="bg1"/>
                </a:solidFill>
                <a:latin typeface="Verdana" panose="020B0604030504040204" pitchFamily="34" charset="0"/>
                <a:ea typeface="Verdana" panose="020B0604030504040204" pitchFamily="34" charset="0"/>
              </a:rPr>
              <a:t>Área Hidrográfica del Magdalena – Cauca</a:t>
            </a:r>
          </a:p>
          <a:p>
            <a:pPr algn="l"/>
            <a:r>
              <a:rPr lang="es-ES" sz="1400" b="1" dirty="0">
                <a:solidFill>
                  <a:schemeClr val="bg1"/>
                </a:solidFill>
                <a:latin typeface="Verdana" panose="020B0604030504040204" pitchFamily="34" charset="0"/>
                <a:ea typeface="Verdana" panose="020B0604030504040204" pitchFamily="34" charset="0"/>
              </a:rPr>
              <a:t>(Cuenca baja del Río Magdalena)</a:t>
            </a:r>
            <a:endParaRPr lang="es-MX" sz="1400" b="1"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9283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Área Hidrográfica Orinoco">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pic>
        <p:nvPicPr>
          <p:cNvPr id="2" name="Imagen 1">
            <a:extLst>
              <a:ext uri="{FF2B5EF4-FFF2-40B4-BE49-F238E27FC236}">
                <a16:creationId xmlns:a16="http://schemas.microsoft.com/office/drawing/2014/main" id="{6312FF33-AA3C-868A-0233-60C4D285DFA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3" name="Rectángulo: esquinas superiores redondeadas 2">
            <a:extLst>
              <a:ext uri="{FF2B5EF4-FFF2-40B4-BE49-F238E27FC236}">
                <a16:creationId xmlns:a16="http://schemas.microsoft.com/office/drawing/2014/main" id="{E727588D-51FC-E529-011F-C4D5E2AEA12D}"/>
              </a:ext>
            </a:extLst>
          </p:cNvPr>
          <p:cNvSpPr/>
          <p:nvPr userDrawn="1"/>
        </p:nvSpPr>
        <p:spPr>
          <a:xfrm rot="5400000">
            <a:off x="2531470" y="-2303023"/>
            <a:ext cx="510532" cy="5573476"/>
          </a:xfrm>
          <a:prstGeom prst="round2Same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4" name="Imagen 3">
            <a:extLst>
              <a:ext uri="{FF2B5EF4-FFF2-40B4-BE49-F238E27FC236}">
                <a16:creationId xmlns:a16="http://schemas.microsoft.com/office/drawing/2014/main" id="{0DED3D7D-93BF-4CEA-C1A5-8A460303E5A5}"/>
              </a:ext>
            </a:extLst>
          </p:cNvPr>
          <p:cNvPicPr>
            <a:picLocks noChangeAspect="1"/>
          </p:cNvPicPr>
          <p:nvPr userDrawn="1"/>
        </p:nvPicPr>
        <p:blipFill>
          <a:blip r:embed="rId4" cstate="hq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342278" y="276375"/>
            <a:ext cx="321258" cy="421972"/>
          </a:xfrm>
          <a:prstGeom prst="rect">
            <a:avLst/>
          </a:prstGeom>
        </p:spPr>
      </p:pic>
      <p:sp>
        <p:nvSpPr>
          <p:cNvPr id="9" name="CuadroTexto 8"/>
          <p:cNvSpPr txBox="1"/>
          <p:nvPr userDrawn="1"/>
        </p:nvSpPr>
        <p:spPr>
          <a:xfrm>
            <a:off x="770799" y="309641"/>
            <a:ext cx="4031873" cy="369332"/>
          </a:xfrm>
          <a:prstGeom prst="rect">
            <a:avLst/>
          </a:prstGeom>
          <a:noFill/>
        </p:spPr>
        <p:txBody>
          <a:bodyPr wrap="none" rtlCol="0">
            <a:spAutoFit/>
          </a:bodyPr>
          <a:lstStyle/>
          <a:p>
            <a:pPr algn="l"/>
            <a:r>
              <a:rPr lang="es-ES" sz="1800" b="1" dirty="0">
                <a:solidFill>
                  <a:schemeClr val="bg1"/>
                </a:solidFill>
                <a:latin typeface="Verdana" panose="020B0604030504040204" pitchFamily="34" charset="0"/>
                <a:ea typeface="Verdana" panose="020B0604030504040204" pitchFamily="34" charset="0"/>
              </a:rPr>
              <a:t>Área Hidrográfica del Orinoco</a:t>
            </a:r>
            <a:endParaRPr lang="es-MX" sz="1800" b="1"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0967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Área Hidrográfica Amazonas">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2" name="Rectángulo: esquinas superiores redondeadas 1">
            <a:extLst>
              <a:ext uri="{FF2B5EF4-FFF2-40B4-BE49-F238E27FC236}">
                <a16:creationId xmlns:a16="http://schemas.microsoft.com/office/drawing/2014/main" id="{971500D4-7186-08E4-3C14-3B2714375B12}"/>
              </a:ext>
            </a:extLst>
          </p:cNvPr>
          <p:cNvSpPr/>
          <p:nvPr userDrawn="1"/>
        </p:nvSpPr>
        <p:spPr>
          <a:xfrm rot="5400000">
            <a:off x="2531470" y="-2303023"/>
            <a:ext cx="510532" cy="5573476"/>
          </a:xfrm>
          <a:prstGeom prst="round2Same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3" name="Imagen 2">
            <a:extLst>
              <a:ext uri="{FF2B5EF4-FFF2-40B4-BE49-F238E27FC236}">
                <a16:creationId xmlns:a16="http://schemas.microsoft.com/office/drawing/2014/main" id="{BA79CB8E-7110-20E4-B7FD-5EC39CB6981C}"/>
              </a:ext>
            </a:extLst>
          </p:cNvPr>
          <p:cNvPicPr>
            <a:picLocks noChangeAspect="1"/>
          </p:cNvPicPr>
          <p:nvPr userDrawn="1"/>
        </p:nvPicPr>
        <p:blipFill>
          <a:blip r:embed="rId3" cstate="hq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42278" y="276375"/>
            <a:ext cx="321258" cy="421972"/>
          </a:xfrm>
          <a:prstGeom prst="rect">
            <a:avLst/>
          </a:prstGeom>
        </p:spPr>
      </p:pic>
      <p:sp>
        <p:nvSpPr>
          <p:cNvPr id="9" name="CuadroTexto 8"/>
          <p:cNvSpPr txBox="1"/>
          <p:nvPr userDrawn="1"/>
        </p:nvSpPr>
        <p:spPr>
          <a:xfrm>
            <a:off x="801559" y="299049"/>
            <a:ext cx="4352474" cy="369332"/>
          </a:xfrm>
          <a:prstGeom prst="rect">
            <a:avLst/>
          </a:prstGeom>
          <a:noFill/>
        </p:spPr>
        <p:txBody>
          <a:bodyPr wrap="none" rtlCol="0">
            <a:spAutoFit/>
          </a:bodyPr>
          <a:lstStyle/>
          <a:p>
            <a:pPr algn="l"/>
            <a:r>
              <a:rPr lang="es-ES" sz="1800" b="1" dirty="0">
                <a:solidFill>
                  <a:schemeClr val="bg1"/>
                </a:solidFill>
                <a:latin typeface="Verdana" panose="020B0604030504040204" pitchFamily="34" charset="0"/>
                <a:ea typeface="Verdana" panose="020B0604030504040204" pitchFamily="34" charset="0"/>
              </a:rPr>
              <a:t>Área Hidrográfica del Amazonas</a:t>
            </a:r>
            <a:endParaRPr lang="es-MX" sz="1800" b="1" dirty="0">
              <a:solidFill>
                <a:schemeClr val="bg1"/>
              </a:solidFill>
              <a:latin typeface="Verdana" panose="020B0604030504040204" pitchFamily="34" charset="0"/>
              <a:ea typeface="Verdana" panose="020B0604030504040204" pitchFamily="34" charset="0"/>
            </a:endParaRPr>
          </a:p>
        </p:txBody>
      </p:sp>
      <p:pic>
        <p:nvPicPr>
          <p:cNvPr id="4" name="Imagen 3">
            <a:extLst>
              <a:ext uri="{FF2B5EF4-FFF2-40B4-BE49-F238E27FC236}">
                <a16:creationId xmlns:a16="http://schemas.microsoft.com/office/drawing/2014/main" id="{C3CC25C9-C197-607B-5148-158EFA2960D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Tree>
    <p:extLst>
      <p:ext uri="{BB962C8B-B14F-4D97-AF65-F5344CB8AC3E}">
        <p14:creationId xmlns:p14="http://schemas.microsoft.com/office/powerpoint/2010/main" val="3050522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onóstico amenaza deslizamientos tierra">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13" name="Marcador de texto 12"/>
          <p:cNvSpPr>
            <a:spLocks noGrp="1"/>
          </p:cNvSpPr>
          <p:nvPr>
            <p:ph type="body" sz="quarter" idx="10"/>
          </p:nvPr>
        </p:nvSpPr>
        <p:spPr>
          <a:xfrm>
            <a:off x="1171067" y="780402"/>
            <a:ext cx="4263576" cy="261610"/>
          </a:xfrm>
        </p:spPr>
        <p:txBody>
          <a:bodyPr>
            <a:noAutofit/>
          </a:bodyPr>
          <a:lstStyle>
            <a:lvl1pPr marL="0" indent="0" algn="l">
              <a:buNone/>
              <a:defRPr sz="1200" b="1">
                <a:solidFill>
                  <a:schemeClr val="accent6">
                    <a:lumMod val="50000"/>
                  </a:schemeClr>
                </a:solidFill>
                <a:latin typeface="Verdana" panose="020B0604030504040204" pitchFamily="34" charset="0"/>
                <a:ea typeface="Verdana" panose="020B0604030504040204" pitchFamily="34" charset="0"/>
              </a:defRPr>
            </a:lvl1pPr>
          </a:lstStyle>
          <a:p>
            <a:pPr lvl="0"/>
            <a:r>
              <a:rPr lang="es-ES" dirty="0"/>
              <a:t>Editar el estilo de texto del patrón</a:t>
            </a:r>
          </a:p>
        </p:txBody>
      </p:sp>
      <p:pic>
        <p:nvPicPr>
          <p:cNvPr id="3" name="Imagen 2">
            <a:extLst>
              <a:ext uri="{FF2B5EF4-FFF2-40B4-BE49-F238E27FC236}">
                <a16:creationId xmlns:a16="http://schemas.microsoft.com/office/drawing/2014/main" id="{6B334709-92B6-4D09-C26E-79CD5F8F69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4" name="Rectángulo: esquinas superiores redondeadas 3">
            <a:extLst>
              <a:ext uri="{FF2B5EF4-FFF2-40B4-BE49-F238E27FC236}">
                <a16:creationId xmlns:a16="http://schemas.microsoft.com/office/drawing/2014/main" id="{A5AD9810-73B5-21CA-E822-5089639E52BA}"/>
              </a:ext>
            </a:extLst>
          </p:cNvPr>
          <p:cNvSpPr/>
          <p:nvPr userDrawn="1"/>
        </p:nvSpPr>
        <p:spPr>
          <a:xfrm rot="5400000">
            <a:off x="2531470" y="-2303023"/>
            <a:ext cx="510532" cy="5573476"/>
          </a:xfrm>
          <a:prstGeom prst="round2SameRect">
            <a:avLst/>
          </a:prstGeom>
          <a:gradFill flip="none" rotWithShape="1">
            <a:gsLst>
              <a:gs pos="0">
                <a:srgbClr val="6C320A"/>
              </a:gs>
              <a:gs pos="33000">
                <a:schemeClr val="accent6">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CuadroTexto 8"/>
          <p:cNvSpPr txBox="1"/>
          <p:nvPr userDrawn="1"/>
        </p:nvSpPr>
        <p:spPr>
          <a:xfrm>
            <a:off x="1045292" y="231240"/>
            <a:ext cx="3190296" cy="523220"/>
          </a:xfrm>
          <a:prstGeom prst="rect">
            <a:avLst/>
          </a:prstGeom>
          <a:noFill/>
        </p:spPr>
        <p:txBody>
          <a:bodyPr wrap="none" rtlCol="0">
            <a:spAutoFit/>
          </a:bodyPr>
          <a:lstStyle/>
          <a:p>
            <a:pPr algn="l"/>
            <a:r>
              <a:rPr lang="es-ES" sz="1400" b="1" dirty="0">
                <a:solidFill>
                  <a:schemeClr val="bg1"/>
                </a:solidFill>
                <a:latin typeface="Verdana" panose="020B0604030504040204" pitchFamily="34" charset="0"/>
                <a:ea typeface="Verdana" panose="020B0604030504040204" pitchFamily="34" charset="0"/>
              </a:rPr>
              <a:t>Pronóstico de la Amenaza por</a:t>
            </a:r>
          </a:p>
          <a:p>
            <a:pPr algn="l"/>
            <a:r>
              <a:rPr lang="es-ES" sz="1400" b="1" dirty="0">
                <a:solidFill>
                  <a:schemeClr val="bg1"/>
                </a:solidFill>
                <a:latin typeface="Verdana" panose="020B0604030504040204" pitchFamily="34" charset="0"/>
                <a:ea typeface="Verdana" panose="020B0604030504040204" pitchFamily="34" charset="0"/>
              </a:rPr>
              <a:t>Deslizamientos de Tierra</a:t>
            </a:r>
            <a:endParaRPr lang="es-MX" sz="1400" b="1" dirty="0">
              <a:solidFill>
                <a:schemeClr val="bg1"/>
              </a:solidFill>
              <a:latin typeface="Verdana" panose="020B0604030504040204" pitchFamily="34" charset="0"/>
              <a:ea typeface="Verdana" panose="020B0604030504040204" pitchFamily="34" charset="0"/>
            </a:endParaRPr>
          </a:p>
        </p:txBody>
      </p:sp>
      <p:pic>
        <p:nvPicPr>
          <p:cNvPr id="2" name="Imagen 1"/>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308697" y="206806"/>
            <a:ext cx="547654" cy="547654"/>
          </a:xfrm>
          <a:prstGeom prst="rect">
            <a:avLst/>
          </a:prstGeom>
        </p:spPr>
      </p:pic>
    </p:spTree>
    <p:extLst>
      <p:ext uri="{BB962C8B-B14F-4D97-AF65-F5344CB8AC3E}">
        <p14:creationId xmlns:p14="http://schemas.microsoft.com/office/powerpoint/2010/main" val="26367277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nóstico amenaza incendios vegetal">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13" name="Marcador de texto 12"/>
          <p:cNvSpPr>
            <a:spLocks noGrp="1"/>
          </p:cNvSpPr>
          <p:nvPr>
            <p:ph type="body" sz="quarter" idx="10"/>
          </p:nvPr>
        </p:nvSpPr>
        <p:spPr>
          <a:xfrm>
            <a:off x="845523" y="780401"/>
            <a:ext cx="4524959" cy="261611"/>
          </a:xfrm>
        </p:spPr>
        <p:txBody>
          <a:bodyPr>
            <a:noAutofit/>
          </a:bodyPr>
          <a:lstStyle>
            <a:lvl1pPr marL="0" indent="0" algn="l">
              <a:buNone/>
              <a:defRPr sz="1200" b="1">
                <a:solidFill>
                  <a:srgbClr val="C00000"/>
                </a:solidFill>
                <a:latin typeface="Verdana" panose="020B0604030504040204" pitchFamily="34" charset="0"/>
                <a:ea typeface="Verdana" panose="020B0604030504040204" pitchFamily="34" charset="0"/>
              </a:defRPr>
            </a:lvl1pPr>
          </a:lstStyle>
          <a:p>
            <a:pPr lvl="0"/>
            <a:r>
              <a:rPr lang="es-ES" dirty="0"/>
              <a:t>Editar el estilo de texto del patrón</a:t>
            </a:r>
          </a:p>
        </p:txBody>
      </p:sp>
      <p:pic>
        <p:nvPicPr>
          <p:cNvPr id="3" name="Imagen 2">
            <a:extLst>
              <a:ext uri="{FF2B5EF4-FFF2-40B4-BE49-F238E27FC236}">
                <a16:creationId xmlns:a16="http://schemas.microsoft.com/office/drawing/2014/main" id="{C377453F-FEE5-6557-7DF5-C92BA814C59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4" name="Rectángulo: esquinas superiores redondeadas 3">
            <a:extLst>
              <a:ext uri="{FF2B5EF4-FFF2-40B4-BE49-F238E27FC236}">
                <a16:creationId xmlns:a16="http://schemas.microsoft.com/office/drawing/2014/main" id="{722760E1-F7EB-8053-D0F6-F4F8022BF84C}"/>
              </a:ext>
            </a:extLst>
          </p:cNvPr>
          <p:cNvSpPr/>
          <p:nvPr userDrawn="1"/>
        </p:nvSpPr>
        <p:spPr>
          <a:xfrm rot="5400000">
            <a:off x="2531470" y="-2303023"/>
            <a:ext cx="510532" cy="5573476"/>
          </a:xfrm>
          <a:prstGeom prst="round2SameRect">
            <a:avLst/>
          </a:prstGeom>
          <a:gradFill flip="none" rotWithShape="1">
            <a:gsLst>
              <a:gs pos="100000">
                <a:srgbClr val="A10E07"/>
              </a:gs>
              <a:gs pos="0">
                <a:schemeClr val="accent4"/>
              </a:gs>
              <a:gs pos="28000">
                <a:srgbClr val="FF000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CuadroTexto 8"/>
          <p:cNvSpPr txBox="1"/>
          <p:nvPr userDrawn="1"/>
        </p:nvSpPr>
        <p:spPr>
          <a:xfrm>
            <a:off x="810883" y="222105"/>
            <a:ext cx="3735238" cy="523220"/>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Pronóstico de la Amenaza por</a:t>
            </a:r>
          </a:p>
          <a:p>
            <a:pPr algn="l"/>
            <a:r>
              <a:rPr lang="es-ES" sz="1400" b="1" dirty="0">
                <a:solidFill>
                  <a:schemeClr val="bg1"/>
                </a:solidFill>
                <a:latin typeface="Verdana" panose="020B0604030504040204" pitchFamily="34" charset="0"/>
                <a:ea typeface="Verdana" panose="020B0604030504040204" pitchFamily="34" charset="0"/>
              </a:rPr>
              <a:t>Incendios de la Cobertura Vegetal</a:t>
            </a:r>
            <a:endParaRPr lang="es-MX" sz="1400" b="1" dirty="0">
              <a:solidFill>
                <a:schemeClr val="bg1"/>
              </a:solidFill>
              <a:latin typeface="Verdana" panose="020B0604030504040204" pitchFamily="34" charset="0"/>
              <a:ea typeface="Verdana" panose="020B0604030504040204" pitchFamily="34" charset="0"/>
            </a:endParaRPr>
          </a:p>
        </p:txBody>
      </p:sp>
      <p:pic>
        <p:nvPicPr>
          <p:cNvPr id="2" name="Imagen 1"/>
          <p:cNvPicPr>
            <a:picLocks noChangeAspect="1"/>
          </p:cNvPicPr>
          <p:nvPr userDrawn="1"/>
        </p:nvPicPr>
        <p:blipFill>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362032" y="314100"/>
            <a:ext cx="252946" cy="344488"/>
          </a:xfrm>
          <a:prstGeom prst="rect">
            <a:avLst/>
          </a:prstGeom>
        </p:spPr>
      </p:pic>
    </p:spTree>
    <p:extLst>
      <p:ext uri="{BB962C8B-B14F-4D97-AF65-F5344CB8AC3E}">
        <p14:creationId xmlns:p14="http://schemas.microsoft.com/office/powerpoint/2010/main" val="28624685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letas Meteomarinas CARIBE">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8" name="Rectángulo redondeado 7"/>
          <p:cNvSpPr/>
          <p:nvPr userDrawn="1"/>
        </p:nvSpPr>
        <p:spPr>
          <a:xfrm>
            <a:off x="8616007" y="1047965"/>
            <a:ext cx="3420783" cy="5096993"/>
          </a:xfrm>
          <a:prstGeom prst="roundRect">
            <a:avLst>
              <a:gd name="adj" fmla="val 470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11" name="object 2"/>
          <p:cNvSpPr>
            <a:spLocks noChangeArrowheads="1"/>
          </p:cNvSpPr>
          <p:nvPr userDrawn="1"/>
        </p:nvSpPr>
        <p:spPr bwMode="auto">
          <a:xfrm>
            <a:off x="69066" y="1201921"/>
            <a:ext cx="8544909" cy="501609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126" rtl="0" eaLnBrk="1" fontAlgn="base" latinLnBrk="0" hangingPunct="1">
              <a:lnSpc>
                <a:spcPct val="100000"/>
              </a:lnSpc>
              <a:spcBef>
                <a:spcPct val="0"/>
              </a:spcBef>
              <a:spcAft>
                <a:spcPct val="0"/>
              </a:spcAft>
              <a:buClrTx/>
              <a:buSzTx/>
              <a:buFontTx/>
              <a:buNone/>
              <a:tabLst/>
              <a:defRPr/>
            </a:pPr>
            <a:endParaRPr kumimoji="0" lang="es-CO" altLang="es-CO" sz="3198"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sym typeface="Arial"/>
            </a:endParaRPr>
          </a:p>
        </p:txBody>
      </p:sp>
      <p:sp>
        <p:nvSpPr>
          <p:cNvPr id="3" name="CuadroTexto 2"/>
          <p:cNvSpPr txBox="1"/>
          <p:nvPr userDrawn="1"/>
        </p:nvSpPr>
        <p:spPr>
          <a:xfrm>
            <a:off x="8665440" y="1174966"/>
            <a:ext cx="3200418" cy="307777"/>
          </a:xfrm>
          <a:prstGeom prst="rect">
            <a:avLst/>
          </a:prstGeom>
          <a:noFill/>
        </p:spPr>
        <p:txBody>
          <a:bodyPr wrap="square" rtlCol="0">
            <a:spAutoFit/>
          </a:bodyPr>
          <a:lstStyle/>
          <a:p>
            <a:r>
              <a:rPr lang="es-CO" sz="1400" b="1" dirty="0">
                <a:solidFill>
                  <a:srgbClr val="004070"/>
                </a:solidFill>
                <a:latin typeface="Verdana" panose="020B0604030504040204" pitchFamily="34" charset="0"/>
                <a:ea typeface="Verdana" panose="020B0604030504040204" pitchFamily="34" charset="0"/>
              </a:rPr>
              <a:t>Abreviaturas</a:t>
            </a:r>
            <a:endParaRPr lang="es-MX" sz="1400" b="1" dirty="0">
              <a:solidFill>
                <a:srgbClr val="004070"/>
              </a:solidFill>
              <a:latin typeface="Verdana" panose="020B0604030504040204" pitchFamily="34" charset="0"/>
              <a:ea typeface="Verdana" panose="020B0604030504040204" pitchFamily="34" charset="0"/>
            </a:endParaRPr>
          </a:p>
        </p:txBody>
      </p:sp>
      <p:sp>
        <p:nvSpPr>
          <p:cNvPr id="12" name="CuadroTexto 11"/>
          <p:cNvSpPr txBox="1"/>
          <p:nvPr userDrawn="1"/>
        </p:nvSpPr>
        <p:spPr>
          <a:xfrm>
            <a:off x="8776543" y="1496131"/>
            <a:ext cx="3195511" cy="507831"/>
          </a:xfrm>
          <a:prstGeom prst="rect">
            <a:avLst/>
          </a:prstGeom>
          <a:noFill/>
        </p:spPr>
        <p:txBody>
          <a:bodyPr wrap="square" rtlCol="0">
            <a:spAutoFit/>
          </a:bodyPr>
          <a:lstStyle/>
          <a:p>
            <a:r>
              <a:rPr lang="es-CO" sz="900" b="1" dirty="0">
                <a:solidFill>
                  <a:srgbClr val="004070"/>
                </a:solidFill>
                <a:latin typeface="Verdana" panose="020B0604030504040204" pitchFamily="34" charset="0"/>
                <a:ea typeface="Verdana" panose="020B0604030504040204" pitchFamily="34" charset="0"/>
              </a:rPr>
              <a:t>VV</a:t>
            </a:r>
            <a:r>
              <a:rPr lang="es-CO" sz="900" dirty="0">
                <a:latin typeface="Verdana" panose="020B0604030504040204" pitchFamily="34" charset="0"/>
                <a:ea typeface="Verdana" panose="020B0604030504040204" pitchFamily="34" charset="0"/>
              </a:rPr>
              <a:t> </a:t>
            </a:r>
            <a:r>
              <a:rPr lang="es-CO" sz="900" dirty="0">
                <a:solidFill>
                  <a:schemeClr val="tx1">
                    <a:lumMod val="50000"/>
                    <a:lumOff val="50000"/>
                  </a:schemeClr>
                </a:solidFill>
                <a:latin typeface="Verdana" panose="020B0604030504040204" pitchFamily="34" charset="0"/>
                <a:ea typeface="Verdana" panose="020B0604030504040204" pitchFamily="34" charset="0"/>
              </a:rPr>
              <a:t>– Velocidad del viento máxima</a:t>
            </a:r>
            <a:r>
              <a:rPr lang="es-CO" sz="900" baseline="0" dirty="0">
                <a:solidFill>
                  <a:schemeClr val="tx1">
                    <a:lumMod val="50000"/>
                    <a:lumOff val="50000"/>
                  </a:schemeClr>
                </a:solidFill>
                <a:latin typeface="Verdana" panose="020B0604030504040204" pitchFamily="34" charset="0"/>
                <a:ea typeface="Verdana" panose="020B0604030504040204" pitchFamily="34" charset="0"/>
              </a:rPr>
              <a:t> </a:t>
            </a:r>
            <a:r>
              <a:rPr lang="es-CO" sz="900" dirty="0">
                <a:solidFill>
                  <a:schemeClr val="tx1">
                    <a:lumMod val="50000"/>
                    <a:lumOff val="50000"/>
                  </a:schemeClr>
                </a:solidFill>
                <a:latin typeface="Verdana" panose="020B0604030504040204" pitchFamily="34" charset="0"/>
                <a:ea typeface="Verdana" panose="020B0604030504040204" pitchFamily="34" charset="0"/>
              </a:rPr>
              <a:t>probable.</a:t>
            </a:r>
          </a:p>
          <a:p>
            <a:r>
              <a:rPr lang="es-CO" sz="900" b="1" dirty="0">
                <a:solidFill>
                  <a:srgbClr val="004070"/>
                </a:solidFill>
                <a:latin typeface="Verdana" panose="020B0604030504040204" pitchFamily="34" charset="0"/>
                <a:ea typeface="Verdana" panose="020B0604030504040204" pitchFamily="34" charset="0"/>
              </a:rPr>
              <a:t>DV</a:t>
            </a:r>
            <a:r>
              <a:rPr lang="es-CO" sz="900" dirty="0">
                <a:solidFill>
                  <a:schemeClr val="tx1">
                    <a:lumMod val="50000"/>
                    <a:lumOff val="50000"/>
                  </a:schemeClr>
                </a:solidFill>
                <a:latin typeface="Verdana" panose="020B0604030504040204" pitchFamily="34" charset="0"/>
                <a:ea typeface="Verdana" panose="020B0604030504040204" pitchFamily="34" charset="0"/>
              </a:rPr>
              <a:t> – Dirección predominante del viento.</a:t>
            </a:r>
          </a:p>
          <a:p>
            <a:r>
              <a:rPr lang="es-CO" sz="900" b="1" dirty="0">
                <a:solidFill>
                  <a:srgbClr val="004070"/>
                </a:solidFill>
                <a:latin typeface="Verdana" panose="020B0604030504040204" pitchFamily="34" charset="0"/>
                <a:ea typeface="Verdana" panose="020B0604030504040204" pitchFamily="34" charset="0"/>
              </a:rPr>
              <a:t>AO</a:t>
            </a:r>
            <a:r>
              <a:rPr lang="es-CO" sz="900" dirty="0">
                <a:solidFill>
                  <a:schemeClr val="tx1">
                    <a:lumMod val="50000"/>
                    <a:lumOff val="50000"/>
                  </a:schemeClr>
                </a:solidFill>
                <a:latin typeface="Verdana" panose="020B0604030504040204" pitchFamily="34" charset="0"/>
                <a:ea typeface="Verdana" panose="020B0604030504040204" pitchFamily="34" charset="0"/>
              </a:rPr>
              <a:t> – Altura significativa de la ola.</a:t>
            </a:r>
            <a:endParaRPr lang="es-MX" sz="900" dirty="0">
              <a:solidFill>
                <a:schemeClr val="tx1">
                  <a:lumMod val="50000"/>
                  <a:lumOff val="50000"/>
                </a:schemeClr>
              </a:solidFill>
              <a:latin typeface="Verdana" panose="020B0604030504040204" pitchFamily="34" charset="0"/>
              <a:ea typeface="Verdana" panose="020B0604030504040204" pitchFamily="34" charset="0"/>
            </a:endParaRPr>
          </a:p>
        </p:txBody>
      </p:sp>
      <p:sp>
        <p:nvSpPr>
          <p:cNvPr id="14" name="CuadroTexto 13"/>
          <p:cNvSpPr txBox="1"/>
          <p:nvPr userDrawn="1"/>
        </p:nvSpPr>
        <p:spPr>
          <a:xfrm>
            <a:off x="8665440" y="2020160"/>
            <a:ext cx="3200418" cy="307777"/>
          </a:xfrm>
          <a:prstGeom prst="rect">
            <a:avLst/>
          </a:prstGeom>
          <a:noFill/>
        </p:spPr>
        <p:txBody>
          <a:bodyPr wrap="square" rtlCol="0">
            <a:spAutoFit/>
          </a:bodyPr>
          <a:lstStyle/>
          <a:p>
            <a:r>
              <a:rPr lang="es-CO" sz="1400" b="1" dirty="0">
                <a:solidFill>
                  <a:srgbClr val="004070"/>
                </a:solidFill>
                <a:latin typeface="Verdana" panose="020B0604030504040204" pitchFamily="34" charset="0"/>
                <a:ea typeface="Verdana" panose="020B0604030504040204" pitchFamily="34" charset="0"/>
              </a:rPr>
              <a:t>Convenciones</a:t>
            </a:r>
            <a:endParaRPr lang="es-MX" sz="1400" b="1" dirty="0">
              <a:solidFill>
                <a:srgbClr val="004070"/>
              </a:solidFill>
              <a:latin typeface="Verdana" panose="020B0604030504040204" pitchFamily="34" charset="0"/>
              <a:ea typeface="Verdana" panose="020B0604030504040204" pitchFamily="34" charset="0"/>
            </a:endParaRPr>
          </a:p>
        </p:txBody>
      </p:sp>
      <p:sp>
        <p:nvSpPr>
          <p:cNvPr id="15" name="CuadroTexto 14"/>
          <p:cNvSpPr txBox="1"/>
          <p:nvPr userDrawn="1"/>
        </p:nvSpPr>
        <p:spPr>
          <a:xfrm>
            <a:off x="9231537" y="2358721"/>
            <a:ext cx="2667297" cy="1508105"/>
          </a:xfrm>
          <a:prstGeom prst="rect">
            <a:avLst/>
          </a:prstGeom>
          <a:noFill/>
        </p:spPr>
        <p:txBody>
          <a:bodyPr wrap="square" rtlCol="0">
            <a:spAutoFit/>
          </a:bodyPr>
          <a:lstStyle/>
          <a:p>
            <a:r>
              <a:rPr lang="es-CO" sz="900" b="1" dirty="0">
                <a:solidFill>
                  <a:srgbClr val="004070"/>
                </a:solidFill>
                <a:latin typeface="Verdana" panose="020B0604030504040204" pitchFamily="34" charset="0"/>
                <a:ea typeface="Verdana" panose="020B0604030504040204" pitchFamily="34" charset="0"/>
              </a:rPr>
              <a:t>Tiempo Lluvioso</a:t>
            </a:r>
          </a:p>
          <a:p>
            <a:r>
              <a:rPr lang="es-CO" sz="700" b="0" dirty="0">
                <a:solidFill>
                  <a:schemeClr val="tx1">
                    <a:lumMod val="50000"/>
                    <a:lumOff val="50000"/>
                  </a:schemeClr>
                </a:solidFill>
                <a:latin typeface="Verdana" panose="020B0604030504040204" pitchFamily="34" charset="0"/>
                <a:ea typeface="Verdana" panose="020B0604030504040204" pitchFamily="34" charset="0"/>
              </a:rPr>
              <a:t>Probabilidad de lluvias moderadas a fuertes, en algunos</a:t>
            </a:r>
            <a:r>
              <a:rPr lang="es-CO" sz="700" b="0" baseline="0" dirty="0">
                <a:solidFill>
                  <a:schemeClr val="tx1">
                    <a:lumMod val="50000"/>
                    <a:lumOff val="50000"/>
                  </a:schemeClr>
                </a:solidFill>
                <a:latin typeface="Verdana" panose="020B0604030504040204" pitchFamily="34" charset="0"/>
                <a:ea typeface="Verdana" panose="020B0604030504040204" pitchFamily="34" charset="0"/>
              </a:rPr>
              <a:t> casos con posibilidad de tormentas eléctricas y rachas de viento.</a:t>
            </a:r>
          </a:p>
          <a:p>
            <a:r>
              <a:rPr lang="es-CO" sz="300" b="0" baseline="0" dirty="0">
                <a:solidFill>
                  <a:schemeClr val="tx1">
                    <a:lumMod val="50000"/>
                    <a:lumOff val="50000"/>
                  </a:schemeClr>
                </a:solidFill>
                <a:latin typeface="Verdana" panose="020B0604030504040204" pitchFamily="34" charset="0"/>
                <a:ea typeface="Verdana" panose="020B060403050404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O" sz="900" b="1" dirty="0">
                <a:solidFill>
                  <a:srgbClr val="004070"/>
                </a:solidFill>
                <a:latin typeface="Verdana" panose="020B0604030504040204" pitchFamily="34" charset="0"/>
                <a:ea typeface="Verdana" panose="020B0604030504040204" pitchFamily="34" charset="0"/>
              </a:rPr>
              <a:t>Sugerencia</a:t>
            </a:r>
            <a:r>
              <a:rPr lang="es-CO" sz="900" b="1" baseline="0" dirty="0">
                <a:solidFill>
                  <a:srgbClr val="004070"/>
                </a:solidFill>
                <a:latin typeface="Verdana" panose="020B0604030504040204" pitchFamily="34" charset="0"/>
                <a:ea typeface="Verdana" panose="020B0604030504040204" pitchFamily="34" charset="0"/>
              </a:rPr>
              <a:t> o recomendación</a:t>
            </a:r>
          </a:p>
          <a:p>
            <a:pPr marL="0" marR="0" indent="0" algn="l" defTabSz="648035" rtl="0" eaLnBrk="1" fontAlgn="auto" latinLnBrk="0" hangingPunct="1">
              <a:lnSpc>
                <a:spcPct val="100000"/>
              </a:lnSpc>
              <a:spcBef>
                <a:spcPts val="0"/>
              </a:spcBef>
              <a:spcAft>
                <a:spcPts val="0"/>
              </a:spcAft>
              <a:buClrTx/>
              <a:buSzTx/>
              <a:buFontTx/>
              <a:buNone/>
              <a:tabLst/>
              <a:defRPr/>
            </a:pPr>
            <a:r>
              <a:rPr lang="es-CO" sz="700" kern="1200" dirty="0">
                <a:solidFill>
                  <a:schemeClr val="tx1">
                    <a:lumMod val="50000"/>
                    <a:lumOff val="50000"/>
                  </a:schemeClr>
                </a:solidFill>
                <a:latin typeface="Verdana" panose="020B0604030504040204" pitchFamily="34" charset="0"/>
                <a:ea typeface="Verdana" panose="020B0604030504040204" pitchFamily="34" charset="0"/>
              </a:rPr>
              <a:t>A las embarcaciones de poco calado,</a:t>
            </a:r>
            <a:r>
              <a:rPr lang="es-CO" sz="700" kern="1200" baseline="0" dirty="0">
                <a:solidFill>
                  <a:schemeClr val="tx1">
                    <a:lumMod val="50000"/>
                    <a:lumOff val="50000"/>
                  </a:schemeClr>
                </a:solidFill>
                <a:latin typeface="Verdana" panose="020B0604030504040204" pitchFamily="34" charset="0"/>
                <a:ea typeface="Verdana" panose="020B0604030504040204" pitchFamily="34" charset="0"/>
              </a:rPr>
              <a:t> consultar con las Capitanías de puerto antes de zarpar en zonas de inminente tempestad.</a:t>
            </a:r>
            <a:endParaRPr lang="es-CO" sz="700" kern="1200" dirty="0">
              <a:solidFill>
                <a:schemeClr val="tx1">
                  <a:lumMod val="50000"/>
                  <a:lumOff val="50000"/>
                </a:schemeClr>
              </a:solidFill>
              <a:latin typeface="Verdana" panose="020B0604030504040204" pitchFamily="34" charset="0"/>
              <a:ea typeface="Verdana" panose="020B0604030504040204" pitchFamily="34" charset="0"/>
              <a:cs typeface="+mn-cs"/>
            </a:endParaRPr>
          </a:p>
          <a:p>
            <a:pPr marL="0" marR="0" indent="0" algn="l" defTabSz="648035" rtl="0" eaLnBrk="1" fontAlgn="auto" latinLnBrk="0" hangingPunct="1">
              <a:lnSpc>
                <a:spcPct val="100000"/>
              </a:lnSpc>
              <a:spcBef>
                <a:spcPts val="0"/>
              </a:spcBef>
              <a:spcAft>
                <a:spcPts val="0"/>
              </a:spcAft>
              <a:buClrTx/>
              <a:buSzTx/>
              <a:buFontTx/>
              <a:buNone/>
              <a:tabLst/>
              <a:defRPr/>
            </a:pPr>
            <a:r>
              <a:rPr lang="es-CO" sz="700" kern="1200" dirty="0">
                <a:solidFill>
                  <a:schemeClr val="tx1">
                    <a:lumMod val="50000"/>
                    <a:lumOff val="50000"/>
                  </a:schemeClr>
                </a:solidFill>
                <a:latin typeface="Verdana" panose="020B0604030504040204" pitchFamily="34" charset="0"/>
                <a:ea typeface="Verdana" panose="020B0604030504040204" pitchFamily="34" charset="0"/>
              </a:rPr>
              <a:t> </a:t>
            </a:r>
          </a:p>
          <a:p>
            <a:pPr marL="0" marR="0" indent="0" algn="l" defTabSz="648035" rtl="0" eaLnBrk="1" fontAlgn="auto" latinLnBrk="0" hangingPunct="1">
              <a:lnSpc>
                <a:spcPct val="100000"/>
              </a:lnSpc>
              <a:spcBef>
                <a:spcPts val="0"/>
              </a:spcBef>
              <a:spcAft>
                <a:spcPts val="0"/>
              </a:spcAft>
              <a:buClrTx/>
              <a:buSzTx/>
              <a:buFontTx/>
              <a:buNone/>
              <a:tabLst/>
              <a:defRPr/>
            </a:pPr>
            <a:r>
              <a:rPr lang="es-CO" sz="700" kern="1200" dirty="0">
                <a:solidFill>
                  <a:schemeClr val="tx1">
                    <a:lumMod val="50000"/>
                    <a:lumOff val="50000"/>
                  </a:schemeClr>
                </a:solidFill>
                <a:latin typeface="Verdana" panose="020B0604030504040204" pitchFamily="34" charset="0"/>
                <a:ea typeface="Verdana" panose="020B0604030504040204" pitchFamily="34" charset="0"/>
              </a:rPr>
              <a:t>A los bañistas y habitantes costeros,</a:t>
            </a:r>
            <a:r>
              <a:rPr lang="es-CO" sz="700" kern="1200" baseline="0" dirty="0">
                <a:solidFill>
                  <a:schemeClr val="tx1">
                    <a:lumMod val="50000"/>
                    <a:lumOff val="50000"/>
                  </a:schemeClr>
                </a:solidFill>
                <a:latin typeface="Verdana" panose="020B0604030504040204" pitchFamily="34" charset="0"/>
                <a:ea typeface="Verdana" panose="020B0604030504040204" pitchFamily="34" charset="0"/>
              </a:rPr>
              <a:t> estar atentos a la evolución de las condiciones meteorológicas y a los avisos de las autoridades locales.</a:t>
            </a:r>
            <a:endParaRPr lang="es-CO" sz="700" kern="1200" dirty="0">
              <a:solidFill>
                <a:schemeClr val="tx1">
                  <a:lumMod val="50000"/>
                  <a:lumOff val="50000"/>
                </a:schemeClr>
              </a:solidFill>
              <a:latin typeface="Verdana" panose="020B0604030504040204" pitchFamily="34" charset="0"/>
              <a:ea typeface="Verdana" panose="020B0604030504040204" pitchFamily="34" charset="0"/>
              <a:cs typeface="+mn-cs"/>
            </a:endParaRPr>
          </a:p>
        </p:txBody>
      </p:sp>
      <p:pic>
        <p:nvPicPr>
          <p:cNvPr id="16" name="Picture 49"/>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8818770" y="2375985"/>
            <a:ext cx="367293" cy="368897"/>
          </a:xfrm>
          <a:prstGeom prst="rect">
            <a:avLst/>
          </a:prstGeom>
        </p:spPr>
      </p:pic>
      <p:sp>
        <p:nvSpPr>
          <p:cNvPr id="17" name="CuadroTexto 16"/>
          <p:cNvSpPr txBox="1"/>
          <p:nvPr userDrawn="1"/>
        </p:nvSpPr>
        <p:spPr>
          <a:xfrm>
            <a:off x="9231537" y="3872368"/>
            <a:ext cx="2667297" cy="877163"/>
          </a:xfrm>
          <a:prstGeom prst="rect">
            <a:avLst/>
          </a:prstGeom>
          <a:noFill/>
        </p:spPr>
        <p:txBody>
          <a:bodyPr wrap="square" rtlCol="0">
            <a:spAutoFit/>
          </a:bodyPr>
          <a:lstStyle/>
          <a:p>
            <a:r>
              <a:rPr lang="es-CO" sz="900" b="1" dirty="0">
                <a:solidFill>
                  <a:srgbClr val="004070"/>
                </a:solidFill>
                <a:latin typeface="Verdana" panose="020B0604030504040204" pitchFamily="34" charset="0"/>
                <a:ea typeface="Verdana" panose="020B0604030504040204" pitchFamily="34" charset="0"/>
              </a:rPr>
              <a:t>Pleamar</a:t>
            </a:r>
          </a:p>
          <a:p>
            <a:r>
              <a:rPr lang="es-CO" sz="700" b="0" dirty="0">
                <a:solidFill>
                  <a:schemeClr val="tx1">
                    <a:lumMod val="50000"/>
                    <a:lumOff val="50000"/>
                  </a:schemeClr>
                </a:solidFill>
                <a:latin typeface="Verdana" panose="020B0604030504040204" pitchFamily="34" charset="0"/>
                <a:ea typeface="Verdana" panose="020B0604030504040204" pitchFamily="34" charset="0"/>
              </a:rPr>
              <a:t>La marea alcanzará su máximo nivel en el intervalo de tiempo</a:t>
            </a:r>
            <a:r>
              <a:rPr lang="es-CO" sz="700" b="0" baseline="0" dirty="0">
                <a:solidFill>
                  <a:schemeClr val="tx1">
                    <a:lumMod val="50000"/>
                    <a:lumOff val="50000"/>
                  </a:schemeClr>
                </a:solidFill>
                <a:latin typeface="Verdana" panose="020B0604030504040204" pitchFamily="34" charset="0"/>
                <a:ea typeface="Verdana" panose="020B0604030504040204" pitchFamily="34" charset="0"/>
              </a:rPr>
              <a:t> establecido.</a:t>
            </a:r>
          </a:p>
          <a:p>
            <a:r>
              <a:rPr lang="es-CO" sz="300" b="0" baseline="0" dirty="0">
                <a:solidFill>
                  <a:schemeClr val="tx1">
                    <a:lumMod val="50000"/>
                    <a:lumOff val="50000"/>
                  </a:schemeClr>
                </a:solidFill>
                <a:latin typeface="Verdana" panose="020B0604030504040204" pitchFamily="34" charset="0"/>
                <a:ea typeface="Verdana" panose="020B060403050404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O" sz="900" b="1" dirty="0">
                <a:solidFill>
                  <a:srgbClr val="004070"/>
                </a:solidFill>
                <a:latin typeface="Verdana" panose="020B0604030504040204" pitchFamily="34" charset="0"/>
                <a:ea typeface="Verdana" panose="020B0604030504040204" pitchFamily="34" charset="0"/>
              </a:rPr>
              <a:t>Sugerencia</a:t>
            </a:r>
            <a:r>
              <a:rPr lang="es-CO" sz="900" b="1" baseline="0" dirty="0">
                <a:solidFill>
                  <a:srgbClr val="004070"/>
                </a:solidFill>
                <a:latin typeface="Verdana" panose="020B0604030504040204" pitchFamily="34" charset="0"/>
                <a:ea typeface="Verdana" panose="020B0604030504040204" pitchFamily="34" charset="0"/>
              </a:rPr>
              <a:t> o recomendación</a:t>
            </a:r>
          </a:p>
          <a:p>
            <a:pPr marL="0" marR="0" indent="0" algn="l" defTabSz="914400" rtl="0" eaLnBrk="1" fontAlgn="auto" latinLnBrk="0" hangingPunct="1">
              <a:lnSpc>
                <a:spcPct val="100000"/>
              </a:lnSpc>
              <a:spcBef>
                <a:spcPts val="0"/>
              </a:spcBef>
              <a:spcAft>
                <a:spcPts val="0"/>
              </a:spcAft>
              <a:buClrTx/>
              <a:buSzTx/>
              <a:buFontTx/>
              <a:buNone/>
              <a:tabLst/>
              <a:defRPr/>
            </a:pPr>
            <a:r>
              <a:rPr lang="es-CO" sz="700" dirty="0">
                <a:solidFill>
                  <a:schemeClr val="tx1">
                    <a:lumMod val="50000"/>
                    <a:lumOff val="50000"/>
                  </a:schemeClr>
                </a:solidFill>
                <a:latin typeface="Verdana" panose="020B0604030504040204" pitchFamily="34" charset="0"/>
                <a:ea typeface="Verdana" panose="020B0604030504040204" pitchFamily="34" charset="0"/>
              </a:rPr>
              <a:t>Se sugiere</a:t>
            </a:r>
            <a:r>
              <a:rPr lang="es-CO" sz="700" baseline="0" dirty="0">
                <a:solidFill>
                  <a:schemeClr val="tx1">
                    <a:lumMod val="50000"/>
                    <a:lumOff val="50000"/>
                  </a:schemeClr>
                </a:solidFill>
                <a:latin typeface="Verdana" panose="020B0604030504040204" pitchFamily="34" charset="0"/>
                <a:ea typeface="Verdana" panose="020B0604030504040204" pitchFamily="34" charset="0"/>
              </a:rPr>
              <a:t> a los habitantes costeros estar atentos a la evolución del fenómeno.</a:t>
            </a:r>
            <a:endParaRPr lang="es-CO" sz="700" dirty="0">
              <a:solidFill>
                <a:schemeClr val="tx1">
                  <a:lumMod val="50000"/>
                  <a:lumOff val="50000"/>
                </a:schemeClr>
              </a:solidFill>
              <a:latin typeface="Verdana" panose="020B0604030504040204" pitchFamily="34" charset="0"/>
              <a:ea typeface="Verdana" panose="020B0604030504040204" pitchFamily="34" charset="0"/>
              <a:cs typeface="Calibri"/>
            </a:endParaRPr>
          </a:p>
        </p:txBody>
      </p:sp>
      <p:pic>
        <p:nvPicPr>
          <p:cNvPr id="18" name="Picture 49"/>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8818770" y="3921538"/>
            <a:ext cx="367293" cy="381320"/>
          </a:xfrm>
          <a:prstGeom prst="rect">
            <a:avLst/>
          </a:prstGeom>
        </p:spPr>
      </p:pic>
      <p:sp>
        <p:nvSpPr>
          <p:cNvPr id="19" name="CuadroTexto 18"/>
          <p:cNvSpPr txBox="1"/>
          <p:nvPr userDrawn="1"/>
        </p:nvSpPr>
        <p:spPr>
          <a:xfrm>
            <a:off x="9231537" y="4778118"/>
            <a:ext cx="2667297" cy="1292662"/>
          </a:xfrm>
          <a:prstGeom prst="rect">
            <a:avLst/>
          </a:prstGeom>
          <a:noFill/>
        </p:spPr>
        <p:txBody>
          <a:bodyPr wrap="square" rtlCol="0">
            <a:spAutoFit/>
          </a:bodyPr>
          <a:lstStyle/>
          <a:p>
            <a:r>
              <a:rPr lang="es-CO" sz="900" b="1" dirty="0">
                <a:solidFill>
                  <a:srgbClr val="004070"/>
                </a:solidFill>
                <a:latin typeface="Verdana" panose="020B0604030504040204" pitchFamily="34" charset="0"/>
                <a:ea typeface="Verdana" panose="020B0604030504040204" pitchFamily="34" charset="0"/>
              </a:rPr>
              <a:t>Viento y oleaje</a:t>
            </a:r>
          </a:p>
          <a:p>
            <a:r>
              <a:rPr lang="es-CO" sz="700" b="0" dirty="0">
                <a:solidFill>
                  <a:schemeClr val="tx1">
                    <a:lumMod val="50000"/>
                    <a:lumOff val="50000"/>
                  </a:schemeClr>
                </a:solidFill>
                <a:latin typeface="Verdana" panose="020B0604030504040204" pitchFamily="34" charset="0"/>
                <a:ea typeface="Verdana" panose="020B0604030504040204" pitchFamily="34" charset="0"/>
              </a:rPr>
              <a:t>Velocidad del viento y altura del oleaje con valores por encima de lo normal para la época.</a:t>
            </a:r>
            <a:endParaRPr lang="es-CO" sz="700" b="0" baseline="0" dirty="0">
              <a:solidFill>
                <a:schemeClr val="tx1">
                  <a:lumMod val="50000"/>
                  <a:lumOff val="50000"/>
                </a:schemeClr>
              </a:solidFill>
              <a:latin typeface="Verdana" panose="020B0604030504040204" pitchFamily="34" charset="0"/>
              <a:ea typeface="Verdana" panose="020B0604030504040204" pitchFamily="34" charset="0"/>
            </a:endParaRPr>
          </a:p>
          <a:p>
            <a:r>
              <a:rPr lang="es-CO" sz="300" b="0" baseline="0" dirty="0">
                <a:solidFill>
                  <a:schemeClr val="tx1">
                    <a:lumMod val="50000"/>
                    <a:lumOff val="50000"/>
                  </a:schemeClr>
                </a:solidFill>
                <a:latin typeface="Verdana" panose="020B0604030504040204" pitchFamily="34" charset="0"/>
                <a:ea typeface="Verdana" panose="020B060403050404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O" sz="900" b="1" dirty="0">
                <a:solidFill>
                  <a:srgbClr val="004070"/>
                </a:solidFill>
                <a:latin typeface="Verdana" panose="020B0604030504040204" pitchFamily="34" charset="0"/>
                <a:ea typeface="Verdana" panose="020B0604030504040204" pitchFamily="34" charset="0"/>
              </a:rPr>
              <a:t>Sugerencia</a:t>
            </a:r>
            <a:r>
              <a:rPr lang="es-CO" sz="900" b="1" baseline="0" dirty="0">
                <a:solidFill>
                  <a:srgbClr val="004070"/>
                </a:solidFill>
                <a:latin typeface="Verdana" panose="020B0604030504040204" pitchFamily="34" charset="0"/>
                <a:ea typeface="Verdana" panose="020B0604030504040204" pitchFamily="34" charset="0"/>
              </a:rPr>
              <a:t> o recomendación</a:t>
            </a:r>
          </a:p>
          <a:p>
            <a:pPr marL="0" marR="0" indent="0" algn="l" defTabSz="648035" rtl="0" eaLnBrk="1" fontAlgn="auto" latinLnBrk="0" hangingPunct="1">
              <a:lnSpc>
                <a:spcPct val="100000"/>
              </a:lnSpc>
              <a:spcBef>
                <a:spcPts val="0"/>
              </a:spcBef>
              <a:spcAft>
                <a:spcPts val="0"/>
              </a:spcAft>
              <a:buClrTx/>
              <a:buSzTx/>
              <a:buFontTx/>
              <a:buNone/>
              <a:tabLst/>
              <a:defRPr/>
            </a:pPr>
            <a:r>
              <a:rPr lang="es-CO" sz="700" dirty="0">
                <a:solidFill>
                  <a:schemeClr val="tx1">
                    <a:lumMod val="50000"/>
                    <a:lumOff val="50000"/>
                  </a:schemeClr>
                </a:solidFill>
                <a:latin typeface="Verdana" panose="020B0604030504040204" pitchFamily="34" charset="0"/>
                <a:ea typeface="Verdana" panose="020B0604030504040204" pitchFamily="34" charset="0"/>
              </a:rPr>
              <a:t>A los bañistas y habitantes costeros,</a:t>
            </a:r>
            <a:r>
              <a:rPr lang="es-CO" sz="700" baseline="0" dirty="0">
                <a:solidFill>
                  <a:schemeClr val="tx1">
                    <a:lumMod val="50000"/>
                    <a:lumOff val="50000"/>
                  </a:schemeClr>
                </a:solidFill>
                <a:latin typeface="Verdana" panose="020B0604030504040204" pitchFamily="34" charset="0"/>
                <a:ea typeface="Verdana" panose="020B0604030504040204" pitchFamily="34" charset="0"/>
              </a:rPr>
              <a:t> estar atentos a la evolución del fenómeno y a las indicaciones de las autoridades locales.</a:t>
            </a:r>
          </a:p>
          <a:p>
            <a:pPr marL="0" marR="0" indent="0" algn="l" defTabSz="648035" rtl="0" eaLnBrk="1" fontAlgn="auto" latinLnBrk="0" hangingPunct="1">
              <a:lnSpc>
                <a:spcPct val="100000"/>
              </a:lnSpc>
              <a:spcBef>
                <a:spcPts val="0"/>
              </a:spcBef>
              <a:spcAft>
                <a:spcPts val="0"/>
              </a:spcAft>
              <a:buClrTx/>
              <a:buSzTx/>
              <a:buFontTx/>
              <a:buNone/>
              <a:tabLst/>
              <a:defRPr/>
            </a:pPr>
            <a:endParaRPr lang="es-CO" sz="700" baseline="0" dirty="0">
              <a:solidFill>
                <a:schemeClr val="tx1">
                  <a:lumMod val="50000"/>
                  <a:lumOff val="50000"/>
                </a:schemeClr>
              </a:solidFill>
              <a:latin typeface="Verdana" panose="020B0604030504040204" pitchFamily="34" charset="0"/>
              <a:ea typeface="Verdana" panose="020B0604030504040204" pitchFamily="34" charset="0"/>
            </a:endParaRPr>
          </a:p>
          <a:p>
            <a:pPr marL="0" marR="0" indent="0" algn="l" defTabSz="648035" rtl="0" eaLnBrk="1" fontAlgn="auto" latinLnBrk="0" hangingPunct="1">
              <a:lnSpc>
                <a:spcPct val="100000"/>
              </a:lnSpc>
              <a:spcBef>
                <a:spcPts val="0"/>
              </a:spcBef>
              <a:spcAft>
                <a:spcPts val="0"/>
              </a:spcAft>
              <a:buClrTx/>
              <a:buSzTx/>
              <a:buFontTx/>
              <a:buNone/>
              <a:tabLst/>
              <a:defRPr/>
            </a:pPr>
            <a:r>
              <a:rPr lang="es-CO" sz="700" baseline="0" dirty="0">
                <a:solidFill>
                  <a:schemeClr val="tx1">
                    <a:lumMod val="50000"/>
                    <a:lumOff val="50000"/>
                  </a:schemeClr>
                </a:solidFill>
                <a:latin typeface="Verdana" panose="020B0604030504040204" pitchFamily="34" charset="0"/>
                <a:ea typeface="Verdana" panose="020B0604030504040204" pitchFamily="34" charset="0"/>
              </a:rPr>
              <a:t>A las embarcaciones de poco calado, consultar con las Capitanías de puerto antes de zarpar</a:t>
            </a:r>
            <a:r>
              <a:rPr lang="es-CO" sz="800" baseline="0" dirty="0">
                <a:solidFill>
                  <a:srgbClr val="154699"/>
                </a:solidFill>
                <a:latin typeface="Arial Narrow" panose="020B0606020202030204" pitchFamily="34" charset="0"/>
              </a:rPr>
              <a:t>.</a:t>
            </a:r>
            <a:endParaRPr lang="es-CO" sz="800" dirty="0">
              <a:solidFill>
                <a:srgbClr val="154699"/>
              </a:solidFill>
              <a:latin typeface="Arial Narrow" panose="020B0606020202030204" pitchFamily="34" charset="0"/>
            </a:endParaRPr>
          </a:p>
        </p:txBody>
      </p:sp>
      <p:pic>
        <p:nvPicPr>
          <p:cNvPr id="20" name="Picture 49"/>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818770" y="4803689"/>
            <a:ext cx="367293" cy="364161"/>
          </a:xfrm>
          <a:prstGeom prst="rect">
            <a:avLst/>
          </a:prstGeom>
        </p:spPr>
      </p:pic>
      <p:sp>
        <p:nvSpPr>
          <p:cNvPr id="21" name="CuadroTexto 20"/>
          <p:cNvSpPr txBox="1"/>
          <p:nvPr userDrawn="1"/>
        </p:nvSpPr>
        <p:spPr>
          <a:xfrm>
            <a:off x="8600673" y="6218013"/>
            <a:ext cx="348277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600" b="0" i="0" u="none" strike="noStrike" kern="1200" cap="none" spc="0" normalizeH="0" baseline="0" noProof="0" dirty="0">
                <a:ln>
                  <a:noFill/>
                </a:ln>
                <a:solidFill>
                  <a:schemeClr val="tx1">
                    <a:lumMod val="50000"/>
                    <a:lumOff val="50000"/>
                  </a:schemeClr>
                </a:solidFill>
                <a:effectLst/>
                <a:uLnTx/>
                <a:uFillTx/>
                <a:latin typeface="Verdana" panose="020B0604030504040204" pitchFamily="34" charset="0"/>
                <a:ea typeface="Verdana" panose="020B0604030504040204" pitchFamily="34" charset="0"/>
                <a:cs typeface="Arial"/>
                <a:sym typeface="Arial"/>
              </a:rPr>
              <a:t>* La altura significativa de la ola, representa la media del tercio más alto de las olas, por lo cual la altura máxima posible puede ser incluso superior al doble de este valor.</a:t>
            </a:r>
            <a:endParaRPr kumimoji="0" lang="es-CO" sz="600" b="0" i="0" u="none" strike="noStrike" kern="1200" cap="none" spc="0" normalizeH="0" baseline="0" noProof="0" dirty="0">
              <a:ln>
                <a:noFill/>
              </a:ln>
              <a:solidFill>
                <a:schemeClr val="tx1">
                  <a:lumMod val="50000"/>
                  <a:lumOff val="50000"/>
                </a:schemeClr>
              </a:solidFill>
              <a:effectLst/>
              <a:uLnTx/>
              <a:uFillTx/>
              <a:latin typeface="Verdana" panose="020B0604030504040204" pitchFamily="34" charset="0"/>
              <a:ea typeface="Verdana" panose="020B0604030504040204" pitchFamily="34" charset="0"/>
              <a:cs typeface="Arial"/>
              <a:sym typeface="Arial"/>
            </a:endParaRPr>
          </a:p>
        </p:txBody>
      </p:sp>
      <p:pic>
        <p:nvPicPr>
          <p:cNvPr id="4" name="Imagen 3">
            <a:extLst>
              <a:ext uri="{FF2B5EF4-FFF2-40B4-BE49-F238E27FC236}">
                <a16:creationId xmlns:a16="http://schemas.microsoft.com/office/drawing/2014/main" id="{6695D158-4A1F-37C2-4BB1-36710F26F38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13" name="Rectángulo: esquinas superiores redondeadas 12">
            <a:extLst>
              <a:ext uri="{FF2B5EF4-FFF2-40B4-BE49-F238E27FC236}">
                <a16:creationId xmlns:a16="http://schemas.microsoft.com/office/drawing/2014/main" id="{1F0951A9-71B4-43A5-1384-F93D06EC0D2C}"/>
              </a:ext>
            </a:extLst>
          </p:cNvPr>
          <p:cNvSpPr/>
          <p:nvPr userDrawn="1"/>
        </p:nvSpPr>
        <p:spPr>
          <a:xfrm rot="5400000">
            <a:off x="2531470" y="-2303023"/>
            <a:ext cx="510532" cy="5573476"/>
          </a:xfrm>
          <a:prstGeom prst="round2SameRect">
            <a:avLst/>
          </a:prstGeom>
          <a:solidFill>
            <a:srgbClr val="0040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CuadroTexto 8"/>
          <p:cNvSpPr txBox="1"/>
          <p:nvPr userDrawn="1"/>
        </p:nvSpPr>
        <p:spPr>
          <a:xfrm>
            <a:off x="1013684" y="203650"/>
            <a:ext cx="3785011" cy="553998"/>
          </a:xfrm>
          <a:prstGeom prst="rect">
            <a:avLst/>
          </a:prstGeom>
          <a:noFill/>
        </p:spPr>
        <p:txBody>
          <a:bodyPr wrap="none" rtlCol="0">
            <a:spAutoFit/>
          </a:bodyPr>
          <a:lstStyle/>
          <a:p>
            <a:pPr algn="l"/>
            <a:r>
              <a:rPr lang="es-ES" sz="1600" b="1" dirty="0">
                <a:solidFill>
                  <a:srgbClr val="00FFFF"/>
                </a:solidFill>
                <a:latin typeface="Verdana" panose="020B0604030504040204" pitchFamily="34" charset="0"/>
                <a:ea typeface="Verdana" panose="020B0604030504040204" pitchFamily="34" charset="0"/>
              </a:rPr>
              <a:t>Alertas Meteomarinas Vigentes</a:t>
            </a:r>
          </a:p>
          <a:p>
            <a:pPr algn="l"/>
            <a:r>
              <a:rPr lang="es-ES" sz="1400" b="0" dirty="0">
                <a:solidFill>
                  <a:schemeClr val="bg1"/>
                </a:solidFill>
                <a:latin typeface="Verdana" panose="020B0604030504040204" pitchFamily="34" charset="0"/>
                <a:ea typeface="Verdana" panose="020B0604030504040204" pitchFamily="34" charset="0"/>
              </a:rPr>
              <a:t>Mar Caribe Colombiano</a:t>
            </a:r>
            <a:endParaRPr lang="es-MX" sz="1400" b="0" dirty="0">
              <a:solidFill>
                <a:schemeClr val="bg1"/>
              </a:solidFill>
              <a:latin typeface="Verdana" panose="020B0604030504040204" pitchFamily="34" charset="0"/>
              <a:ea typeface="Verdana" panose="020B0604030504040204" pitchFamily="34" charset="0"/>
            </a:endParaRPr>
          </a:p>
        </p:txBody>
      </p:sp>
      <p:pic>
        <p:nvPicPr>
          <p:cNvPr id="2" name="Imagen 1"/>
          <p:cNvPicPr>
            <a:picLocks noChangeAspect="1"/>
          </p:cNvPicPr>
          <p:nvPr userDrawn="1"/>
        </p:nvPicPr>
        <p:blipFill>
          <a:blip r:embed="rId8">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320409" y="354805"/>
            <a:ext cx="556852" cy="270470"/>
          </a:xfrm>
          <a:prstGeom prst="rect">
            <a:avLst/>
          </a:prstGeom>
        </p:spPr>
      </p:pic>
    </p:spTree>
    <p:extLst>
      <p:ext uri="{BB962C8B-B14F-4D97-AF65-F5344CB8AC3E}">
        <p14:creationId xmlns:p14="http://schemas.microsoft.com/office/powerpoint/2010/main" val="236175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0" name="Imagen 9"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11" name="CuadroTexto 10">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2" name="Título 1">
            <a:extLst>
              <a:ext uri="{FF2B5EF4-FFF2-40B4-BE49-F238E27FC236}">
                <a16:creationId xmlns:a16="http://schemas.microsoft.com/office/drawing/2014/main" id="{38C6663B-7CE7-BCAA-7248-1402B6F9DED2}"/>
              </a:ext>
            </a:extLst>
          </p:cNvPr>
          <p:cNvSpPr>
            <a:spLocks noGrp="1"/>
          </p:cNvSpPr>
          <p:nvPr>
            <p:ph type="title"/>
          </p:nvPr>
        </p:nvSpPr>
        <p:spPr>
          <a:xfrm>
            <a:off x="838200" y="1144588"/>
            <a:ext cx="10515600" cy="471488"/>
          </a:xfrm>
        </p:spPr>
        <p:txBody>
          <a:bodyPr>
            <a:normAutofit/>
          </a:bodyPr>
          <a:lstStyle>
            <a:lvl1pPr>
              <a:defRPr sz="2000">
                <a:solidFill>
                  <a:srgbClr val="96BE53"/>
                </a:solidFill>
                <a:latin typeface="Verdana" panose="020B0604030504040204" pitchFamily="34" charset="0"/>
                <a:ea typeface="Verdana" panose="020B0604030504040204" pitchFamily="34" charset="0"/>
              </a:defRPr>
            </a:lvl1p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id="{18E5926E-30E4-EBC2-97A5-22B7D3BBE4C6}"/>
              </a:ext>
            </a:extLst>
          </p:cNvPr>
          <p:cNvSpPr>
            <a:spLocks noGrp="1"/>
          </p:cNvSpPr>
          <p:nvPr>
            <p:ph idx="1"/>
          </p:nvPr>
        </p:nvSpPr>
        <p:spPr/>
        <p:txBody>
          <a:bodyPr>
            <a:normAutofit/>
          </a:bodyPr>
          <a:lstStyle>
            <a:lvl1pPr>
              <a:defRPr sz="1600">
                <a:solidFill>
                  <a:schemeClr val="tx1">
                    <a:lumMod val="50000"/>
                    <a:lumOff val="50000"/>
                  </a:schemeClr>
                </a:solidFill>
                <a:latin typeface="Verdana" panose="020B0604030504040204" pitchFamily="34" charset="0"/>
                <a:ea typeface="Verdana" panose="020B0604030504040204" pitchFamily="34" charset="0"/>
              </a:defRPr>
            </a:lvl1pPr>
            <a:lvl2pPr>
              <a:defRPr sz="1600">
                <a:solidFill>
                  <a:schemeClr val="tx1">
                    <a:lumMod val="50000"/>
                    <a:lumOff val="50000"/>
                  </a:schemeClr>
                </a:solidFill>
                <a:latin typeface="Verdana" panose="020B0604030504040204" pitchFamily="34" charset="0"/>
                <a:ea typeface="Verdana" panose="020B0604030504040204" pitchFamily="34" charset="0"/>
              </a:defRPr>
            </a:lvl2pPr>
            <a:lvl3pPr>
              <a:defRPr sz="1600">
                <a:solidFill>
                  <a:schemeClr val="tx1">
                    <a:lumMod val="50000"/>
                    <a:lumOff val="50000"/>
                  </a:schemeClr>
                </a:solidFill>
                <a:latin typeface="Verdana" panose="020B0604030504040204" pitchFamily="34" charset="0"/>
                <a:ea typeface="Verdana" panose="020B0604030504040204" pitchFamily="34" charset="0"/>
              </a:defRPr>
            </a:lvl3pPr>
            <a:lvl4pPr>
              <a:defRPr sz="1600">
                <a:solidFill>
                  <a:schemeClr val="tx1">
                    <a:lumMod val="50000"/>
                    <a:lumOff val="50000"/>
                  </a:schemeClr>
                </a:solidFill>
                <a:latin typeface="Verdana" panose="020B0604030504040204" pitchFamily="34" charset="0"/>
                <a:ea typeface="Verdana" panose="020B0604030504040204" pitchFamily="34" charset="0"/>
              </a:defRPr>
            </a:lvl4pPr>
            <a:lvl5pPr>
              <a:defRPr sz="1600">
                <a:solidFill>
                  <a:schemeClr val="tx1">
                    <a:lumMod val="50000"/>
                    <a:lumOff val="50000"/>
                  </a:schemeClr>
                </a:solidFill>
                <a:latin typeface="Verdana" panose="020B0604030504040204" pitchFamily="34" charset="0"/>
                <a:ea typeface="Verdana" panose="020B060403050404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4235E2D5-AC69-DF0E-9281-285FB18D09CC}"/>
              </a:ext>
            </a:extLst>
          </p:cNvPr>
          <p:cNvSpPr>
            <a:spLocks noGrp="1"/>
          </p:cNvSpPr>
          <p:nvPr>
            <p:ph type="dt" sz="half" idx="10"/>
          </p:nvPr>
        </p:nvSpPr>
        <p:spPr>
          <a:xfrm>
            <a:off x="838200" y="6356352"/>
            <a:ext cx="2743200" cy="365125"/>
          </a:xfrm>
          <a:prstGeom prst="rect">
            <a:avLst/>
          </a:prstGeom>
        </p:spPr>
        <p:txBody>
          <a:bodyPr/>
          <a:lstStyle/>
          <a:p>
            <a:fld id="{3002E13E-6C34-4F23-BD5D-8481901CFB85}" type="datetimeFigureOut">
              <a:rPr lang="es-CO" smtClean="0"/>
              <a:t>8/08/2024</a:t>
            </a:fld>
            <a:endParaRPr lang="es-CO"/>
          </a:p>
        </p:txBody>
      </p:sp>
      <p:sp>
        <p:nvSpPr>
          <p:cNvPr id="5" name="Marcador de pie de página 4">
            <a:extLst>
              <a:ext uri="{FF2B5EF4-FFF2-40B4-BE49-F238E27FC236}">
                <a16:creationId xmlns:a16="http://schemas.microsoft.com/office/drawing/2014/main" id="{300CE787-DACE-C79C-761D-3A5A19FA6C24}"/>
              </a:ext>
            </a:extLst>
          </p:cNvPr>
          <p:cNvSpPr>
            <a:spLocks noGrp="1"/>
          </p:cNvSpPr>
          <p:nvPr>
            <p:ph type="ftr" sz="quarter" idx="11"/>
          </p:nvPr>
        </p:nvSpPr>
        <p:spPr>
          <a:xfrm>
            <a:off x="4038600" y="6356352"/>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21013298-6923-3085-7A31-DA1FD65E28DE}"/>
              </a:ext>
            </a:extLst>
          </p:cNvPr>
          <p:cNvSpPr>
            <a:spLocks noGrp="1"/>
          </p:cNvSpPr>
          <p:nvPr>
            <p:ph type="sldNum" sz="quarter" idx="12"/>
          </p:nvPr>
        </p:nvSpPr>
        <p:spPr>
          <a:xfrm>
            <a:off x="8610600" y="6356352"/>
            <a:ext cx="2743200" cy="365125"/>
          </a:xfrm>
          <a:prstGeom prst="rect">
            <a:avLst/>
          </a:prstGeom>
        </p:spPr>
        <p:txBody>
          <a:bodyPr/>
          <a:lstStyle/>
          <a:p>
            <a:fld id="{177A03DA-489C-4B74-94A6-318826632521}" type="slidenum">
              <a:rPr lang="es-CO" smtClean="0"/>
              <a:t>‹#›</a:t>
            </a:fld>
            <a:endParaRPr lang="es-CO"/>
          </a:p>
        </p:txBody>
      </p:sp>
      <p:pic>
        <p:nvPicPr>
          <p:cNvPr id="8" name="Imagen 7">
            <a:extLst>
              <a:ext uri="{FF2B5EF4-FFF2-40B4-BE49-F238E27FC236}">
                <a16:creationId xmlns:a16="http://schemas.microsoft.com/office/drawing/2014/main" id="{64652B8C-014E-C9CE-C76A-435CEA07F7E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91607" y="228448"/>
            <a:ext cx="693185" cy="469899"/>
          </a:xfrm>
          <a:prstGeom prst="rect">
            <a:avLst/>
          </a:prstGeom>
        </p:spPr>
      </p:pic>
      <p:pic>
        <p:nvPicPr>
          <p:cNvPr id="13" name="Imagen 12">
            <a:extLst>
              <a:ext uri="{FF2B5EF4-FFF2-40B4-BE49-F238E27FC236}">
                <a16:creationId xmlns:a16="http://schemas.microsoft.com/office/drawing/2014/main" id="{EC57BEE1-149E-EE33-634C-7DC92123963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Tree>
    <p:extLst>
      <p:ext uri="{BB962C8B-B14F-4D97-AF65-F5344CB8AC3E}">
        <p14:creationId xmlns:p14="http://schemas.microsoft.com/office/powerpoint/2010/main" val="11089409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etas Meteomarinas PACIFICO">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8" name="Rectángulo redondeado 7"/>
          <p:cNvSpPr/>
          <p:nvPr userDrawn="1"/>
        </p:nvSpPr>
        <p:spPr>
          <a:xfrm>
            <a:off x="8616007" y="1047965"/>
            <a:ext cx="3420783" cy="5096993"/>
          </a:xfrm>
          <a:prstGeom prst="roundRect">
            <a:avLst>
              <a:gd name="adj" fmla="val 470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3" name="CuadroTexto 2"/>
          <p:cNvSpPr txBox="1"/>
          <p:nvPr userDrawn="1"/>
        </p:nvSpPr>
        <p:spPr>
          <a:xfrm>
            <a:off x="8665440" y="1174966"/>
            <a:ext cx="3200418" cy="307777"/>
          </a:xfrm>
          <a:prstGeom prst="rect">
            <a:avLst/>
          </a:prstGeom>
          <a:noFill/>
        </p:spPr>
        <p:txBody>
          <a:bodyPr wrap="square" rtlCol="0">
            <a:spAutoFit/>
          </a:bodyPr>
          <a:lstStyle/>
          <a:p>
            <a:r>
              <a:rPr lang="es-CO" sz="1400" b="1" dirty="0">
                <a:solidFill>
                  <a:srgbClr val="004070"/>
                </a:solidFill>
                <a:latin typeface="Verdana" panose="020B0604030504040204" pitchFamily="34" charset="0"/>
                <a:ea typeface="Verdana" panose="020B0604030504040204" pitchFamily="34" charset="0"/>
              </a:rPr>
              <a:t>Abreviaturas</a:t>
            </a:r>
            <a:endParaRPr lang="es-MX" sz="1400" b="1" dirty="0">
              <a:solidFill>
                <a:srgbClr val="004070"/>
              </a:solidFill>
              <a:latin typeface="Verdana" panose="020B0604030504040204" pitchFamily="34" charset="0"/>
              <a:ea typeface="Verdana" panose="020B0604030504040204" pitchFamily="34" charset="0"/>
            </a:endParaRPr>
          </a:p>
        </p:txBody>
      </p:sp>
      <p:sp>
        <p:nvSpPr>
          <p:cNvPr id="12" name="CuadroTexto 11"/>
          <p:cNvSpPr txBox="1"/>
          <p:nvPr userDrawn="1"/>
        </p:nvSpPr>
        <p:spPr>
          <a:xfrm>
            <a:off x="8776543" y="1496131"/>
            <a:ext cx="3195511" cy="507831"/>
          </a:xfrm>
          <a:prstGeom prst="rect">
            <a:avLst/>
          </a:prstGeom>
          <a:noFill/>
        </p:spPr>
        <p:txBody>
          <a:bodyPr wrap="square" rtlCol="0">
            <a:spAutoFit/>
          </a:bodyPr>
          <a:lstStyle/>
          <a:p>
            <a:r>
              <a:rPr lang="es-CO" sz="900" b="1" dirty="0">
                <a:solidFill>
                  <a:srgbClr val="004070"/>
                </a:solidFill>
                <a:latin typeface="Verdana" panose="020B0604030504040204" pitchFamily="34" charset="0"/>
                <a:ea typeface="Verdana" panose="020B0604030504040204" pitchFamily="34" charset="0"/>
              </a:rPr>
              <a:t>VV</a:t>
            </a:r>
            <a:r>
              <a:rPr lang="es-CO" sz="900" dirty="0">
                <a:latin typeface="Verdana" panose="020B0604030504040204" pitchFamily="34" charset="0"/>
                <a:ea typeface="Verdana" panose="020B0604030504040204" pitchFamily="34" charset="0"/>
              </a:rPr>
              <a:t> </a:t>
            </a:r>
            <a:r>
              <a:rPr lang="es-CO" sz="900" dirty="0">
                <a:solidFill>
                  <a:schemeClr val="tx1">
                    <a:lumMod val="50000"/>
                    <a:lumOff val="50000"/>
                  </a:schemeClr>
                </a:solidFill>
                <a:latin typeface="Verdana" panose="020B0604030504040204" pitchFamily="34" charset="0"/>
                <a:ea typeface="Verdana" panose="020B0604030504040204" pitchFamily="34" charset="0"/>
              </a:rPr>
              <a:t>– Velocidad del viento máxima</a:t>
            </a:r>
            <a:r>
              <a:rPr lang="es-CO" sz="900" baseline="0" dirty="0">
                <a:solidFill>
                  <a:schemeClr val="tx1">
                    <a:lumMod val="50000"/>
                    <a:lumOff val="50000"/>
                  </a:schemeClr>
                </a:solidFill>
                <a:latin typeface="Verdana" panose="020B0604030504040204" pitchFamily="34" charset="0"/>
                <a:ea typeface="Verdana" panose="020B0604030504040204" pitchFamily="34" charset="0"/>
              </a:rPr>
              <a:t> </a:t>
            </a:r>
            <a:r>
              <a:rPr lang="es-CO" sz="900" dirty="0">
                <a:solidFill>
                  <a:schemeClr val="tx1">
                    <a:lumMod val="50000"/>
                    <a:lumOff val="50000"/>
                  </a:schemeClr>
                </a:solidFill>
                <a:latin typeface="Verdana" panose="020B0604030504040204" pitchFamily="34" charset="0"/>
                <a:ea typeface="Verdana" panose="020B0604030504040204" pitchFamily="34" charset="0"/>
              </a:rPr>
              <a:t>probable.</a:t>
            </a:r>
          </a:p>
          <a:p>
            <a:r>
              <a:rPr lang="es-CO" sz="900" b="1" dirty="0">
                <a:solidFill>
                  <a:srgbClr val="004070"/>
                </a:solidFill>
                <a:latin typeface="Verdana" panose="020B0604030504040204" pitchFamily="34" charset="0"/>
                <a:ea typeface="Verdana" panose="020B0604030504040204" pitchFamily="34" charset="0"/>
              </a:rPr>
              <a:t>DV</a:t>
            </a:r>
            <a:r>
              <a:rPr lang="es-CO" sz="900" dirty="0">
                <a:solidFill>
                  <a:schemeClr val="tx1">
                    <a:lumMod val="50000"/>
                    <a:lumOff val="50000"/>
                  </a:schemeClr>
                </a:solidFill>
                <a:latin typeface="Verdana" panose="020B0604030504040204" pitchFamily="34" charset="0"/>
                <a:ea typeface="Verdana" panose="020B0604030504040204" pitchFamily="34" charset="0"/>
              </a:rPr>
              <a:t> – Dirección predominante del viento.</a:t>
            </a:r>
          </a:p>
          <a:p>
            <a:r>
              <a:rPr lang="es-CO" sz="900" b="1" dirty="0">
                <a:solidFill>
                  <a:srgbClr val="004070"/>
                </a:solidFill>
                <a:latin typeface="Verdana" panose="020B0604030504040204" pitchFamily="34" charset="0"/>
                <a:ea typeface="Verdana" panose="020B0604030504040204" pitchFamily="34" charset="0"/>
              </a:rPr>
              <a:t>AO</a:t>
            </a:r>
            <a:r>
              <a:rPr lang="es-CO" sz="900" dirty="0">
                <a:solidFill>
                  <a:schemeClr val="tx1">
                    <a:lumMod val="50000"/>
                    <a:lumOff val="50000"/>
                  </a:schemeClr>
                </a:solidFill>
                <a:latin typeface="Verdana" panose="020B0604030504040204" pitchFamily="34" charset="0"/>
                <a:ea typeface="Verdana" panose="020B0604030504040204" pitchFamily="34" charset="0"/>
              </a:rPr>
              <a:t> – Altura significativa de la ola.</a:t>
            </a:r>
            <a:endParaRPr lang="es-MX" sz="900" dirty="0">
              <a:solidFill>
                <a:schemeClr val="tx1">
                  <a:lumMod val="50000"/>
                  <a:lumOff val="50000"/>
                </a:schemeClr>
              </a:solidFill>
              <a:latin typeface="Verdana" panose="020B0604030504040204" pitchFamily="34" charset="0"/>
              <a:ea typeface="Verdana" panose="020B0604030504040204" pitchFamily="34" charset="0"/>
            </a:endParaRPr>
          </a:p>
        </p:txBody>
      </p:sp>
      <p:sp>
        <p:nvSpPr>
          <p:cNvPr id="14" name="CuadroTexto 13"/>
          <p:cNvSpPr txBox="1"/>
          <p:nvPr userDrawn="1"/>
        </p:nvSpPr>
        <p:spPr>
          <a:xfrm>
            <a:off x="8665440" y="2020160"/>
            <a:ext cx="3200418" cy="307777"/>
          </a:xfrm>
          <a:prstGeom prst="rect">
            <a:avLst/>
          </a:prstGeom>
          <a:noFill/>
        </p:spPr>
        <p:txBody>
          <a:bodyPr wrap="square" rtlCol="0">
            <a:spAutoFit/>
          </a:bodyPr>
          <a:lstStyle/>
          <a:p>
            <a:r>
              <a:rPr lang="es-CO" sz="1400" b="1" dirty="0">
                <a:solidFill>
                  <a:srgbClr val="004070"/>
                </a:solidFill>
                <a:latin typeface="Verdana" panose="020B0604030504040204" pitchFamily="34" charset="0"/>
                <a:ea typeface="Verdana" panose="020B0604030504040204" pitchFamily="34" charset="0"/>
              </a:rPr>
              <a:t>Convenciones</a:t>
            </a:r>
            <a:endParaRPr lang="es-MX" sz="1400" b="1" dirty="0">
              <a:solidFill>
                <a:srgbClr val="004070"/>
              </a:solidFill>
              <a:latin typeface="Verdana" panose="020B0604030504040204" pitchFamily="34" charset="0"/>
              <a:ea typeface="Verdana" panose="020B0604030504040204" pitchFamily="34" charset="0"/>
            </a:endParaRPr>
          </a:p>
        </p:txBody>
      </p:sp>
      <p:sp>
        <p:nvSpPr>
          <p:cNvPr id="15" name="CuadroTexto 14"/>
          <p:cNvSpPr txBox="1"/>
          <p:nvPr userDrawn="1"/>
        </p:nvSpPr>
        <p:spPr>
          <a:xfrm>
            <a:off x="9231537" y="2358721"/>
            <a:ext cx="2667297" cy="1508105"/>
          </a:xfrm>
          <a:prstGeom prst="rect">
            <a:avLst/>
          </a:prstGeom>
          <a:noFill/>
        </p:spPr>
        <p:txBody>
          <a:bodyPr wrap="square" rtlCol="0">
            <a:spAutoFit/>
          </a:bodyPr>
          <a:lstStyle/>
          <a:p>
            <a:r>
              <a:rPr lang="es-CO" sz="900" b="1" dirty="0">
                <a:solidFill>
                  <a:srgbClr val="004070"/>
                </a:solidFill>
                <a:latin typeface="Verdana" panose="020B0604030504040204" pitchFamily="34" charset="0"/>
                <a:ea typeface="Verdana" panose="020B0604030504040204" pitchFamily="34" charset="0"/>
              </a:rPr>
              <a:t>Tiempo Lluvioso</a:t>
            </a:r>
          </a:p>
          <a:p>
            <a:r>
              <a:rPr lang="es-CO" sz="700" b="0" dirty="0">
                <a:solidFill>
                  <a:schemeClr val="tx1">
                    <a:lumMod val="50000"/>
                    <a:lumOff val="50000"/>
                  </a:schemeClr>
                </a:solidFill>
                <a:latin typeface="Verdana" panose="020B0604030504040204" pitchFamily="34" charset="0"/>
                <a:ea typeface="Verdana" panose="020B0604030504040204" pitchFamily="34" charset="0"/>
              </a:rPr>
              <a:t>Probabilidad de lluvias moderadas a fuertes, en algunos</a:t>
            </a:r>
            <a:r>
              <a:rPr lang="es-CO" sz="700" b="0" baseline="0" dirty="0">
                <a:solidFill>
                  <a:schemeClr val="tx1">
                    <a:lumMod val="50000"/>
                    <a:lumOff val="50000"/>
                  </a:schemeClr>
                </a:solidFill>
                <a:latin typeface="Verdana" panose="020B0604030504040204" pitchFamily="34" charset="0"/>
                <a:ea typeface="Verdana" panose="020B0604030504040204" pitchFamily="34" charset="0"/>
              </a:rPr>
              <a:t> casos con posibilidad de tormentas eléctricas y rachas de viento.</a:t>
            </a:r>
          </a:p>
          <a:p>
            <a:r>
              <a:rPr lang="es-CO" sz="300" b="0" baseline="0" dirty="0">
                <a:solidFill>
                  <a:schemeClr val="tx1">
                    <a:lumMod val="50000"/>
                    <a:lumOff val="50000"/>
                  </a:schemeClr>
                </a:solidFill>
                <a:latin typeface="Verdana" panose="020B0604030504040204" pitchFamily="34" charset="0"/>
                <a:ea typeface="Verdana" panose="020B060403050404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O" sz="900" b="1" dirty="0">
                <a:solidFill>
                  <a:srgbClr val="004070"/>
                </a:solidFill>
                <a:latin typeface="Verdana" panose="020B0604030504040204" pitchFamily="34" charset="0"/>
                <a:ea typeface="Verdana" panose="020B0604030504040204" pitchFamily="34" charset="0"/>
              </a:rPr>
              <a:t>Sugerencia</a:t>
            </a:r>
            <a:r>
              <a:rPr lang="es-CO" sz="900" b="1" baseline="0" dirty="0">
                <a:solidFill>
                  <a:srgbClr val="004070"/>
                </a:solidFill>
                <a:latin typeface="Verdana" panose="020B0604030504040204" pitchFamily="34" charset="0"/>
                <a:ea typeface="Verdana" panose="020B0604030504040204" pitchFamily="34" charset="0"/>
              </a:rPr>
              <a:t> o recomendación</a:t>
            </a:r>
          </a:p>
          <a:p>
            <a:pPr marL="0" marR="0" indent="0" algn="l" defTabSz="648035" rtl="0" eaLnBrk="1" fontAlgn="auto" latinLnBrk="0" hangingPunct="1">
              <a:lnSpc>
                <a:spcPct val="100000"/>
              </a:lnSpc>
              <a:spcBef>
                <a:spcPts val="0"/>
              </a:spcBef>
              <a:spcAft>
                <a:spcPts val="0"/>
              </a:spcAft>
              <a:buClrTx/>
              <a:buSzTx/>
              <a:buFontTx/>
              <a:buNone/>
              <a:tabLst/>
              <a:defRPr/>
            </a:pPr>
            <a:r>
              <a:rPr lang="es-CO" sz="700" kern="1200" dirty="0">
                <a:solidFill>
                  <a:schemeClr val="tx1">
                    <a:lumMod val="50000"/>
                    <a:lumOff val="50000"/>
                  </a:schemeClr>
                </a:solidFill>
                <a:latin typeface="Verdana" panose="020B0604030504040204" pitchFamily="34" charset="0"/>
                <a:ea typeface="Verdana" panose="020B0604030504040204" pitchFamily="34" charset="0"/>
              </a:rPr>
              <a:t>A las embarcaciones de poco calado,</a:t>
            </a:r>
            <a:r>
              <a:rPr lang="es-CO" sz="700" kern="1200" baseline="0" dirty="0">
                <a:solidFill>
                  <a:schemeClr val="tx1">
                    <a:lumMod val="50000"/>
                    <a:lumOff val="50000"/>
                  </a:schemeClr>
                </a:solidFill>
                <a:latin typeface="Verdana" panose="020B0604030504040204" pitchFamily="34" charset="0"/>
                <a:ea typeface="Verdana" panose="020B0604030504040204" pitchFamily="34" charset="0"/>
              </a:rPr>
              <a:t> consultar con las Capitanías de puerto antes de zarpar en zonas de inminente tempestad.</a:t>
            </a:r>
            <a:endParaRPr lang="es-CO" sz="700" kern="1200" dirty="0">
              <a:solidFill>
                <a:schemeClr val="tx1">
                  <a:lumMod val="50000"/>
                  <a:lumOff val="50000"/>
                </a:schemeClr>
              </a:solidFill>
              <a:latin typeface="Verdana" panose="020B0604030504040204" pitchFamily="34" charset="0"/>
              <a:ea typeface="Verdana" panose="020B0604030504040204" pitchFamily="34" charset="0"/>
              <a:cs typeface="+mn-cs"/>
            </a:endParaRPr>
          </a:p>
          <a:p>
            <a:pPr marL="0" marR="0" indent="0" algn="l" defTabSz="648035" rtl="0" eaLnBrk="1" fontAlgn="auto" latinLnBrk="0" hangingPunct="1">
              <a:lnSpc>
                <a:spcPct val="100000"/>
              </a:lnSpc>
              <a:spcBef>
                <a:spcPts val="0"/>
              </a:spcBef>
              <a:spcAft>
                <a:spcPts val="0"/>
              </a:spcAft>
              <a:buClrTx/>
              <a:buSzTx/>
              <a:buFontTx/>
              <a:buNone/>
              <a:tabLst/>
              <a:defRPr/>
            </a:pPr>
            <a:r>
              <a:rPr lang="es-CO" sz="700" kern="1200" dirty="0">
                <a:solidFill>
                  <a:schemeClr val="tx1">
                    <a:lumMod val="50000"/>
                    <a:lumOff val="50000"/>
                  </a:schemeClr>
                </a:solidFill>
                <a:latin typeface="Verdana" panose="020B0604030504040204" pitchFamily="34" charset="0"/>
                <a:ea typeface="Verdana" panose="020B0604030504040204" pitchFamily="34" charset="0"/>
              </a:rPr>
              <a:t> </a:t>
            </a:r>
          </a:p>
          <a:p>
            <a:pPr marL="0" marR="0" indent="0" algn="l" defTabSz="648035" rtl="0" eaLnBrk="1" fontAlgn="auto" latinLnBrk="0" hangingPunct="1">
              <a:lnSpc>
                <a:spcPct val="100000"/>
              </a:lnSpc>
              <a:spcBef>
                <a:spcPts val="0"/>
              </a:spcBef>
              <a:spcAft>
                <a:spcPts val="0"/>
              </a:spcAft>
              <a:buClrTx/>
              <a:buSzTx/>
              <a:buFontTx/>
              <a:buNone/>
              <a:tabLst/>
              <a:defRPr/>
            </a:pPr>
            <a:r>
              <a:rPr lang="es-CO" sz="700" kern="1200" dirty="0">
                <a:solidFill>
                  <a:schemeClr val="tx1">
                    <a:lumMod val="50000"/>
                    <a:lumOff val="50000"/>
                  </a:schemeClr>
                </a:solidFill>
                <a:latin typeface="Verdana" panose="020B0604030504040204" pitchFamily="34" charset="0"/>
                <a:ea typeface="Verdana" panose="020B0604030504040204" pitchFamily="34" charset="0"/>
              </a:rPr>
              <a:t>A los bañistas y habitantes costeros,</a:t>
            </a:r>
            <a:r>
              <a:rPr lang="es-CO" sz="700" kern="1200" baseline="0" dirty="0">
                <a:solidFill>
                  <a:schemeClr val="tx1">
                    <a:lumMod val="50000"/>
                    <a:lumOff val="50000"/>
                  </a:schemeClr>
                </a:solidFill>
                <a:latin typeface="Verdana" panose="020B0604030504040204" pitchFamily="34" charset="0"/>
                <a:ea typeface="Verdana" panose="020B0604030504040204" pitchFamily="34" charset="0"/>
              </a:rPr>
              <a:t> estar atentos a la evolución de las condiciones meteorológicas y a los avisos de las autoridades locales.</a:t>
            </a:r>
            <a:endParaRPr lang="es-CO" sz="700" kern="1200" dirty="0">
              <a:solidFill>
                <a:schemeClr val="tx1">
                  <a:lumMod val="50000"/>
                  <a:lumOff val="50000"/>
                </a:schemeClr>
              </a:solidFill>
              <a:latin typeface="Verdana" panose="020B0604030504040204" pitchFamily="34" charset="0"/>
              <a:ea typeface="Verdana" panose="020B0604030504040204" pitchFamily="34" charset="0"/>
              <a:cs typeface="+mn-cs"/>
            </a:endParaRPr>
          </a:p>
        </p:txBody>
      </p:sp>
      <p:pic>
        <p:nvPicPr>
          <p:cNvPr id="16" name="Picture 49"/>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818770" y="2375985"/>
            <a:ext cx="367293" cy="368897"/>
          </a:xfrm>
          <a:prstGeom prst="rect">
            <a:avLst/>
          </a:prstGeom>
        </p:spPr>
      </p:pic>
      <p:sp>
        <p:nvSpPr>
          <p:cNvPr id="17" name="CuadroTexto 16"/>
          <p:cNvSpPr txBox="1"/>
          <p:nvPr userDrawn="1"/>
        </p:nvSpPr>
        <p:spPr>
          <a:xfrm>
            <a:off x="9231537" y="3872368"/>
            <a:ext cx="2667297" cy="877163"/>
          </a:xfrm>
          <a:prstGeom prst="rect">
            <a:avLst/>
          </a:prstGeom>
          <a:noFill/>
        </p:spPr>
        <p:txBody>
          <a:bodyPr wrap="square" rtlCol="0">
            <a:spAutoFit/>
          </a:bodyPr>
          <a:lstStyle/>
          <a:p>
            <a:r>
              <a:rPr lang="es-CO" sz="900" b="1" dirty="0">
                <a:solidFill>
                  <a:srgbClr val="004070"/>
                </a:solidFill>
                <a:latin typeface="Verdana" panose="020B0604030504040204" pitchFamily="34" charset="0"/>
                <a:ea typeface="Verdana" panose="020B0604030504040204" pitchFamily="34" charset="0"/>
              </a:rPr>
              <a:t>Pleamar</a:t>
            </a:r>
          </a:p>
          <a:p>
            <a:r>
              <a:rPr lang="es-CO" sz="700" b="0" dirty="0">
                <a:solidFill>
                  <a:schemeClr val="tx1">
                    <a:lumMod val="50000"/>
                    <a:lumOff val="50000"/>
                  </a:schemeClr>
                </a:solidFill>
                <a:latin typeface="Verdana" panose="020B0604030504040204" pitchFamily="34" charset="0"/>
                <a:ea typeface="Verdana" panose="020B0604030504040204" pitchFamily="34" charset="0"/>
              </a:rPr>
              <a:t>La marea alcanzará su máximo nivel en el intervalo de tiempo</a:t>
            </a:r>
            <a:r>
              <a:rPr lang="es-CO" sz="700" b="0" baseline="0" dirty="0">
                <a:solidFill>
                  <a:schemeClr val="tx1">
                    <a:lumMod val="50000"/>
                    <a:lumOff val="50000"/>
                  </a:schemeClr>
                </a:solidFill>
                <a:latin typeface="Verdana" panose="020B0604030504040204" pitchFamily="34" charset="0"/>
                <a:ea typeface="Verdana" panose="020B0604030504040204" pitchFamily="34" charset="0"/>
              </a:rPr>
              <a:t> establecido.</a:t>
            </a:r>
          </a:p>
          <a:p>
            <a:r>
              <a:rPr lang="es-CO" sz="300" b="0" baseline="0" dirty="0">
                <a:solidFill>
                  <a:schemeClr val="tx1">
                    <a:lumMod val="50000"/>
                    <a:lumOff val="50000"/>
                  </a:schemeClr>
                </a:solidFill>
                <a:latin typeface="Verdana" panose="020B0604030504040204" pitchFamily="34" charset="0"/>
                <a:ea typeface="Verdana" panose="020B060403050404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O" sz="900" b="1" dirty="0">
                <a:solidFill>
                  <a:srgbClr val="004070"/>
                </a:solidFill>
                <a:latin typeface="Verdana" panose="020B0604030504040204" pitchFamily="34" charset="0"/>
                <a:ea typeface="Verdana" panose="020B0604030504040204" pitchFamily="34" charset="0"/>
              </a:rPr>
              <a:t>Sugerencia</a:t>
            </a:r>
            <a:r>
              <a:rPr lang="es-CO" sz="900" b="1" baseline="0" dirty="0">
                <a:solidFill>
                  <a:srgbClr val="004070"/>
                </a:solidFill>
                <a:latin typeface="Verdana" panose="020B0604030504040204" pitchFamily="34" charset="0"/>
                <a:ea typeface="Verdana" panose="020B0604030504040204" pitchFamily="34" charset="0"/>
              </a:rPr>
              <a:t> o recomendación</a:t>
            </a:r>
          </a:p>
          <a:p>
            <a:pPr marL="0" marR="0" indent="0" algn="l" defTabSz="914400" rtl="0" eaLnBrk="1" fontAlgn="auto" latinLnBrk="0" hangingPunct="1">
              <a:lnSpc>
                <a:spcPct val="100000"/>
              </a:lnSpc>
              <a:spcBef>
                <a:spcPts val="0"/>
              </a:spcBef>
              <a:spcAft>
                <a:spcPts val="0"/>
              </a:spcAft>
              <a:buClrTx/>
              <a:buSzTx/>
              <a:buFontTx/>
              <a:buNone/>
              <a:tabLst/>
              <a:defRPr/>
            </a:pPr>
            <a:r>
              <a:rPr lang="es-CO" sz="700" dirty="0">
                <a:solidFill>
                  <a:schemeClr val="tx1">
                    <a:lumMod val="50000"/>
                    <a:lumOff val="50000"/>
                  </a:schemeClr>
                </a:solidFill>
                <a:latin typeface="Verdana" panose="020B0604030504040204" pitchFamily="34" charset="0"/>
                <a:ea typeface="Verdana" panose="020B0604030504040204" pitchFamily="34" charset="0"/>
              </a:rPr>
              <a:t>Se sugiere</a:t>
            </a:r>
            <a:r>
              <a:rPr lang="es-CO" sz="700" baseline="0" dirty="0">
                <a:solidFill>
                  <a:schemeClr val="tx1">
                    <a:lumMod val="50000"/>
                    <a:lumOff val="50000"/>
                  </a:schemeClr>
                </a:solidFill>
                <a:latin typeface="Verdana" panose="020B0604030504040204" pitchFamily="34" charset="0"/>
                <a:ea typeface="Verdana" panose="020B0604030504040204" pitchFamily="34" charset="0"/>
              </a:rPr>
              <a:t> a los habitantes costeros estar atentos a la evolución del fenómeno.</a:t>
            </a:r>
            <a:endParaRPr lang="es-CO" sz="700" dirty="0">
              <a:solidFill>
                <a:schemeClr val="tx1">
                  <a:lumMod val="50000"/>
                  <a:lumOff val="50000"/>
                </a:schemeClr>
              </a:solidFill>
              <a:latin typeface="Verdana" panose="020B0604030504040204" pitchFamily="34" charset="0"/>
              <a:ea typeface="Verdana" panose="020B0604030504040204" pitchFamily="34" charset="0"/>
              <a:cs typeface="Calibri"/>
            </a:endParaRPr>
          </a:p>
        </p:txBody>
      </p:sp>
      <p:pic>
        <p:nvPicPr>
          <p:cNvPr id="18" name="Picture 49"/>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8818770" y="3921538"/>
            <a:ext cx="367293" cy="381320"/>
          </a:xfrm>
          <a:prstGeom prst="rect">
            <a:avLst/>
          </a:prstGeom>
        </p:spPr>
      </p:pic>
      <p:sp>
        <p:nvSpPr>
          <p:cNvPr id="19" name="CuadroTexto 18"/>
          <p:cNvSpPr txBox="1"/>
          <p:nvPr userDrawn="1"/>
        </p:nvSpPr>
        <p:spPr>
          <a:xfrm>
            <a:off x="9231537" y="4778118"/>
            <a:ext cx="2667297" cy="1292662"/>
          </a:xfrm>
          <a:prstGeom prst="rect">
            <a:avLst/>
          </a:prstGeom>
          <a:noFill/>
        </p:spPr>
        <p:txBody>
          <a:bodyPr wrap="square" rtlCol="0">
            <a:spAutoFit/>
          </a:bodyPr>
          <a:lstStyle/>
          <a:p>
            <a:r>
              <a:rPr lang="es-CO" sz="900" b="1" dirty="0">
                <a:solidFill>
                  <a:srgbClr val="004070"/>
                </a:solidFill>
                <a:latin typeface="Verdana" panose="020B0604030504040204" pitchFamily="34" charset="0"/>
                <a:ea typeface="Verdana" panose="020B0604030504040204" pitchFamily="34" charset="0"/>
              </a:rPr>
              <a:t>Viento y oleaje</a:t>
            </a:r>
          </a:p>
          <a:p>
            <a:r>
              <a:rPr lang="es-CO" sz="700" b="0" dirty="0">
                <a:solidFill>
                  <a:schemeClr val="tx1">
                    <a:lumMod val="50000"/>
                    <a:lumOff val="50000"/>
                  </a:schemeClr>
                </a:solidFill>
                <a:latin typeface="Verdana" panose="020B0604030504040204" pitchFamily="34" charset="0"/>
                <a:ea typeface="Verdana" panose="020B0604030504040204" pitchFamily="34" charset="0"/>
              </a:rPr>
              <a:t>Velocidad del viento y altura del oleaje con valores por encima de lo normal para la época.</a:t>
            </a:r>
            <a:endParaRPr lang="es-CO" sz="700" b="0" baseline="0" dirty="0">
              <a:solidFill>
                <a:schemeClr val="tx1">
                  <a:lumMod val="50000"/>
                  <a:lumOff val="50000"/>
                </a:schemeClr>
              </a:solidFill>
              <a:latin typeface="Verdana" panose="020B0604030504040204" pitchFamily="34" charset="0"/>
              <a:ea typeface="Verdana" panose="020B0604030504040204" pitchFamily="34" charset="0"/>
            </a:endParaRPr>
          </a:p>
          <a:p>
            <a:r>
              <a:rPr lang="es-CO" sz="300" b="0" baseline="0" dirty="0">
                <a:solidFill>
                  <a:schemeClr val="tx1">
                    <a:lumMod val="50000"/>
                    <a:lumOff val="50000"/>
                  </a:schemeClr>
                </a:solidFill>
                <a:latin typeface="Verdana" panose="020B0604030504040204" pitchFamily="34" charset="0"/>
                <a:ea typeface="Verdana" panose="020B060403050404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O" sz="900" b="1" dirty="0">
                <a:solidFill>
                  <a:srgbClr val="004070"/>
                </a:solidFill>
                <a:latin typeface="Verdana" panose="020B0604030504040204" pitchFamily="34" charset="0"/>
                <a:ea typeface="Verdana" panose="020B0604030504040204" pitchFamily="34" charset="0"/>
              </a:rPr>
              <a:t>Sugerencia</a:t>
            </a:r>
            <a:r>
              <a:rPr lang="es-CO" sz="900" b="1" baseline="0" dirty="0">
                <a:solidFill>
                  <a:srgbClr val="004070"/>
                </a:solidFill>
                <a:latin typeface="Verdana" panose="020B0604030504040204" pitchFamily="34" charset="0"/>
                <a:ea typeface="Verdana" panose="020B0604030504040204" pitchFamily="34" charset="0"/>
              </a:rPr>
              <a:t> o recomendación</a:t>
            </a:r>
          </a:p>
          <a:p>
            <a:pPr marL="0" marR="0" indent="0" algn="l" defTabSz="648035" rtl="0" eaLnBrk="1" fontAlgn="auto" latinLnBrk="0" hangingPunct="1">
              <a:lnSpc>
                <a:spcPct val="100000"/>
              </a:lnSpc>
              <a:spcBef>
                <a:spcPts val="0"/>
              </a:spcBef>
              <a:spcAft>
                <a:spcPts val="0"/>
              </a:spcAft>
              <a:buClrTx/>
              <a:buSzTx/>
              <a:buFontTx/>
              <a:buNone/>
              <a:tabLst/>
              <a:defRPr/>
            </a:pPr>
            <a:r>
              <a:rPr lang="es-CO" sz="700" dirty="0">
                <a:solidFill>
                  <a:schemeClr val="tx1">
                    <a:lumMod val="50000"/>
                    <a:lumOff val="50000"/>
                  </a:schemeClr>
                </a:solidFill>
                <a:latin typeface="Verdana" panose="020B0604030504040204" pitchFamily="34" charset="0"/>
                <a:ea typeface="Verdana" panose="020B0604030504040204" pitchFamily="34" charset="0"/>
              </a:rPr>
              <a:t>A los bañistas y habitantes costeros,</a:t>
            </a:r>
            <a:r>
              <a:rPr lang="es-CO" sz="700" baseline="0" dirty="0">
                <a:solidFill>
                  <a:schemeClr val="tx1">
                    <a:lumMod val="50000"/>
                    <a:lumOff val="50000"/>
                  </a:schemeClr>
                </a:solidFill>
                <a:latin typeface="Verdana" panose="020B0604030504040204" pitchFamily="34" charset="0"/>
                <a:ea typeface="Verdana" panose="020B0604030504040204" pitchFamily="34" charset="0"/>
              </a:rPr>
              <a:t> estar atentos a la evolución del fenómeno y a las indicaciones de las autoridades locales.</a:t>
            </a:r>
          </a:p>
          <a:p>
            <a:pPr marL="0" marR="0" indent="0" algn="l" defTabSz="648035" rtl="0" eaLnBrk="1" fontAlgn="auto" latinLnBrk="0" hangingPunct="1">
              <a:lnSpc>
                <a:spcPct val="100000"/>
              </a:lnSpc>
              <a:spcBef>
                <a:spcPts val="0"/>
              </a:spcBef>
              <a:spcAft>
                <a:spcPts val="0"/>
              </a:spcAft>
              <a:buClrTx/>
              <a:buSzTx/>
              <a:buFontTx/>
              <a:buNone/>
              <a:tabLst/>
              <a:defRPr/>
            </a:pPr>
            <a:endParaRPr lang="es-CO" sz="700" baseline="0" dirty="0">
              <a:solidFill>
                <a:schemeClr val="tx1">
                  <a:lumMod val="50000"/>
                  <a:lumOff val="50000"/>
                </a:schemeClr>
              </a:solidFill>
              <a:latin typeface="Verdana" panose="020B0604030504040204" pitchFamily="34" charset="0"/>
              <a:ea typeface="Verdana" panose="020B0604030504040204" pitchFamily="34" charset="0"/>
            </a:endParaRPr>
          </a:p>
          <a:p>
            <a:pPr marL="0" marR="0" indent="0" algn="l" defTabSz="648035" rtl="0" eaLnBrk="1" fontAlgn="auto" latinLnBrk="0" hangingPunct="1">
              <a:lnSpc>
                <a:spcPct val="100000"/>
              </a:lnSpc>
              <a:spcBef>
                <a:spcPts val="0"/>
              </a:spcBef>
              <a:spcAft>
                <a:spcPts val="0"/>
              </a:spcAft>
              <a:buClrTx/>
              <a:buSzTx/>
              <a:buFontTx/>
              <a:buNone/>
              <a:tabLst/>
              <a:defRPr/>
            </a:pPr>
            <a:r>
              <a:rPr lang="es-CO" sz="700" baseline="0" dirty="0">
                <a:solidFill>
                  <a:schemeClr val="tx1">
                    <a:lumMod val="50000"/>
                    <a:lumOff val="50000"/>
                  </a:schemeClr>
                </a:solidFill>
                <a:latin typeface="Verdana" panose="020B0604030504040204" pitchFamily="34" charset="0"/>
                <a:ea typeface="Verdana" panose="020B0604030504040204" pitchFamily="34" charset="0"/>
              </a:rPr>
              <a:t>A las embarcaciones de poco calado, consultar con las Capitanías de puerto antes de zarpar</a:t>
            </a:r>
            <a:r>
              <a:rPr lang="es-CO" sz="800" baseline="0" dirty="0">
                <a:solidFill>
                  <a:srgbClr val="154699"/>
                </a:solidFill>
                <a:latin typeface="Arial Narrow" panose="020B0606020202030204" pitchFamily="34" charset="0"/>
              </a:rPr>
              <a:t>.</a:t>
            </a:r>
            <a:endParaRPr lang="es-CO" sz="800" dirty="0">
              <a:solidFill>
                <a:srgbClr val="154699"/>
              </a:solidFill>
              <a:latin typeface="Arial Narrow" panose="020B0606020202030204" pitchFamily="34" charset="0"/>
            </a:endParaRPr>
          </a:p>
        </p:txBody>
      </p:sp>
      <p:pic>
        <p:nvPicPr>
          <p:cNvPr id="20" name="Picture 4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818770" y="4803689"/>
            <a:ext cx="367293" cy="364161"/>
          </a:xfrm>
          <a:prstGeom prst="rect">
            <a:avLst/>
          </a:prstGeom>
        </p:spPr>
      </p:pic>
      <p:sp>
        <p:nvSpPr>
          <p:cNvPr id="21" name="CuadroTexto 20"/>
          <p:cNvSpPr txBox="1"/>
          <p:nvPr userDrawn="1"/>
        </p:nvSpPr>
        <p:spPr>
          <a:xfrm>
            <a:off x="8600673" y="6218013"/>
            <a:ext cx="348277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600" b="0" i="0" u="none" strike="noStrike" kern="1200" cap="none" spc="0" normalizeH="0" baseline="0" noProof="0" dirty="0">
                <a:ln>
                  <a:noFill/>
                </a:ln>
                <a:solidFill>
                  <a:schemeClr val="tx1">
                    <a:lumMod val="50000"/>
                    <a:lumOff val="50000"/>
                  </a:schemeClr>
                </a:solidFill>
                <a:effectLst/>
                <a:uLnTx/>
                <a:uFillTx/>
                <a:latin typeface="Verdana" panose="020B0604030504040204" pitchFamily="34" charset="0"/>
                <a:ea typeface="Verdana" panose="020B0604030504040204" pitchFamily="34" charset="0"/>
                <a:cs typeface="Arial"/>
                <a:sym typeface="Arial"/>
              </a:rPr>
              <a:t>* La altura significativa de la ola, representa la media del tercio más alto de las olas, por lo cual la altura máxima posible puede ser incluso superior al doble de este valor.</a:t>
            </a:r>
            <a:endParaRPr kumimoji="0" lang="es-CO" sz="600" b="0" i="0" u="none" strike="noStrike" kern="1200" cap="none" spc="0" normalizeH="0" baseline="0" noProof="0" dirty="0">
              <a:ln>
                <a:noFill/>
              </a:ln>
              <a:solidFill>
                <a:schemeClr val="tx1">
                  <a:lumMod val="50000"/>
                  <a:lumOff val="50000"/>
                </a:schemeClr>
              </a:solidFill>
              <a:effectLst/>
              <a:uLnTx/>
              <a:uFillTx/>
              <a:latin typeface="Verdana" panose="020B0604030504040204" pitchFamily="34" charset="0"/>
              <a:ea typeface="Verdana" panose="020B0604030504040204" pitchFamily="34" charset="0"/>
              <a:cs typeface="Arial"/>
              <a:sym typeface="Arial"/>
            </a:endParaRPr>
          </a:p>
        </p:txBody>
      </p:sp>
      <p:sp>
        <p:nvSpPr>
          <p:cNvPr id="22" name="Google Shape;392;p105"/>
          <p:cNvSpPr/>
          <p:nvPr userDrawn="1"/>
        </p:nvSpPr>
        <p:spPr>
          <a:xfrm>
            <a:off x="54731" y="1064279"/>
            <a:ext cx="8607974" cy="537659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4" name="Imagen 3">
            <a:extLst>
              <a:ext uri="{FF2B5EF4-FFF2-40B4-BE49-F238E27FC236}">
                <a16:creationId xmlns:a16="http://schemas.microsoft.com/office/drawing/2014/main" id="{8711FB72-6EB6-18B9-BC44-366BE25CAA6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11" name="Rectángulo: esquinas superiores redondeadas 10">
            <a:extLst>
              <a:ext uri="{FF2B5EF4-FFF2-40B4-BE49-F238E27FC236}">
                <a16:creationId xmlns:a16="http://schemas.microsoft.com/office/drawing/2014/main" id="{DC8F3D9A-3807-63C4-612B-76F493D41592}"/>
              </a:ext>
            </a:extLst>
          </p:cNvPr>
          <p:cNvSpPr/>
          <p:nvPr userDrawn="1"/>
        </p:nvSpPr>
        <p:spPr>
          <a:xfrm rot="5400000">
            <a:off x="2531470" y="-2303023"/>
            <a:ext cx="510532" cy="5573476"/>
          </a:xfrm>
          <a:prstGeom prst="round2SameRect">
            <a:avLst/>
          </a:prstGeom>
          <a:solidFill>
            <a:srgbClr val="0040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3" name="Imagen 12">
            <a:extLst>
              <a:ext uri="{FF2B5EF4-FFF2-40B4-BE49-F238E27FC236}">
                <a16:creationId xmlns:a16="http://schemas.microsoft.com/office/drawing/2014/main" id="{D6464237-BEF6-68CB-F9FC-AA57177BAFB8}"/>
              </a:ext>
            </a:extLst>
          </p:cNvPr>
          <p:cNvPicPr>
            <a:picLocks noChangeAspect="1"/>
          </p:cNvPicPr>
          <p:nvPr userDrawn="1"/>
        </p:nvPicPr>
        <p:blipFill>
          <a:blip r:embed="rId8">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320409" y="354805"/>
            <a:ext cx="556852" cy="270470"/>
          </a:xfrm>
          <a:prstGeom prst="rect">
            <a:avLst/>
          </a:prstGeom>
        </p:spPr>
      </p:pic>
      <p:sp>
        <p:nvSpPr>
          <p:cNvPr id="9" name="CuadroTexto 8"/>
          <p:cNvSpPr txBox="1"/>
          <p:nvPr userDrawn="1"/>
        </p:nvSpPr>
        <p:spPr>
          <a:xfrm>
            <a:off x="1026428" y="203877"/>
            <a:ext cx="3785011" cy="553998"/>
          </a:xfrm>
          <a:prstGeom prst="rect">
            <a:avLst/>
          </a:prstGeom>
          <a:noFill/>
        </p:spPr>
        <p:txBody>
          <a:bodyPr wrap="none" rtlCol="0">
            <a:spAutoFit/>
          </a:bodyPr>
          <a:lstStyle/>
          <a:p>
            <a:pPr algn="l"/>
            <a:r>
              <a:rPr lang="es-ES" sz="1600" b="1" dirty="0">
                <a:solidFill>
                  <a:srgbClr val="00FFFF"/>
                </a:solidFill>
                <a:latin typeface="Verdana" panose="020B0604030504040204" pitchFamily="34" charset="0"/>
                <a:ea typeface="Verdana" panose="020B0604030504040204" pitchFamily="34" charset="0"/>
              </a:rPr>
              <a:t>Alertas Meteomarinas Vigentes</a:t>
            </a:r>
          </a:p>
          <a:p>
            <a:pPr algn="l"/>
            <a:r>
              <a:rPr lang="es-ES" sz="1400" b="0" dirty="0">
                <a:solidFill>
                  <a:schemeClr val="bg1"/>
                </a:solidFill>
                <a:latin typeface="Verdana" panose="020B0604030504040204" pitchFamily="34" charset="0"/>
                <a:ea typeface="Verdana" panose="020B0604030504040204" pitchFamily="34" charset="0"/>
              </a:rPr>
              <a:t>Océano</a:t>
            </a:r>
            <a:r>
              <a:rPr lang="es-ES" sz="1400" b="0" baseline="0" dirty="0">
                <a:solidFill>
                  <a:schemeClr val="bg1"/>
                </a:solidFill>
                <a:latin typeface="Verdana" panose="020B0604030504040204" pitchFamily="34" charset="0"/>
                <a:ea typeface="Verdana" panose="020B0604030504040204" pitchFamily="34" charset="0"/>
              </a:rPr>
              <a:t> Pacifico Nacional</a:t>
            </a:r>
            <a:endParaRPr lang="es-MX" sz="1400" b="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217258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errejón">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pic>
        <p:nvPicPr>
          <p:cNvPr id="2" name="Imagen 1">
            <a:extLst>
              <a:ext uri="{FF2B5EF4-FFF2-40B4-BE49-F238E27FC236}">
                <a16:creationId xmlns:a16="http://schemas.microsoft.com/office/drawing/2014/main" id="{CDEED43C-EA76-43A5-A968-31F76E99CF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3" name="Rectángulo: esquinas superiores redondeadas 2">
            <a:extLst>
              <a:ext uri="{FF2B5EF4-FFF2-40B4-BE49-F238E27FC236}">
                <a16:creationId xmlns:a16="http://schemas.microsoft.com/office/drawing/2014/main" id="{5166E97C-4384-EF1D-8595-FC6892AC3EDA}"/>
              </a:ext>
            </a:extLst>
          </p:cNvPr>
          <p:cNvSpPr/>
          <p:nvPr userDrawn="1"/>
        </p:nvSpPr>
        <p:spPr>
          <a:xfrm rot="5400000">
            <a:off x="1435511" y="-1207064"/>
            <a:ext cx="510532" cy="3381557"/>
          </a:xfrm>
          <a:prstGeom prst="round2Same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CuadroTexto 8"/>
          <p:cNvSpPr txBox="1"/>
          <p:nvPr userDrawn="1"/>
        </p:nvSpPr>
        <p:spPr>
          <a:xfrm>
            <a:off x="514525" y="202569"/>
            <a:ext cx="2641472" cy="584775"/>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Boletín de pronósticos</a:t>
            </a:r>
          </a:p>
          <a:p>
            <a:pPr algn="l"/>
            <a:r>
              <a:rPr lang="es-ES" sz="1800" b="1" dirty="0">
                <a:solidFill>
                  <a:schemeClr val="accent4"/>
                </a:solidFill>
                <a:latin typeface="Verdana" panose="020B0604030504040204" pitchFamily="34" charset="0"/>
                <a:ea typeface="Verdana" panose="020B0604030504040204" pitchFamily="34" charset="0"/>
              </a:rPr>
              <a:t>Cerrejón</a:t>
            </a:r>
            <a:endParaRPr lang="es-MX" sz="1800" b="1" dirty="0">
              <a:solidFill>
                <a:schemeClr val="accent4"/>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44426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errejon situacion">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cxnSp>
        <p:nvCxnSpPr>
          <p:cNvPr id="11" name="Conector recto 10"/>
          <p:cNvCxnSpPr/>
          <p:nvPr userDrawn="1"/>
        </p:nvCxnSpPr>
        <p:spPr>
          <a:xfrm>
            <a:off x="4974336" y="1445341"/>
            <a:ext cx="0" cy="4973747"/>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userDrawn="1"/>
        </p:nvSpPr>
        <p:spPr>
          <a:xfrm>
            <a:off x="5153981" y="1981114"/>
            <a:ext cx="5280697" cy="307777"/>
          </a:xfrm>
          <a:prstGeom prst="rect">
            <a:avLst/>
          </a:prstGeom>
          <a:noFill/>
        </p:spPr>
        <p:txBody>
          <a:bodyPr wrap="square" rtlCol="0">
            <a:spAutoFit/>
          </a:bodyPr>
          <a:lstStyle/>
          <a:p>
            <a:pPr algn="l"/>
            <a:r>
              <a:rPr lang="es-CO" sz="1400" b="1" dirty="0">
                <a:solidFill>
                  <a:schemeClr val="tx1">
                    <a:lumMod val="50000"/>
                    <a:lumOff val="50000"/>
                  </a:schemeClr>
                </a:solidFill>
                <a:latin typeface="Verdana" panose="020B0604030504040204" pitchFamily="34" charset="0"/>
                <a:ea typeface="Verdana" panose="020B0604030504040204" pitchFamily="34" charset="0"/>
              </a:rPr>
              <a:t>Condiciones meteorológicas</a:t>
            </a:r>
            <a:r>
              <a:rPr lang="es-CO" sz="1400" b="1" baseline="0" dirty="0">
                <a:solidFill>
                  <a:schemeClr val="tx1">
                    <a:lumMod val="50000"/>
                    <a:lumOff val="50000"/>
                  </a:schemeClr>
                </a:solidFill>
                <a:latin typeface="Verdana" panose="020B0604030504040204" pitchFamily="34" charset="0"/>
                <a:ea typeface="Verdana" panose="020B0604030504040204" pitchFamily="34" charset="0"/>
              </a:rPr>
              <a:t> en las últimas 4 horas</a:t>
            </a:r>
            <a:endParaRPr lang="es-MX" sz="1400" b="1" dirty="0">
              <a:solidFill>
                <a:schemeClr val="tx1">
                  <a:lumMod val="50000"/>
                  <a:lumOff val="50000"/>
                </a:schemeClr>
              </a:solidFill>
              <a:latin typeface="Verdana" panose="020B0604030504040204" pitchFamily="34" charset="0"/>
              <a:ea typeface="Verdana" panose="020B0604030504040204" pitchFamily="34" charset="0"/>
            </a:endParaRPr>
          </a:p>
        </p:txBody>
      </p:sp>
      <p:sp>
        <p:nvSpPr>
          <p:cNvPr id="13" name="Rectángulo 12"/>
          <p:cNvSpPr/>
          <p:nvPr userDrawn="1"/>
        </p:nvSpPr>
        <p:spPr>
          <a:xfrm>
            <a:off x="658368" y="1445341"/>
            <a:ext cx="3675888" cy="40649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CuadroTexto 1"/>
          <p:cNvSpPr txBox="1"/>
          <p:nvPr userDrawn="1"/>
        </p:nvSpPr>
        <p:spPr>
          <a:xfrm>
            <a:off x="976425" y="1445341"/>
            <a:ext cx="3023420" cy="369332"/>
          </a:xfrm>
          <a:prstGeom prst="rect">
            <a:avLst/>
          </a:prstGeom>
          <a:noFill/>
        </p:spPr>
        <p:txBody>
          <a:bodyPr wrap="square" rtlCol="0">
            <a:spAutoFit/>
          </a:bodyPr>
          <a:lstStyle/>
          <a:p>
            <a:pPr algn="ctr"/>
            <a:r>
              <a:rPr lang="es-CO" b="1" dirty="0">
                <a:solidFill>
                  <a:sysClr val="windowText" lastClr="000000"/>
                </a:solidFill>
                <a:latin typeface="Verdana" panose="020B0604030504040204" pitchFamily="34" charset="0"/>
                <a:ea typeface="Verdana" panose="020B0604030504040204" pitchFamily="34" charset="0"/>
              </a:rPr>
              <a:t>Situación Actual</a:t>
            </a:r>
            <a:endParaRPr lang="es-MX" b="1" dirty="0">
              <a:solidFill>
                <a:sysClr val="windowText" lastClr="000000"/>
              </a:solidFill>
              <a:latin typeface="Verdana" panose="020B0604030504040204" pitchFamily="34" charset="0"/>
              <a:ea typeface="Verdana" panose="020B0604030504040204" pitchFamily="34" charset="0"/>
            </a:endParaRPr>
          </a:p>
        </p:txBody>
      </p:sp>
      <p:sp>
        <p:nvSpPr>
          <p:cNvPr id="14" name="Rectángulo 13"/>
          <p:cNvSpPr/>
          <p:nvPr userDrawn="1"/>
        </p:nvSpPr>
        <p:spPr>
          <a:xfrm>
            <a:off x="6744257" y="1434128"/>
            <a:ext cx="3675888" cy="40649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userDrawn="1"/>
        </p:nvSpPr>
        <p:spPr>
          <a:xfrm>
            <a:off x="7528907" y="1445341"/>
            <a:ext cx="2106589" cy="369332"/>
          </a:xfrm>
          <a:prstGeom prst="rect">
            <a:avLst/>
          </a:prstGeom>
          <a:noFill/>
        </p:spPr>
        <p:txBody>
          <a:bodyPr wrap="square" rtlCol="0">
            <a:spAutoFit/>
          </a:bodyPr>
          <a:lstStyle/>
          <a:p>
            <a:pPr algn="l"/>
            <a:r>
              <a:rPr lang="es-CO" b="1" dirty="0">
                <a:solidFill>
                  <a:sysClr val="windowText" lastClr="000000"/>
                </a:solidFill>
                <a:latin typeface="Verdana" panose="020B0604030504040204" pitchFamily="34" charset="0"/>
                <a:ea typeface="Verdana" panose="020B0604030504040204" pitchFamily="34" charset="0"/>
              </a:rPr>
              <a:t>Para destacar</a:t>
            </a:r>
            <a:endParaRPr lang="es-MX" b="1" dirty="0">
              <a:solidFill>
                <a:sysClr val="windowText" lastClr="000000"/>
              </a:solidFill>
              <a:latin typeface="Verdana" panose="020B0604030504040204" pitchFamily="34" charset="0"/>
              <a:ea typeface="Verdana" panose="020B0604030504040204" pitchFamily="34" charset="0"/>
            </a:endParaRPr>
          </a:p>
        </p:txBody>
      </p:sp>
      <p:cxnSp>
        <p:nvCxnSpPr>
          <p:cNvPr id="16" name="Conector recto 15"/>
          <p:cNvCxnSpPr/>
          <p:nvPr userDrawn="1"/>
        </p:nvCxnSpPr>
        <p:spPr>
          <a:xfrm>
            <a:off x="4974336" y="3611335"/>
            <a:ext cx="6711696"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CuadroTexto 16"/>
          <p:cNvSpPr txBox="1"/>
          <p:nvPr userDrawn="1"/>
        </p:nvSpPr>
        <p:spPr>
          <a:xfrm>
            <a:off x="5153981" y="3738167"/>
            <a:ext cx="5280697" cy="307777"/>
          </a:xfrm>
          <a:prstGeom prst="rect">
            <a:avLst/>
          </a:prstGeom>
          <a:noFill/>
        </p:spPr>
        <p:txBody>
          <a:bodyPr wrap="square" rtlCol="0">
            <a:spAutoFit/>
          </a:bodyPr>
          <a:lstStyle/>
          <a:p>
            <a:pPr algn="l"/>
            <a:r>
              <a:rPr lang="es-CO" sz="1400" b="1" dirty="0">
                <a:solidFill>
                  <a:schemeClr val="tx1">
                    <a:lumMod val="50000"/>
                    <a:lumOff val="50000"/>
                  </a:schemeClr>
                </a:solidFill>
                <a:latin typeface="Verdana" panose="020B0604030504040204" pitchFamily="34" charset="0"/>
                <a:ea typeface="Verdana" panose="020B0604030504040204" pitchFamily="34" charset="0"/>
              </a:rPr>
              <a:t>Alertas Vigentes</a:t>
            </a:r>
            <a:endParaRPr lang="es-MX" sz="1400" b="1" dirty="0">
              <a:solidFill>
                <a:schemeClr val="tx1">
                  <a:lumMod val="50000"/>
                  <a:lumOff val="50000"/>
                </a:schemeClr>
              </a:solidFill>
              <a:latin typeface="Verdana" panose="020B0604030504040204" pitchFamily="34" charset="0"/>
              <a:ea typeface="Verdana" panose="020B0604030504040204" pitchFamily="34" charset="0"/>
            </a:endParaRPr>
          </a:p>
        </p:txBody>
      </p:sp>
      <p:sp>
        <p:nvSpPr>
          <p:cNvPr id="18" name="Marcador de texto 12"/>
          <p:cNvSpPr>
            <a:spLocks noGrp="1"/>
          </p:cNvSpPr>
          <p:nvPr>
            <p:ph type="body" sz="quarter" idx="10"/>
          </p:nvPr>
        </p:nvSpPr>
        <p:spPr>
          <a:xfrm>
            <a:off x="533431" y="813223"/>
            <a:ext cx="2848125" cy="376237"/>
          </a:xfrm>
        </p:spPr>
        <p:txBody>
          <a:bodyPr>
            <a:noAutofit/>
          </a:bodyPr>
          <a:lstStyle>
            <a:lvl1pPr marL="0" indent="0" algn="l">
              <a:buNone/>
              <a:defRPr sz="1200" b="1">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Editar el estilo de texto del patrón</a:t>
            </a:r>
          </a:p>
        </p:txBody>
      </p:sp>
      <p:sp>
        <p:nvSpPr>
          <p:cNvPr id="19" name="Marcador de texto 12"/>
          <p:cNvSpPr>
            <a:spLocks noGrp="1"/>
          </p:cNvSpPr>
          <p:nvPr>
            <p:ph type="body" sz="quarter" idx="11"/>
          </p:nvPr>
        </p:nvSpPr>
        <p:spPr>
          <a:xfrm>
            <a:off x="5241956" y="2429380"/>
            <a:ext cx="6444076" cy="1055124"/>
          </a:xfrm>
        </p:spPr>
        <p:txBody>
          <a:bodyPr>
            <a:noAutofit/>
          </a:bodyPr>
          <a:lstStyle>
            <a:lvl1pPr marL="0" indent="0" algn="l">
              <a:buNone/>
              <a:defRPr sz="1100" b="0">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Editar el estilo de texto del patrón</a:t>
            </a:r>
          </a:p>
        </p:txBody>
      </p:sp>
      <p:sp>
        <p:nvSpPr>
          <p:cNvPr id="20" name="Marcador de texto 12"/>
          <p:cNvSpPr>
            <a:spLocks noGrp="1"/>
          </p:cNvSpPr>
          <p:nvPr>
            <p:ph type="body" sz="quarter" idx="12"/>
          </p:nvPr>
        </p:nvSpPr>
        <p:spPr>
          <a:xfrm>
            <a:off x="5241956" y="4172774"/>
            <a:ext cx="6444076" cy="2246313"/>
          </a:xfrm>
        </p:spPr>
        <p:txBody>
          <a:bodyPr>
            <a:noAutofit/>
          </a:bodyPr>
          <a:lstStyle>
            <a:lvl1pPr marL="0" indent="0" algn="l">
              <a:buNone/>
              <a:defRPr sz="1100" b="0">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Editar el estilo de texto del patrón</a:t>
            </a:r>
          </a:p>
        </p:txBody>
      </p:sp>
      <p:pic>
        <p:nvPicPr>
          <p:cNvPr id="3" name="Imagen 2">
            <a:extLst>
              <a:ext uri="{FF2B5EF4-FFF2-40B4-BE49-F238E27FC236}">
                <a16:creationId xmlns:a16="http://schemas.microsoft.com/office/drawing/2014/main" id="{A2DD26B0-D67C-D2DB-41CB-1D53C58A61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4" name="Rectángulo: esquinas superiores redondeadas 3">
            <a:extLst>
              <a:ext uri="{FF2B5EF4-FFF2-40B4-BE49-F238E27FC236}">
                <a16:creationId xmlns:a16="http://schemas.microsoft.com/office/drawing/2014/main" id="{6E479CC1-4A62-3B36-80CE-3733036C327B}"/>
              </a:ext>
            </a:extLst>
          </p:cNvPr>
          <p:cNvSpPr/>
          <p:nvPr userDrawn="1"/>
        </p:nvSpPr>
        <p:spPr>
          <a:xfrm rot="5400000">
            <a:off x="1435511" y="-1207064"/>
            <a:ext cx="510532" cy="3381557"/>
          </a:xfrm>
          <a:prstGeom prst="round2Same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a:extLst>
              <a:ext uri="{FF2B5EF4-FFF2-40B4-BE49-F238E27FC236}">
                <a16:creationId xmlns:a16="http://schemas.microsoft.com/office/drawing/2014/main" id="{56999F84-4CE1-DF47-2236-E5887E7D06EC}"/>
              </a:ext>
            </a:extLst>
          </p:cNvPr>
          <p:cNvSpPr txBox="1"/>
          <p:nvPr userDrawn="1"/>
        </p:nvSpPr>
        <p:spPr>
          <a:xfrm>
            <a:off x="514525" y="202569"/>
            <a:ext cx="2641472" cy="584775"/>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Boletín de pronósticos</a:t>
            </a:r>
          </a:p>
          <a:p>
            <a:pPr algn="l"/>
            <a:r>
              <a:rPr lang="es-ES" sz="1800" b="1" dirty="0">
                <a:solidFill>
                  <a:schemeClr val="accent4"/>
                </a:solidFill>
                <a:latin typeface="Verdana" panose="020B0604030504040204" pitchFamily="34" charset="0"/>
                <a:ea typeface="Verdana" panose="020B0604030504040204" pitchFamily="34" charset="0"/>
              </a:rPr>
              <a:t>Cerrejón</a:t>
            </a:r>
            <a:endParaRPr lang="es-MX" sz="1800" b="1" dirty="0">
              <a:solidFill>
                <a:schemeClr val="accent4"/>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324155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errejón precipitacion">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cxnSp>
        <p:nvCxnSpPr>
          <p:cNvPr id="11" name="Conector recto 10"/>
          <p:cNvCxnSpPr/>
          <p:nvPr userDrawn="1"/>
        </p:nvCxnSpPr>
        <p:spPr>
          <a:xfrm>
            <a:off x="4855802" y="1445341"/>
            <a:ext cx="0" cy="4973747"/>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Rectángulo 12"/>
          <p:cNvSpPr/>
          <p:nvPr userDrawn="1"/>
        </p:nvSpPr>
        <p:spPr>
          <a:xfrm>
            <a:off x="464929" y="1445341"/>
            <a:ext cx="4117082" cy="40649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CuadroTexto 1"/>
          <p:cNvSpPr txBox="1"/>
          <p:nvPr userDrawn="1"/>
        </p:nvSpPr>
        <p:spPr>
          <a:xfrm>
            <a:off x="551717" y="1491182"/>
            <a:ext cx="3943506" cy="292388"/>
          </a:xfrm>
          <a:prstGeom prst="rect">
            <a:avLst/>
          </a:prstGeom>
          <a:noFill/>
        </p:spPr>
        <p:txBody>
          <a:bodyPr wrap="square" rtlCol="0">
            <a:spAutoFit/>
          </a:bodyPr>
          <a:lstStyle/>
          <a:p>
            <a:pPr algn="ctr"/>
            <a:r>
              <a:rPr lang="es-CO" sz="1300" b="1" dirty="0">
                <a:solidFill>
                  <a:sysClr val="windowText" lastClr="000000"/>
                </a:solidFill>
                <a:latin typeface="Verdana" panose="020B0604030504040204" pitchFamily="34" charset="0"/>
                <a:ea typeface="Verdana" panose="020B0604030504040204" pitchFamily="34" charset="0"/>
              </a:rPr>
              <a:t>Distribución espacial de la precipitación</a:t>
            </a:r>
            <a:endParaRPr lang="es-MX" sz="1300" b="1" dirty="0">
              <a:solidFill>
                <a:sysClr val="windowText" lastClr="000000"/>
              </a:solidFill>
              <a:latin typeface="Verdana" panose="020B0604030504040204" pitchFamily="34" charset="0"/>
              <a:ea typeface="Verdana" panose="020B0604030504040204" pitchFamily="34" charset="0"/>
            </a:endParaRPr>
          </a:p>
        </p:txBody>
      </p:sp>
      <p:sp>
        <p:nvSpPr>
          <p:cNvPr id="14" name="Rectángulo 13"/>
          <p:cNvSpPr/>
          <p:nvPr userDrawn="1"/>
        </p:nvSpPr>
        <p:spPr>
          <a:xfrm>
            <a:off x="5153981" y="1434128"/>
            <a:ext cx="6562680" cy="40649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userDrawn="1"/>
        </p:nvSpPr>
        <p:spPr>
          <a:xfrm>
            <a:off x="5209872" y="1509509"/>
            <a:ext cx="6474705" cy="261610"/>
          </a:xfrm>
          <a:prstGeom prst="rect">
            <a:avLst/>
          </a:prstGeom>
          <a:noFill/>
        </p:spPr>
        <p:txBody>
          <a:bodyPr wrap="square" rtlCol="0">
            <a:spAutoFit/>
          </a:bodyPr>
          <a:lstStyle/>
          <a:p>
            <a:pPr algn="l"/>
            <a:r>
              <a:rPr lang="es-CO" sz="1100" b="1" dirty="0">
                <a:solidFill>
                  <a:sysClr val="windowText" lastClr="000000"/>
                </a:solidFill>
                <a:latin typeface="Verdana" panose="020B0604030504040204" pitchFamily="34" charset="0"/>
                <a:ea typeface="Verdana" panose="020B0604030504040204" pitchFamily="34" charset="0"/>
              </a:rPr>
              <a:t>Precipitación (Estaciones de referencia, comparación mes-década-climatología)</a:t>
            </a:r>
            <a:endParaRPr lang="es-MX" sz="1100" b="1" dirty="0">
              <a:solidFill>
                <a:sysClr val="windowText" lastClr="000000"/>
              </a:solidFill>
              <a:latin typeface="Verdana" panose="020B0604030504040204" pitchFamily="34" charset="0"/>
              <a:ea typeface="Verdana" panose="020B0604030504040204" pitchFamily="34" charset="0"/>
            </a:endParaRPr>
          </a:p>
        </p:txBody>
      </p:sp>
      <p:sp>
        <p:nvSpPr>
          <p:cNvPr id="17" name="CuadroTexto 16"/>
          <p:cNvSpPr txBox="1"/>
          <p:nvPr userDrawn="1"/>
        </p:nvSpPr>
        <p:spPr>
          <a:xfrm>
            <a:off x="5121896" y="6140360"/>
            <a:ext cx="6685093"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CO"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Las líneas punteadas de color rojo corresponden a los volúmenes de lluvia del promedio climatológico de la serie 1981 -2010. Las azules muestran el acumulado </a:t>
            </a:r>
            <a:r>
              <a:rPr kumimoji="0" lang="es-CO" sz="8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decadal</a:t>
            </a:r>
            <a:r>
              <a:rPr kumimoji="0" lang="es-CO"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de precipitación. Las barras horizontales denotan las lluvia acumulada en 24 horas </a:t>
            </a:r>
          </a:p>
        </p:txBody>
      </p:sp>
      <p:sp>
        <p:nvSpPr>
          <p:cNvPr id="3" name="Marcador de texto 12">
            <a:extLst>
              <a:ext uri="{FF2B5EF4-FFF2-40B4-BE49-F238E27FC236}">
                <a16:creationId xmlns:a16="http://schemas.microsoft.com/office/drawing/2014/main" id="{05D92CCF-F799-C065-F4D4-8F62465F6CD3}"/>
              </a:ext>
            </a:extLst>
          </p:cNvPr>
          <p:cNvSpPr>
            <a:spLocks noGrp="1"/>
          </p:cNvSpPr>
          <p:nvPr>
            <p:ph type="body" sz="quarter" idx="10"/>
          </p:nvPr>
        </p:nvSpPr>
        <p:spPr>
          <a:xfrm>
            <a:off x="533431" y="813223"/>
            <a:ext cx="2848125" cy="376237"/>
          </a:xfrm>
        </p:spPr>
        <p:txBody>
          <a:bodyPr>
            <a:noAutofit/>
          </a:bodyPr>
          <a:lstStyle>
            <a:lvl1pPr marL="0" indent="0" algn="l">
              <a:buNone/>
              <a:defRPr sz="1200" b="1">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Editar el estilo de texto del patrón</a:t>
            </a:r>
          </a:p>
        </p:txBody>
      </p:sp>
      <p:pic>
        <p:nvPicPr>
          <p:cNvPr id="4" name="Imagen 3">
            <a:extLst>
              <a:ext uri="{FF2B5EF4-FFF2-40B4-BE49-F238E27FC236}">
                <a16:creationId xmlns:a16="http://schemas.microsoft.com/office/drawing/2014/main" id="{CAC35841-2F13-7644-5536-D2C68F61323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12" name="Rectángulo: esquinas superiores redondeadas 11">
            <a:extLst>
              <a:ext uri="{FF2B5EF4-FFF2-40B4-BE49-F238E27FC236}">
                <a16:creationId xmlns:a16="http://schemas.microsoft.com/office/drawing/2014/main" id="{B2E0BBED-4F6F-1C09-A1F0-E36352C27187}"/>
              </a:ext>
            </a:extLst>
          </p:cNvPr>
          <p:cNvSpPr/>
          <p:nvPr userDrawn="1"/>
        </p:nvSpPr>
        <p:spPr>
          <a:xfrm rot="5400000">
            <a:off x="1435511" y="-1207064"/>
            <a:ext cx="510532" cy="3381557"/>
          </a:xfrm>
          <a:prstGeom prst="round2Same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a:extLst>
              <a:ext uri="{FF2B5EF4-FFF2-40B4-BE49-F238E27FC236}">
                <a16:creationId xmlns:a16="http://schemas.microsoft.com/office/drawing/2014/main" id="{BC3E6299-DDBE-E105-9623-9DE652CF2B49}"/>
              </a:ext>
            </a:extLst>
          </p:cNvPr>
          <p:cNvSpPr txBox="1"/>
          <p:nvPr userDrawn="1"/>
        </p:nvSpPr>
        <p:spPr>
          <a:xfrm>
            <a:off x="514525" y="202569"/>
            <a:ext cx="2641472" cy="584775"/>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Boletín de pronósticos</a:t>
            </a:r>
          </a:p>
          <a:p>
            <a:pPr algn="l"/>
            <a:r>
              <a:rPr lang="es-ES" sz="1800" b="1" dirty="0">
                <a:solidFill>
                  <a:schemeClr val="accent4"/>
                </a:solidFill>
                <a:latin typeface="Verdana" panose="020B0604030504040204" pitchFamily="34" charset="0"/>
                <a:ea typeface="Verdana" panose="020B0604030504040204" pitchFamily="34" charset="0"/>
              </a:rPr>
              <a:t>Cerrejón</a:t>
            </a:r>
            <a:endParaRPr lang="es-MX" sz="1800" b="1" dirty="0">
              <a:solidFill>
                <a:schemeClr val="accent4"/>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8940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errejón Hato Nuevo">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2" name="Marcador de texto 12">
            <a:extLst>
              <a:ext uri="{FF2B5EF4-FFF2-40B4-BE49-F238E27FC236}">
                <a16:creationId xmlns:a16="http://schemas.microsoft.com/office/drawing/2014/main" id="{DDC79146-2D55-6DFB-ED57-05782CD3AC87}"/>
              </a:ext>
            </a:extLst>
          </p:cNvPr>
          <p:cNvSpPr>
            <a:spLocks noGrp="1"/>
          </p:cNvSpPr>
          <p:nvPr>
            <p:ph type="body" sz="quarter" idx="10" hasCustomPrompt="1"/>
          </p:nvPr>
        </p:nvSpPr>
        <p:spPr>
          <a:xfrm>
            <a:off x="533431" y="813223"/>
            <a:ext cx="2848125" cy="376237"/>
          </a:xfrm>
        </p:spPr>
        <p:txBody>
          <a:bodyPr>
            <a:noAutofit/>
          </a:bodyPr>
          <a:lstStyle>
            <a:lvl1pPr marL="0" indent="0" algn="l">
              <a:buNone/>
              <a:defRPr sz="1200" b="1">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Comportamiento de la temperatura en Hato Nuevo</a:t>
            </a:r>
          </a:p>
        </p:txBody>
      </p:sp>
      <p:pic>
        <p:nvPicPr>
          <p:cNvPr id="3" name="Imagen 2">
            <a:extLst>
              <a:ext uri="{FF2B5EF4-FFF2-40B4-BE49-F238E27FC236}">
                <a16:creationId xmlns:a16="http://schemas.microsoft.com/office/drawing/2014/main" id="{292E4CF4-7D25-1C53-BF8B-0ADBB6073F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4" name="Rectángulo: esquinas superiores redondeadas 3">
            <a:extLst>
              <a:ext uri="{FF2B5EF4-FFF2-40B4-BE49-F238E27FC236}">
                <a16:creationId xmlns:a16="http://schemas.microsoft.com/office/drawing/2014/main" id="{62326C9C-34EF-0496-E623-6EC3F16EFE83}"/>
              </a:ext>
            </a:extLst>
          </p:cNvPr>
          <p:cNvSpPr/>
          <p:nvPr userDrawn="1"/>
        </p:nvSpPr>
        <p:spPr>
          <a:xfrm rot="5400000">
            <a:off x="1435511" y="-1207064"/>
            <a:ext cx="510532" cy="3381557"/>
          </a:xfrm>
          <a:prstGeom prst="round2Same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a:extLst>
              <a:ext uri="{FF2B5EF4-FFF2-40B4-BE49-F238E27FC236}">
                <a16:creationId xmlns:a16="http://schemas.microsoft.com/office/drawing/2014/main" id="{4AE39E15-10AB-003C-44EE-CE379F445C28}"/>
              </a:ext>
            </a:extLst>
          </p:cNvPr>
          <p:cNvSpPr txBox="1"/>
          <p:nvPr userDrawn="1"/>
        </p:nvSpPr>
        <p:spPr>
          <a:xfrm>
            <a:off x="514525" y="202569"/>
            <a:ext cx="2641472" cy="584775"/>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Boletín de pronósticos</a:t>
            </a:r>
          </a:p>
          <a:p>
            <a:pPr algn="l"/>
            <a:r>
              <a:rPr lang="es-ES" sz="1800" b="1" dirty="0">
                <a:solidFill>
                  <a:schemeClr val="accent4"/>
                </a:solidFill>
                <a:latin typeface="Verdana" panose="020B0604030504040204" pitchFamily="34" charset="0"/>
                <a:ea typeface="Verdana" panose="020B0604030504040204" pitchFamily="34" charset="0"/>
              </a:rPr>
              <a:t>Cerrejón</a:t>
            </a:r>
            <a:endParaRPr lang="es-MX" sz="1800" b="1" dirty="0">
              <a:solidFill>
                <a:schemeClr val="accent4"/>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00255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errejón Precipitación CERREJON">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1195" y="1778294"/>
            <a:ext cx="7922063" cy="3960000"/>
          </a:xfrm>
          <a:prstGeom prst="rect">
            <a:avLst/>
          </a:prstGeom>
        </p:spPr>
      </p:pic>
      <p:sp>
        <p:nvSpPr>
          <p:cNvPr id="2" name="Marcador de texto 12">
            <a:extLst>
              <a:ext uri="{FF2B5EF4-FFF2-40B4-BE49-F238E27FC236}">
                <a16:creationId xmlns:a16="http://schemas.microsoft.com/office/drawing/2014/main" id="{9D3D55A8-DAB7-AED4-4790-E370ABDA239D}"/>
              </a:ext>
            </a:extLst>
          </p:cNvPr>
          <p:cNvSpPr>
            <a:spLocks noGrp="1"/>
          </p:cNvSpPr>
          <p:nvPr>
            <p:ph type="body" sz="quarter" idx="10" hasCustomPrompt="1"/>
          </p:nvPr>
        </p:nvSpPr>
        <p:spPr>
          <a:xfrm>
            <a:off x="533431" y="813223"/>
            <a:ext cx="2848125" cy="203659"/>
          </a:xfrm>
        </p:spPr>
        <p:txBody>
          <a:bodyPr>
            <a:noAutofit/>
          </a:bodyPr>
          <a:lstStyle>
            <a:lvl1pPr marL="0" indent="0" algn="l">
              <a:buNone/>
              <a:defRPr sz="1100" b="1">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Pronóstico diario de precipitación</a:t>
            </a:r>
          </a:p>
        </p:txBody>
      </p:sp>
      <p:pic>
        <p:nvPicPr>
          <p:cNvPr id="3" name="Imagen 2">
            <a:extLst>
              <a:ext uri="{FF2B5EF4-FFF2-40B4-BE49-F238E27FC236}">
                <a16:creationId xmlns:a16="http://schemas.microsoft.com/office/drawing/2014/main" id="{037AAF09-C3CF-3F57-4972-D08B52DEE2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4" name="Rectángulo: esquinas superiores redondeadas 3">
            <a:extLst>
              <a:ext uri="{FF2B5EF4-FFF2-40B4-BE49-F238E27FC236}">
                <a16:creationId xmlns:a16="http://schemas.microsoft.com/office/drawing/2014/main" id="{0975EE52-435A-E532-1B13-160528A9E01E}"/>
              </a:ext>
            </a:extLst>
          </p:cNvPr>
          <p:cNvSpPr/>
          <p:nvPr userDrawn="1"/>
        </p:nvSpPr>
        <p:spPr>
          <a:xfrm rot="5400000">
            <a:off x="1435511" y="-1207064"/>
            <a:ext cx="510532" cy="3381557"/>
          </a:xfrm>
          <a:prstGeom prst="round2Same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5A0C2E62-CA9F-668A-B752-584E0D1F9F98}"/>
              </a:ext>
            </a:extLst>
          </p:cNvPr>
          <p:cNvSpPr txBox="1"/>
          <p:nvPr userDrawn="1"/>
        </p:nvSpPr>
        <p:spPr>
          <a:xfrm>
            <a:off x="514525" y="202569"/>
            <a:ext cx="2641472" cy="584775"/>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Boletín de pronósticos</a:t>
            </a:r>
          </a:p>
          <a:p>
            <a:pPr algn="l"/>
            <a:r>
              <a:rPr lang="es-ES" sz="1800" b="1" dirty="0">
                <a:solidFill>
                  <a:schemeClr val="accent4"/>
                </a:solidFill>
                <a:latin typeface="Verdana" panose="020B0604030504040204" pitchFamily="34" charset="0"/>
                <a:ea typeface="Verdana" panose="020B0604030504040204" pitchFamily="34" charset="0"/>
              </a:rPr>
              <a:t>Cerrejón</a:t>
            </a:r>
            <a:endParaRPr lang="es-MX" sz="1800" b="1" dirty="0">
              <a:solidFill>
                <a:schemeClr val="accent4"/>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537490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errejón Precipitación PUERTO BOLIVAR">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5539" y="1778294"/>
            <a:ext cx="7922063" cy="3960000"/>
          </a:xfrm>
          <a:prstGeom prst="rect">
            <a:avLst/>
          </a:prstGeom>
        </p:spPr>
      </p:pic>
      <p:sp>
        <p:nvSpPr>
          <p:cNvPr id="2" name="Marcador de texto 12">
            <a:extLst>
              <a:ext uri="{FF2B5EF4-FFF2-40B4-BE49-F238E27FC236}">
                <a16:creationId xmlns:a16="http://schemas.microsoft.com/office/drawing/2014/main" id="{E7CD38CA-6EC1-AD24-B335-74A71E94FCD6}"/>
              </a:ext>
            </a:extLst>
          </p:cNvPr>
          <p:cNvSpPr>
            <a:spLocks noGrp="1"/>
          </p:cNvSpPr>
          <p:nvPr>
            <p:ph type="body" sz="quarter" idx="10" hasCustomPrompt="1"/>
          </p:nvPr>
        </p:nvSpPr>
        <p:spPr>
          <a:xfrm>
            <a:off x="533431" y="813223"/>
            <a:ext cx="2848125" cy="203659"/>
          </a:xfrm>
        </p:spPr>
        <p:txBody>
          <a:bodyPr>
            <a:noAutofit/>
          </a:bodyPr>
          <a:lstStyle>
            <a:lvl1pPr marL="0" indent="0" algn="l">
              <a:buNone/>
              <a:defRPr sz="1100" b="1">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Pronóstico diario de precipitación</a:t>
            </a:r>
          </a:p>
        </p:txBody>
      </p:sp>
      <p:pic>
        <p:nvPicPr>
          <p:cNvPr id="3" name="Imagen 2">
            <a:extLst>
              <a:ext uri="{FF2B5EF4-FFF2-40B4-BE49-F238E27FC236}">
                <a16:creationId xmlns:a16="http://schemas.microsoft.com/office/drawing/2014/main" id="{B6E1E993-8731-94A1-0E10-870374726E0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4" name="Rectángulo: esquinas superiores redondeadas 3">
            <a:extLst>
              <a:ext uri="{FF2B5EF4-FFF2-40B4-BE49-F238E27FC236}">
                <a16:creationId xmlns:a16="http://schemas.microsoft.com/office/drawing/2014/main" id="{6719CE06-8618-86C4-5406-2B421D52B402}"/>
              </a:ext>
            </a:extLst>
          </p:cNvPr>
          <p:cNvSpPr/>
          <p:nvPr userDrawn="1"/>
        </p:nvSpPr>
        <p:spPr>
          <a:xfrm rot="5400000">
            <a:off x="1435511" y="-1207064"/>
            <a:ext cx="510532" cy="3381557"/>
          </a:xfrm>
          <a:prstGeom prst="round2Same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a:extLst>
              <a:ext uri="{FF2B5EF4-FFF2-40B4-BE49-F238E27FC236}">
                <a16:creationId xmlns:a16="http://schemas.microsoft.com/office/drawing/2014/main" id="{5AE7BDCE-BE66-13AF-423A-EB893D874D2C}"/>
              </a:ext>
            </a:extLst>
          </p:cNvPr>
          <p:cNvSpPr txBox="1"/>
          <p:nvPr userDrawn="1"/>
        </p:nvSpPr>
        <p:spPr>
          <a:xfrm>
            <a:off x="514525" y="202569"/>
            <a:ext cx="2641472" cy="584775"/>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Boletín de pronósticos</a:t>
            </a:r>
          </a:p>
          <a:p>
            <a:pPr algn="l"/>
            <a:r>
              <a:rPr lang="es-ES" sz="1800" b="1" dirty="0">
                <a:solidFill>
                  <a:schemeClr val="accent4"/>
                </a:solidFill>
                <a:latin typeface="Verdana" panose="020B0604030504040204" pitchFamily="34" charset="0"/>
                <a:ea typeface="Verdana" panose="020B0604030504040204" pitchFamily="34" charset="0"/>
              </a:rPr>
              <a:t>Cerrejón</a:t>
            </a:r>
            <a:endParaRPr lang="es-MX" sz="1800" b="1" dirty="0">
              <a:solidFill>
                <a:schemeClr val="accent4"/>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053834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errejón Precipitación ZONA MARITIMA">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8605" y="1782890"/>
            <a:ext cx="7922063" cy="3960000"/>
          </a:xfrm>
          <a:prstGeom prst="rect">
            <a:avLst/>
          </a:prstGeom>
        </p:spPr>
      </p:pic>
      <p:sp>
        <p:nvSpPr>
          <p:cNvPr id="2" name="Marcador de texto 12">
            <a:extLst>
              <a:ext uri="{FF2B5EF4-FFF2-40B4-BE49-F238E27FC236}">
                <a16:creationId xmlns:a16="http://schemas.microsoft.com/office/drawing/2014/main" id="{6D8285B6-09A1-B3A6-0C45-D704F9C944FF}"/>
              </a:ext>
            </a:extLst>
          </p:cNvPr>
          <p:cNvSpPr>
            <a:spLocks noGrp="1"/>
          </p:cNvSpPr>
          <p:nvPr>
            <p:ph type="body" sz="quarter" idx="10" hasCustomPrompt="1"/>
          </p:nvPr>
        </p:nvSpPr>
        <p:spPr>
          <a:xfrm>
            <a:off x="533431" y="813223"/>
            <a:ext cx="2848125" cy="203659"/>
          </a:xfrm>
        </p:spPr>
        <p:txBody>
          <a:bodyPr>
            <a:noAutofit/>
          </a:bodyPr>
          <a:lstStyle>
            <a:lvl1pPr marL="0" indent="0" algn="l">
              <a:buNone/>
              <a:defRPr sz="1100" b="1">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Pronóstico diario de precipitación</a:t>
            </a:r>
          </a:p>
        </p:txBody>
      </p:sp>
      <p:pic>
        <p:nvPicPr>
          <p:cNvPr id="3" name="Imagen 2">
            <a:extLst>
              <a:ext uri="{FF2B5EF4-FFF2-40B4-BE49-F238E27FC236}">
                <a16:creationId xmlns:a16="http://schemas.microsoft.com/office/drawing/2014/main" id="{F2846AF1-F387-5CDA-B86D-AD23C162D31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4" name="Rectángulo: esquinas superiores redondeadas 3">
            <a:extLst>
              <a:ext uri="{FF2B5EF4-FFF2-40B4-BE49-F238E27FC236}">
                <a16:creationId xmlns:a16="http://schemas.microsoft.com/office/drawing/2014/main" id="{1FD85AEC-1CED-E240-2DD7-B472B02DFE26}"/>
              </a:ext>
            </a:extLst>
          </p:cNvPr>
          <p:cNvSpPr/>
          <p:nvPr userDrawn="1"/>
        </p:nvSpPr>
        <p:spPr>
          <a:xfrm rot="5400000">
            <a:off x="1435511" y="-1207064"/>
            <a:ext cx="510532" cy="3381557"/>
          </a:xfrm>
          <a:prstGeom prst="round2Same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0B033F87-02E3-0823-7C9A-1E5101797FD6}"/>
              </a:ext>
            </a:extLst>
          </p:cNvPr>
          <p:cNvSpPr txBox="1"/>
          <p:nvPr userDrawn="1"/>
        </p:nvSpPr>
        <p:spPr>
          <a:xfrm>
            <a:off x="514525" y="202569"/>
            <a:ext cx="2641472" cy="584775"/>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Boletín de pronósticos</a:t>
            </a:r>
          </a:p>
          <a:p>
            <a:pPr algn="l"/>
            <a:r>
              <a:rPr lang="es-ES" sz="1800" b="1" dirty="0">
                <a:solidFill>
                  <a:schemeClr val="accent4"/>
                </a:solidFill>
                <a:latin typeface="Verdana" panose="020B0604030504040204" pitchFamily="34" charset="0"/>
                <a:ea typeface="Verdana" panose="020B0604030504040204" pitchFamily="34" charset="0"/>
              </a:rPr>
              <a:t>Cerrejón</a:t>
            </a:r>
            <a:endParaRPr lang="es-MX" sz="1800" b="1" dirty="0">
              <a:solidFill>
                <a:schemeClr val="accent4"/>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64126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errejón mapa oleaje">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cxnSp>
        <p:nvCxnSpPr>
          <p:cNvPr id="11" name="Conector recto 10"/>
          <p:cNvCxnSpPr/>
          <p:nvPr userDrawn="1"/>
        </p:nvCxnSpPr>
        <p:spPr>
          <a:xfrm>
            <a:off x="6096000" y="1445341"/>
            <a:ext cx="0" cy="4973747"/>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Rectángulo 12"/>
          <p:cNvSpPr/>
          <p:nvPr userDrawn="1"/>
        </p:nvSpPr>
        <p:spPr>
          <a:xfrm>
            <a:off x="464929" y="1445341"/>
            <a:ext cx="5411664" cy="40649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CuadroTexto 1"/>
          <p:cNvSpPr txBox="1"/>
          <p:nvPr userDrawn="1"/>
        </p:nvSpPr>
        <p:spPr>
          <a:xfrm>
            <a:off x="517850" y="1491182"/>
            <a:ext cx="5290285" cy="292388"/>
          </a:xfrm>
          <a:prstGeom prst="rect">
            <a:avLst/>
          </a:prstGeom>
          <a:noFill/>
        </p:spPr>
        <p:txBody>
          <a:bodyPr wrap="square" rtlCol="0">
            <a:spAutoFit/>
          </a:bodyPr>
          <a:lstStyle/>
          <a:p>
            <a:pPr algn="ctr"/>
            <a:r>
              <a:rPr lang="es-CO" sz="1300" b="1" dirty="0">
                <a:solidFill>
                  <a:sysClr val="windowText" lastClr="000000"/>
                </a:solidFill>
                <a:latin typeface="Verdana" panose="020B0604030504040204" pitchFamily="34" charset="0"/>
                <a:ea typeface="Verdana" panose="020B0604030504040204" pitchFamily="34" charset="0"/>
              </a:rPr>
              <a:t>Mapa</a:t>
            </a:r>
            <a:r>
              <a:rPr lang="es-CO" sz="1300" b="1" baseline="0" dirty="0">
                <a:solidFill>
                  <a:sysClr val="windowText" lastClr="000000"/>
                </a:solidFill>
                <a:latin typeface="Verdana" panose="020B0604030504040204" pitchFamily="34" charset="0"/>
                <a:ea typeface="Verdana" panose="020B0604030504040204" pitchFamily="34" charset="0"/>
              </a:rPr>
              <a:t> de análisis de la situación sinóptica en superficie</a:t>
            </a:r>
            <a:endParaRPr lang="es-MX" sz="1300" b="1" dirty="0">
              <a:solidFill>
                <a:sysClr val="windowText" lastClr="000000"/>
              </a:solidFill>
              <a:latin typeface="Verdana" panose="020B0604030504040204" pitchFamily="34" charset="0"/>
              <a:ea typeface="Verdana" panose="020B0604030504040204" pitchFamily="34" charset="0"/>
            </a:endParaRPr>
          </a:p>
        </p:txBody>
      </p:sp>
      <p:sp>
        <p:nvSpPr>
          <p:cNvPr id="14" name="Rectángulo 13"/>
          <p:cNvSpPr/>
          <p:nvPr userDrawn="1"/>
        </p:nvSpPr>
        <p:spPr>
          <a:xfrm>
            <a:off x="6315409" y="1434128"/>
            <a:ext cx="5401252" cy="4064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userDrawn="1"/>
        </p:nvSpPr>
        <p:spPr>
          <a:xfrm>
            <a:off x="7652974" y="1509509"/>
            <a:ext cx="2760710" cy="261610"/>
          </a:xfrm>
          <a:prstGeom prst="rect">
            <a:avLst/>
          </a:prstGeom>
          <a:noFill/>
        </p:spPr>
        <p:txBody>
          <a:bodyPr wrap="square" rtlCol="0">
            <a:spAutoFit/>
          </a:bodyPr>
          <a:lstStyle/>
          <a:p>
            <a:pPr algn="l"/>
            <a:r>
              <a:rPr lang="es-CO" sz="1100" b="1" dirty="0">
                <a:solidFill>
                  <a:schemeClr val="bg1"/>
                </a:solidFill>
                <a:latin typeface="Verdana" panose="020B0604030504040204" pitchFamily="34" charset="0"/>
                <a:ea typeface="Verdana" panose="020B0604030504040204" pitchFamily="34" charset="0"/>
              </a:rPr>
              <a:t>Comportamiento oleaje y viento</a:t>
            </a:r>
            <a:endParaRPr lang="es-MX" sz="1100" b="1" dirty="0">
              <a:solidFill>
                <a:schemeClr val="bg1"/>
              </a:solidFill>
              <a:latin typeface="Verdana" panose="020B0604030504040204" pitchFamily="34" charset="0"/>
              <a:ea typeface="Verdana" panose="020B0604030504040204" pitchFamily="34" charset="0"/>
            </a:endParaRPr>
          </a:p>
        </p:txBody>
      </p:sp>
      <p:pic>
        <p:nvPicPr>
          <p:cNvPr id="4" name="Imagen 3">
            <a:extLst>
              <a:ext uri="{FF2B5EF4-FFF2-40B4-BE49-F238E27FC236}">
                <a16:creationId xmlns:a16="http://schemas.microsoft.com/office/drawing/2014/main" id="{9940E6C4-9C5C-BAA3-D2EA-8FA3C0E408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12" name="Rectángulo: esquinas superiores redondeadas 11">
            <a:extLst>
              <a:ext uri="{FF2B5EF4-FFF2-40B4-BE49-F238E27FC236}">
                <a16:creationId xmlns:a16="http://schemas.microsoft.com/office/drawing/2014/main" id="{636980BB-E744-7EE5-3321-AC37A8FD6C6C}"/>
              </a:ext>
            </a:extLst>
          </p:cNvPr>
          <p:cNvSpPr/>
          <p:nvPr userDrawn="1"/>
        </p:nvSpPr>
        <p:spPr>
          <a:xfrm rot="5400000">
            <a:off x="1435511" y="-1207064"/>
            <a:ext cx="510532" cy="3381557"/>
          </a:xfrm>
          <a:prstGeom prst="round2Same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a:extLst>
              <a:ext uri="{FF2B5EF4-FFF2-40B4-BE49-F238E27FC236}">
                <a16:creationId xmlns:a16="http://schemas.microsoft.com/office/drawing/2014/main" id="{E946FFAD-63D7-9632-3297-31351EC3D855}"/>
              </a:ext>
            </a:extLst>
          </p:cNvPr>
          <p:cNvSpPr txBox="1"/>
          <p:nvPr userDrawn="1"/>
        </p:nvSpPr>
        <p:spPr>
          <a:xfrm>
            <a:off x="514525" y="202569"/>
            <a:ext cx="2641472" cy="584775"/>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Boletín de pronósticos</a:t>
            </a:r>
          </a:p>
          <a:p>
            <a:pPr algn="l"/>
            <a:r>
              <a:rPr lang="es-ES" sz="1800" b="1" dirty="0">
                <a:solidFill>
                  <a:schemeClr val="accent4"/>
                </a:solidFill>
                <a:latin typeface="Verdana" panose="020B0604030504040204" pitchFamily="34" charset="0"/>
                <a:ea typeface="Verdana" panose="020B0604030504040204" pitchFamily="34" charset="0"/>
              </a:rPr>
              <a:t>Cerrejón</a:t>
            </a:r>
            <a:endParaRPr lang="es-MX" sz="1800" b="1" dirty="0">
              <a:solidFill>
                <a:schemeClr val="accent4"/>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756767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errejón estado tiempo">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pic>
        <p:nvPicPr>
          <p:cNvPr id="3" name="Imagen 2"/>
          <p:cNvPicPr>
            <a:picLocks noChangeAspect="1"/>
          </p:cNvPicPr>
          <p:nvPr userDrawn="1"/>
        </p:nvPicPr>
        <p:blipFill>
          <a:blip r:embed="rId3"/>
          <a:stretch>
            <a:fillRect/>
          </a:stretch>
        </p:blipFill>
        <p:spPr>
          <a:xfrm>
            <a:off x="378416" y="1319517"/>
            <a:ext cx="6321006" cy="5381922"/>
          </a:xfrm>
          <a:prstGeom prst="rect">
            <a:avLst/>
          </a:prstGeom>
        </p:spPr>
      </p:pic>
      <p:pic>
        <p:nvPicPr>
          <p:cNvPr id="15" name="Imagen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31852" y="1285612"/>
            <a:ext cx="432694" cy="458939"/>
          </a:xfrm>
          <a:prstGeom prst="rect">
            <a:avLst/>
          </a:prstGeom>
        </p:spPr>
      </p:pic>
      <p:sp>
        <p:nvSpPr>
          <p:cNvPr id="16" name="TextBox 102"/>
          <p:cNvSpPr txBox="1"/>
          <p:nvPr userDrawn="1"/>
        </p:nvSpPr>
        <p:spPr>
          <a:xfrm>
            <a:off x="11228240" y="1690024"/>
            <a:ext cx="639919" cy="184666"/>
          </a:xfrm>
          <a:prstGeom prst="rect">
            <a:avLst/>
          </a:prstGeom>
          <a:noFill/>
        </p:spPr>
        <p:txBody>
          <a:bodyPr wrap="none" rtlCol="0">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Despejado</a:t>
            </a:r>
            <a:endParaRPr kumimoji="0" lang="en-US" sz="6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p:txBody>
      </p:sp>
      <p:pic>
        <p:nvPicPr>
          <p:cNvPr id="17" name="Imagen 2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295561" y="2091051"/>
            <a:ext cx="505274" cy="466285"/>
          </a:xfrm>
          <a:prstGeom prst="rect">
            <a:avLst/>
          </a:prstGeom>
        </p:spPr>
      </p:pic>
      <p:sp>
        <p:nvSpPr>
          <p:cNvPr id="19" name="TextBox 104"/>
          <p:cNvSpPr txBox="1"/>
          <p:nvPr userDrawn="1"/>
        </p:nvSpPr>
        <p:spPr>
          <a:xfrm>
            <a:off x="11091238" y="2498058"/>
            <a:ext cx="913925" cy="276999"/>
          </a:xfrm>
          <a:prstGeom prst="rect">
            <a:avLst/>
          </a:prstGeom>
          <a:noFill/>
        </p:spPr>
        <p:txBody>
          <a:bodyPr wrap="square" rtlCol="0">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Parcialmente</a:t>
            </a:r>
            <a:endParaRPr kumimoji="0" lang="en-US" sz="6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nublado</a:t>
            </a:r>
            <a:endParaRPr kumimoji="0" lang="en-US" sz="6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p:txBody>
      </p:sp>
      <p:sp>
        <p:nvSpPr>
          <p:cNvPr id="20" name="TextBox 105"/>
          <p:cNvSpPr txBox="1"/>
          <p:nvPr userDrawn="1"/>
        </p:nvSpPr>
        <p:spPr>
          <a:xfrm>
            <a:off x="11091238" y="3468424"/>
            <a:ext cx="913925" cy="276999"/>
          </a:xfrm>
          <a:prstGeom prst="rect">
            <a:avLst/>
          </a:prstGeom>
          <a:noFill/>
        </p:spPr>
        <p:txBody>
          <a:bodyPr wrap="square" rtlCol="0">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Mayormente</a:t>
            </a:r>
            <a:endParaRPr kumimoji="0" lang="en-US" sz="6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nublado</a:t>
            </a:r>
            <a:endParaRPr kumimoji="0" lang="en-US" sz="6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p:txBody>
      </p:sp>
      <p:pic>
        <p:nvPicPr>
          <p:cNvPr id="21" name="Imagen 12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283861" y="3029567"/>
            <a:ext cx="528678" cy="448255"/>
          </a:xfrm>
          <a:prstGeom prst="rect">
            <a:avLst/>
          </a:prstGeom>
        </p:spPr>
      </p:pic>
      <p:sp>
        <p:nvSpPr>
          <p:cNvPr id="22" name="TextBox 107"/>
          <p:cNvSpPr txBox="1"/>
          <p:nvPr userDrawn="1"/>
        </p:nvSpPr>
        <p:spPr>
          <a:xfrm>
            <a:off x="11146488" y="4294786"/>
            <a:ext cx="803425" cy="276999"/>
          </a:xfrm>
          <a:prstGeom prst="rect">
            <a:avLst/>
          </a:prstGeom>
          <a:noFill/>
        </p:spPr>
        <p:txBody>
          <a:bodyPr wrap="none" rtlCol="0">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Lluvias</a:t>
            </a:r>
            <a:r>
              <a:rPr kumimoji="0" lang="en-US" sz="6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 </a:t>
            </a:r>
            <a:r>
              <a:rPr kumimoji="0" lang="en-US" sz="6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ligeras</a:t>
            </a:r>
            <a:endParaRPr kumimoji="0" lang="en-US" sz="6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y/o </a:t>
            </a:r>
            <a:r>
              <a:rPr kumimoji="0" lang="en-US" sz="6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lloviznas</a:t>
            </a:r>
            <a:endParaRPr kumimoji="0" lang="en-US" sz="6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p:txBody>
      </p:sp>
      <p:pic>
        <p:nvPicPr>
          <p:cNvPr id="23" name="Imagen 12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301271" y="4798749"/>
            <a:ext cx="493855" cy="452236"/>
          </a:xfrm>
          <a:prstGeom prst="rect">
            <a:avLst/>
          </a:prstGeom>
        </p:spPr>
      </p:pic>
      <p:pic>
        <p:nvPicPr>
          <p:cNvPr id="24" name="Imagen 1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1305147" y="5625487"/>
            <a:ext cx="486106" cy="478615"/>
          </a:xfrm>
          <a:prstGeom prst="rect">
            <a:avLst/>
          </a:prstGeom>
        </p:spPr>
      </p:pic>
      <p:sp>
        <p:nvSpPr>
          <p:cNvPr id="25" name="TextBox 110"/>
          <p:cNvSpPr txBox="1"/>
          <p:nvPr userDrawn="1"/>
        </p:nvSpPr>
        <p:spPr>
          <a:xfrm>
            <a:off x="11058321" y="6045396"/>
            <a:ext cx="979755" cy="276999"/>
          </a:xfrm>
          <a:prstGeom prst="rect">
            <a:avLst/>
          </a:prstGeom>
          <a:noFill/>
        </p:spPr>
        <p:txBody>
          <a:bodyPr wrap="none" rtlCol="0">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Lluvias</a:t>
            </a:r>
            <a:r>
              <a:rPr kumimoji="0" lang="en-US" sz="6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 con </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tormenta</a:t>
            </a:r>
            <a:r>
              <a:rPr kumimoji="0" lang="en-US" sz="6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 </a:t>
            </a:r>
            <a:r>
              <a:rPr kumimoji="0" lang="en-US" sz="6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eléctrica</a:t>
            </a:r>
            <a:endParaRPr kumimoji="0" lang="en-US" sz="6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p:txBody>
      </p:sp>
      <p:pic>
        <p:nvPicPr>
          <p:cNvPr id="26" name="Imagen 12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1301271" y="3944243"/>
            <a:ext cx="493855" cy="452236"/>
          </a:xfrm>
          <a:prstGeom prst="rect">
            <a:avLst/>
          </a:prstGeom>
        </p:spPr>
      </p:pic>
      <p:sp>
        <p:nvSpPr>
          <p:cNvPr id="27" name="TextBox 107"/>
          <p:cNvSpPr txBox="1"/>
          <p:nvPr userDrawn="1"/>
        </p:nvSpPr>
        <p:spPr>
          <a:xfrm>
            <a:off x="11305183" y="5204599"/>
            <a:ext cx="486030" cy="184666"/>
          </a:xfrm>
          <a:prstGeom prst="rect">
            <a:avLst/>
          </a:prstGeom>
          <a:noFill/>
        </p:spPr>
        <p:txBody>
          <a:bodyPr wrap="none" rtlCol="0">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Lluvias</a:t>
            </a:r>
            <a:endParaRPr kumimoji="0" lang="en-US" sz="6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p:txBody>
      </p:sp>
      <p:cxnSp>
        <p:nvCxnSpPr>
          <p:cNvPr id="28" name="Conector recto 27"/>
          <p:cNvCxnSpPr/>
          <p:nvPr userDrawn="1"/>
        </p:nvCxnSpPr>
        <p:spPr>
          <a:xfrm>
            <a:off x="10949742" y="1163352"/>
            <a:ext cx="0" cy="5182126"/>
          </a:xfrm>
          <a:prstGeom prst="line">
            <a:avLst/>
          </a:prstGeom>
          <a:ln w="12700" cmpd="sng">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12" name="Tabla 11"/>
          <p:cNvGraphicFramePr>
            <a:graphicFrameLocks noGrp="1"/>
          </p:cNvGraphicFramePr>
          <p:nvPr userDrawn="1">
            <p:extLst>
              <p:ext uri="{D42A27DB-BD31-4B8C-83A1-F6EECF244321}">
                <p14:modId xmlns:p14="http://schemas.microsoft.com/office/powerpoint/2010/main" val="3855769825"/>
              </p:ext>
            </p:extLst>
          </p:nvPr>
        </p:nvGraphicFramePr>
        <p:xfrm>
          <a:off x="7282534" y="1922626"/>
          <a:ext cx="3084095" cy="741680"/>
        </p:xfrm>
        <a:graphic>
          <a:graphicData uri="http://schemas.openxmlformats.org/drawingml/2006/table">
            <a:tbl>
              <a:tblPr firstRow="1" bandRow="1">
                <a:tableStyleId>{C4B1156A-380E-4F78-BDF5-A606A8083BF9}</a:tableStyleId>
              </a:tblPr>
              <a:tblGrid>
                <a:gridCol w="616819">
                  <a:extLst>
                    <a:ext uri="{9D8B030D-6E8A-4147-A177-3AD203B41FA5}">
                      <a16:colId xmlns:a16="http://schemas.microsoft.com/office/drawing/2014/main" val="990318631"/>
                    </a:ext>
                  </a:extLst>
                </a:gridCol>
                <a:gridCol w="616819">
                  <a:extLst>
                    <a:ext uri="{9D8B030D-6E8A-4147-A177-3AD203B41FA5}">
                      <a16:colId xmlns:a16="http://schemas.microsoft.com/office/drawing/2014/main" val="3892577929"/>
                    </a:ext>
                  </a:extLst>
                </a:gridCol>
                <a:gridCol w="616819">
                  <a:extLst>
                    <a:ext uri="{9D8B030D-6E8A-4147-A177-3AD203B41FA5}">
                      <a16:colId xmlns:a16="http://schemas.microsoft.com/office/drawing/2014/main" val="3792695044"/>
                    </a:ext>
                  </a:extLst>
                </a:gridCol>
                <a:gridCol w="616819">
                  <a:extLst>
                    <a:ext uri="{9D8B030D-6E8A-4147-A177-3AD203B41FA5}">
                      <a16:colId xmlns:a16="http://schemas.microsoft.com/office/drawing/2014/main" val="511205906"/>
                    </a:ext>
                  </a:extLst>
                </a:gridCol>
                <a:gridCol w="616819">
                  <a:extLst>
                    <a:ext uri="{9D8B030D-6E8A-4147-A177-3AD203B41FA5}">
                      <a16:colId xmlns:a16="http://schemas.microsoft.com/office/drawing/2014/main" val="246043553"/>
                    </a:ext>
                  </a:extLst>
                </a:gridCol>
              </a:tblGrid>
              <a:tr h="370840">
                <a:tc>
                  <a:txBody>
                    <a:bodyPr/>
                    <a:lstStyle/>
                    <a:p>
                      <a:r>
                        <a:rPr lang="es-CO" sz="1200" b="1" dirty="0">
                          <a:latin typeface="Verdana" panose="020B0604030504040204" pitchFamily="34" charset="0"/>
                          <a:ea typeface="Verdana" panose="020B0604030504040204" pitchFamily="34" charset="0"/>
                        </a:rPr>
                        <a:t>a.m.</a:t>
                      </a:r>
                      <a:endParaRPr lang="es-MX" sz="1200" b="1" dirty="0">
                        <a:latin typeface="Verdana" panose="020B0604030504040204" pitchFamily="34" charset="0"/>
                        <a:ea typeface="Verdana" panose="020B0604030504040204" pitchFamily="34" charset="0"/>
                      </a:endParaRPr>
                    </a:p>
                  </a:txBody>
                  <a:tcPr>
                    <a:solidFill>
                      <a:schemeClr val="accent4">
                        <a:lumMod val="60000"/>
                        <a:lumOff val="40000"/>
                      </a:schemeClr>
                    </a:solidFill>
                  </a:tcPr>
                </a:tc>
                <a:tc>
                  <a:txBody>
                    <a:bodyPr/>
                    <a:lstStyle/>
                    <a:p>
                      <a:endParaRPr lang="es-MX"/>
                    </a:p>
                  </a:txBody>
                  <a:tcPr>
                    <a:solidFill>
                      <a:schemeClr val="accent4">
                        <a:lumMod val="20000"/>
                        <a:lumOff val="80000"/>
                      </a:schemeClr>
                    </a:solidFill>
                  </a:tcPr>
                </a:tc>
                <a:tc>
                  <a:txBody>
                    <a:bodyPr/>
                    <a:lstStyle/>
                    <a:p>
                      <a:endParaRPr lang="es-MX"/>
                    </a:p>
                  </a:txBody>
                  <a:tcPr>
                    <a:solidFill>
                      <a:schemeClr val="accent4">
                        <a:lumMod val="20000"/>
                        <a:lumOff val="80000"/>
                      </a:schemeClr>
                    </a:solidFill>
                  </a:tcPr>
                </a:tc>
                <a:tc>
                  <a:txBody>
                    <a:bodyPr/>
                    <a:lstStyle/>
                    <a:p>
                      <a:endParaRPr lang="es-MX"/>
                    </a:p>
                  </a:txBody>
                  <a:tcPr>
                    <a:solidFill>
                      <a:schemeClr val="accent4">
                        <a:lumMod val="20000"/>
                        <a:lumOff val="80000"/>
                      </a:schemeClr>
                    </a:solidFill>
                  </a:tcPr>
                </a:tc>
                <a:tc>
                  <a:txBody>
                    <a:bodyPr/>
                    <a:lstStyle/>
                    <a:p>
                      <a:endParaRPr lang="es-MX"/>
                    </a:p>
                  </a:txBody>
                  <a:tcPr>
                    <a:solidFill>
                      <a:schemeClr val="accent4">
                        <a:lumMod val="20000"/>
                        <a:lumOff val="80000"/>
                      </a:schemeClr>
                    </a:solidFill>
                  </a:tcPr>
                </a:tc>
                <a:extLst>
                  <a:ext uri="{0D108BD9-81ED-4DB2-BD59-A6C34878D82A}">
                    <a16:rowId xmlns:a16="http://schemas.microsoft.com/office/drawing/2014/main" val="3316097732"/>
                  </a:ext>
                </a:extLst>
              </a:tr>
              <a:tr h="370840">
                <a:tc>
                  <a:txBody>
                    <a:bodyPr/>
                    <a:lstStyle/>
                    <a:p>
                      <a:r>
                        <a:rPr lang="es-CO" sz="1200" b="1" dirty="0">
                          <a:latin typeface="Verdana" panose="020B0604030504040204" pitchFamily="34" charset="0"/>
                          <a:ea typeface="Verdana" panose="020B0604030504040204" pitchFamily="34" charset="0"/>
                        </a:rPr>
                        <a:t>p.m.</a:t>
                      </a:r>
                      <a:endParaRPr lang="es-MX" sz="1200" b="1" dirty="0">
                        <a:latin typeface="Verdana" panose="020B0604030504040204" pitchFamily="34" charset="0"/>
                        <a:ea typeface="Verdana" panose="020B0604030504040204" pitchFamily="34" charset="0"/>
                      </a:endParaRPr>
                    </a:p>
                  </a:txBody>
                  <a:tcPr>
                    <a:solidFill>
                      <a:schemeClr val="accent4">
                        <a:lumMod val="60000"/>
                        <a:lumOff val="40000"/>
                      </a:schemeClr>
                    </a:solidFill>
                  </a:tcPr>
                </a:tc>
                <a:tc>
                  <a:txBody>
                    <a:bodyPr/>
                    <a:lstStyle/>
                    <a:p>
                      <a:endParaRPr lang="es-MX" dirty="0"/>
                    </a:p>
                  </a:txBody>
                  <a:tcPr>
                    <a:solidFill>
                      <a:schemeClr val="accent4">
                        <a:lumMod val="20000"/>
                        <a:lumOff val="80000"/>
                      </a:schemeClr>
                    </a:solidFill>
                  </a:tcPr>
                </a:tc>
                <a:tc>
                  <a:txBody>
                    <a:bodyPr/>
                    <a:lstStyle/>
                    <a:p>
                      <a:endParaRPr lang="es-MX" dirty="0"/>
                    </a:p>
                  </a:txBody>
                  <a:tcPr>
                    <a:solidFill>
                      <a:schemeClr val="accent4">
                        <a:lumMod val="20000"/>
                        <a:lumOff val="80000"/>
                      </a:schemeClr>
                    </a:solidFill>
                  </a:tcPr>
                </a:tc>
                <a:tc>
                  <a:txBody>
                    <a:bodyPr/>
                    <a:lstStyle/>
                    <a:p>
                      <a:endParaRPr lang="es-MX" dirty="0"/>
                    </a:p>
                  </a:txBody>
                  <a:tcPr>
                    <a:solidFill>
                      <a:schemeClr val="accent4">
                        <a:lumMod val="20000"/>
                        <a:lumOff val="80000"/>
                      </a:schemeClr>
                    </a:solidFill>
                  </a:tcPr>
                </a:tc>
                <a:tc>
                  <a:txBody>
                    <a:bodyPr/>
                    <a:lstStyle/>
                    <a:p>
                      <a:endParaRPr lang="es-MX" dirty="0"/>
                    </a:p>
                  </a:txBody>
                  <a:tcPr>
                    <a:solidFill>
                      <a:schemeClr val="accent4">
                        <a:lumMod val="20000"/>
                        <a:lumOff val="80000"/>
                      </a:schemeClr>
                    </a:solidFill>
                  </a:tcPr>
                </a:tc>
                <a:extLst>
                  <a:ext uri="{0D108BD9-81ED-4DB2-BD59-A6C34878D82A}">
                    <a16:rowId xmlns:a16="http://schemas.microsoft.com/office/drawing/2014/main" val="259493651"/>
                  </a:ext>
                </a:extLst>
              </a:tr>
            </a:tbl>
          </a:graphicData>
        </a:graphic>
      </p:graphicFrame>
      <p:sp>
        <p:nvSpPr>
          <p:cNvPr id="29" name="CuadroTexto 28"/>
          <p:cNvSpPr txBox="1"/>
          <p:nvPr userDrawn="1"/>
        </p:nvSpPr>
        <p:spPr>
          <a:xfrm>
            <a:off x="7282534" y="1515081"/>
            <a:ext cx="2543391" cy="338554"/>
          </a:xfrm>
          <a:prstGeom prst="rect">
            <a:avLst/>
          </a:prstGeom>
          <a:noFill/>
        </p:spPr>
        <p:txBody>
          <a:bodyPr wrap="square" rtlCol="0">
            <a:spAutoFit/>
          </a:bodyPr>
          <a:lstStyle/>
          <a:p>
            <a:r>
              <a:rPr lang="es-CO" sz="1600" b="1" dirty="0">
                <a:latin typeface="Verdana" panose="020B0604030504040204" pitchFamily="34" charset="0"/>
                <a:ea typeface="Verdana" panose="020B0604030504040204" pitchFamily="34" charset="0"/>
              </a:rPr>
              <a:t>Zona Marítima</a:t>
            </a:r>
            <a:endParaRPr lang="es-MX" sz="1600" b="1" dirty="0">
              <a:latin typeface="Verdana" panose="020B0604030504040204" pitchFamily="34" charset="0"/>
              <a:ea typeface="Verdana" panose="020B0604030504040204" pitchFamily="34" charset="0"/>
            </a:endParaRPr>
          </a:p>
        </p:txBody>
      </p:sp>
      <p:graphicFrame>
        <p:nvGraphicFramePr>
          <p:cNvPr id="30" name="Tabla 29"/>
          <p:cNvGraphicFramePr>
            <a:graphicFrameLocks noGrp="1"/>
          </p:cNvGraphicFramePr>
          <p:nvPr userDrawn="1">
            <p:extLst>
              <p:ext uri="{D42A27DB-BD31-4B8C-83A1-F6EECF244321}">
                <p14:modId xmlns:p14="http://schemas.microsoft.com/office/powerpoint/2010/main" val="774538599"/>
              </p:ext>
            </p:extLst>
          </p:nvPr>
        </p:nvGraphicFramePr>
        <p:xfrm>
          <a:off x="7282534" y="3608073"/>
          <a:ext cx="3084095" cy="741680"/>
        </p:xfrm>
        <a:graphic>
          <a:graphicData uri="http://schemas.openxmlformats.org/drawingml/2006/table">
            <a:tbl>
              <a:tblPr firstRow="1" bandRow="1">
                <a:tableStyleId>{C4B1156A-380E-4F78-BDF5-A606A8083BF9}</a:tableStyleId>
              </a:tblPr>
              <a:tblGrid>
                <a:gridCol w="616819">
                  <a:extLst>
                    <a:ext uri="{9D8B030D-6E8A-4147-A177-3AD203B41FA5}">
                      <a16:colId xmlns:a16="http://schemas.microsoft.com/office/drawing/2014/main" val="990318631"/>
                    </a:ext>
                  </a:extLst>
                </a:gridCol>
                <a:gridCol w="616819">
                  <a:extLst>
                    <a:ext uri="{9D8B030D-6E8A-4147-A177-3AD203B41FA5}">
                      <a16:colId xmlns:a16="http://schemas.microsoft.com/office/drawing/2014/main" val="3892577929"/>
                    </a:ext>
                  </a:extLst>
                </a:gridCol>
                <a:gridCol w="616819">
                  <a:extLst>
                    <a:ext uri="{9D8B030D-6E8A-4147-A177-3AD203B41FA5}">
                      <a16:colId xmlns:a16="http://schemas.microsoft.com/office/drawing/2014/main" val="3792695044"/>
                    </a:ext>
                  </a:extLst>
                </a:gridCol>
                <a:gridCol w="616819">
                  <a:extLst>
                    <a:ext uri="{9D8B030D-6E8A-4147-A177-3AD203B41FA5}">
                      <a16:colId xmlns:a16="http://schemas.microsoft.com/office/drawing/2014/main" val="511205906"/>
                    </a:ext>
                  </a:extLst>
                </a:gridCol>
                <a:gridCol w="616819">
                  <a:extLst>
                    <a:ext uri="{9D8B030D-6E8A-4147-A177-3AD203B41FA5}">
                      <a16:colId xmlns:a16="http://schemas.microsoft.com/office/drawing/2014/main" val="246043553"/>
                    </a:ext>
                  </a:extLst>
                </a:gridCol>
              </a:tblGrid>
              <a:tr h="370840">
                <a:tc>
                  <a:txBody>
                    <a:bodyPr/>
                    <a:lstStyle/>
                    <a:p>
                      <a:r>
                        <a:rPr lang="es-CO" sz="1200" b="1" dirty="0">
                          <a:latin typeface="Verdana" panose="020B0604030504040204" pitchFamily="34" charset="0"/>
                          <a:ea typeface="Verdana" panose="020B0604030504040204" pitchFamily="34" charset="0"/>
                        </a:rPr>
                        <a:t>a.m.</a:t>
                      </a:r>
                      <a:endParaRPr lang="es-MX" sz="1200" b="1" dirty="0">
                        <a:latin typeface="Verdana" panose="020B0604030504040204" pitchFamily="34" charset="0"/>
                        <a:ea typeface="Verdana" panose="020B0604030504040204" pitchFamily="34" charset="0"/>
                      </a:endParaRPr>
                    </a:p>
                  </a:txBody>
                  <a:tcPr>
                    <a:solidFill>
                      <a:schemeClr val="accent4">
                        <a:lumMod val="60000"/>
                        <a:lumOff val="40000"/>
                      </a:schemeClr>
                    </a:solidFill>
                  </a:tcPr>
                </a:tc>
                <a:tc>
                  <a:txBody>
                    <a:bodyPr/>
                    <a:lstStyle/>
                    <a:p>
                      <a:endParaRPr lang="es-MX"/>
                    </a:p>
                  </a:txBody>
                  <a:tcPr>
                    <a:solidFill>
                      <a:schemeClr val="accent4">
                        <a:lumMod val="20000"/>
                        <a:lumOff val="80000"/>
                      </a:schemeClr>
                    </a:solidFill>
                  </a:tcPr>
                </a:tc>
                <a:tc>
                  <a:txBody>
                    <a:bodyPr/>
                    <a:lstStyle/>
                    <a:p>
                      <a:endParaRPr lang="es-MX"/>
                    </a:p>
                  </a:txBody>
                  <a:tcPr>
                    <a:solidFill>
                      <a:schemeClr val="accent4">
                        <a:lumMod val="20000"/>
                        <a:lumOff val="80000"/>
                      </a:schemeClr>
                    </a:solidFill>
                  </a:tcPr>
                </a:tc>
                <a:tc>
                  <a:txBody>
                    <a:bodyPr/>
                    <a:lstStyle/>
                    <a:p>
                      <a:endParaRPr lang="es-MX"/>
                    </a:p>
                  </a:txBody>
                  <a:tcPr>
                    <a:solidFill>
                      <a:schemeClr val="accent4">
                        <a:lumMod val="20000"/>
                        <a:lumOff val="80000"/>
                      </a:schemeClr>
                    </a:solidFill>
                  </a:tcPr>
                </a:tc>
                <a:tc>
                  <a:txBody>
                    <a:bodyPr/>
                    <a:lstStyle/>
                    <a:p>
                      <a:endParaRPr lang="es-MX"/>
                    </a:p>
                  </a:txBody>
                  <a:tcPr>
                    <a:solidFill>
                      <a:schemeClr val="accent4">
                        <a:lumMod val="20000"/>
                        <a:lumOff val="80000"/>
                      </a:schemeClr>
                    </a:solidFill>
                  </a:tcPr>
                </a:tc>
                <a:extLst>
                  <a:ext uri="{0D108BD9-81ED-4DB2-BD59-A6C34878D82A}">
                    <a16:rowId xmlns:a16="http://schemas.microsoft.com/office/drawing/2014/main" val="3316097732"/>
                  </a:ext>
                </a:extLst>
              </a:tr>
              <a:tr h="370840">
                <a:tc>
                  <a:txBody>
                    <a:bodyPr/>
                    <a:lstStyle/>
                    <a:p>
                      <a:r>
                        <a:rPr lang="es-CO" sz="1200" b="1" dirty="0">
                          <a:latin typeface="Verdana" panose="020B0604030504040204" pitchFamily="34" charset="0"/>
                          <a:ea typeface="Verdana" panose="020B0604030504040204" pitchFamily="34" charset="0"/>
                        </a:rPr>
                        <a:t>p.m.</a:t>
                      </a:r>
                      <a:endParaRPr lang="es-MX" sz="1200" b="1" dirty="0">
                        <a:latin typeface="Verdana" panose="020B0604030504040204" pitchFamily="34" charset="0"/>
                        <a:ea typeface="Verdana" panose="020B0604030504040204" pitchFamily="34" charset="0"/>
                      </a:endParaRPr>
                    </a:p>
                  </a:txBody>
                  <a:tcPr>
                    <a:solidFill>
                      <a:schemeClr val="accent4">
                        <a:lumMod val="60000"/>
                        <a:lumOff val="40000"/>
                      </a:schemeClr>
                    </a:solidFill>
                  </a:tcPr>
                </a:tc>
                <a:tc>
                  <a:txBody>
                    <a:bodyPr/>
                    <a:lstStyle/>
                    <a:p>
                      <a:endParaRPr lang="es-MX" dirty="0"/>
                    </a:p>
                  </a:txBody>
                  <a:tcPr>
                    <a:solidFill>
                      <a:schemeClr val="accent4">
                        <a:lumMod val="20000"/>
                        <a:lumOff val="80000"/>
                      </a:schemeClr>
                    </a:solidFill>
                  </a:tcPr>
                </a:tc>
                <a:tc>
                  <a:txBody>
                    <a:bodyPr/>
                    <a:lstStyle/>
                    <a:p>
                      <a:endParaRPr lang="es-MX" dirty="0"/>
                    </a:p>
                  </a:txBody>
                  <a:tcPr>
                    <a:solidFill>
                      <a:schemeClr val="accent4">
                        <a:lumMod val="20000"/>
                        <a:lumOff val="80000"/>
                      </a:schemeClr>
                    </a:solidFill>
                  </a:tcPr>
                </a:tc>
                <a:tc>
                  <a:txBody>
                    <a:bodyPr/>
                    <a:lstStyle/>
                    <a:p>
                      <a:endParaRPr lang="es-MX" dirty="0"/>
                    </a:p>
                  </a:txBody>
                  <a:tcPr>
                    <a:solidFill>
                      <a:schemeClr val="accent4">
                        <a:lumMod val="20000"/>
                        <a:lumOff val="80000"/>
                      </a:schemeClr>
                    </a:solidFill>
                  </a:tcPr>
                </a:tc>
                <a:tc>
                  <a:txBody>
                    <a:bodyPr/>
                    <a:lstStyle/>
                    <a:p>
                      <a:endParaRPr lang="es-MX" dirty="0"/>
                    </a:p>
                  </a:txBody>
                  <a:tcPr>
                    <a:solidFill>
                      <a:schemeClr val="accent4">
                        <a:lumMod val="20000"/>
                        <a:lumOff val="80000"/>
                      </a:schemeClr>
                    </a:solidFill>
                  </a:tcPr>
                </a:tc>
                <a:extLst>
                  <a:ext uri="{0D108BD9-81ED-4DB2-BD59-A6C34878D82A}">
                    <a16:rowId xmlns:a16="http://schemas.microsoft.com/office/drawing/2014/main" val="259493651"/>
                  </a:ext>
                </a:extLst>
              </a:tr>
            </a:tbl>
          </a:graphicData>
        </a:graphic>
      </p:graphicFrame>
      <p:sp>
        <p:nvSpPr>
          <p:cNvPr id="31" name="CuadroTexto 30"/>
          <p:cNvSpPr txBox="1"/>
          <p:nvPr userDrawn="1"/>
        </p:nvSpPr>
        <p:spPr>
          <a:xfrm>
            <a:off x="7282534" y="3200528"/>
            <a:ext cx="2543391" cy="338554"/>
          </a:xfrm>
          <a:prstGeom prst="rect">
            <a:avLst/>
          </a:prstGeom>
          <a:noFill/>
        </p:spPr>
        <p:txBody>
          <a:bodyPr wrap="square" rtlCol="0">
            <a:spAutoFit/>
          </a:bodyPr>
          <a:lstStyle/>
          <a:p>
            <a:r>
              <a:rPr lang="es-CO" sz="1600" b="1" dirty="0">
                <a:latin typeface="Verdana" panose="020B0604030504040204" pitchFamily="34" charset="0"/>
                <a:ea typeface="Verdana" panose="020B0604030504040204" pitchFamily="34" charset="0"/>
              </a:rPr>
              <a:t>Puerto Bolívar</a:t>
            </a:r>
            <a:endParaRPr lang="es-MX" sz="1600" b="1" dirty="0">
              <a:latin typeface="Verdana" panose="020B0604030504040204" pitchFamily="34" charset="0"/>
              <a:ea typeface="Verdana" panose="020B0604030504040204" pitchFamily="34" charset="0"/>
            </a:endParaRPr>
          </a:p>
        </p:txBody>
      </p:sp>
      <p:graphicFrame>
        <p:nvGraphicFramePr>
          <p:cNvPr id="32" name="Tabla 31"/>
          <p:cNvGraphicFramePr>
            <a:graphicFrameLocks noGrp="1"/>
          </p:cNvGraphicFramePr>
          <p:nvPr userDrawn="1">
            <p:extLst>
              <p:ext uri="{D42A27DB-BD31-4B8C-83A1-F6EECF244321}">
                <p14:modId xmlns:p14="http://schemas.microsoft.com/office/powerpoint/2010/main" val="774538599"/>
              </p:ext>
            </p:extLst>
          </p:nvPr>
        </p:nvGraphicFramePr>
        <p:xfrm>
          <a:off x="7282534" y="5265098"/>
          <a:ext cx="3084095" cy="741680"/>
        </p:xfrm>
        <a:graphic>
          <a:graphicData uri="http://schemas.openxmlformats.org/drawingml/2006/table">
            <a:tbl>
              <a:tblPr firstRow="1" bandRow="1">
                <a:tableStyleId>{C4B1156A-380E-4F78-BDF5-A606A8083BF9}</a:tableStyleId>
              </a:tblPr>
              <a:tblGrid>
                <a:gridCol w="616819">
                  <a:extLst>
                    <a:ext uri="{9D8B030D-6E8A-4147-A177-3AD203B41FA5}">
                      <a16:colId xmlns:a16="http://schemas.microsoft.com/office/drawing/2014/main" val="990318631"/>
                    </a:ext>
                  </a:extLst>
                </a:gridCol>
                <a:gridCol w="616819">
                  <a:extLst>
                    <a:ext uri="{9D8B030D-6E8A-4147-A177-3AD203B41FA5}">
                      <a16:colId xmlns:a16="http://schemas.microsoft.com/office/drawing/2014/main" val="3892577929"/>
                    </a:ext>
                  </a:extLst>
                </a:gridCol>
                <a:gridCol w="616819">
                  <a:extLst>
                    <a:ext uri="{9D8B030D-6E8A-4147-A177-3AD203B41FA5}">
                      <a16:colId xmlns:a16="http://schemas.microsoft.com/office/drawing/2014/main" val="3792695044"/>
                    </a:ext>
                  </a:extLst>
                </a:gridCol>
                <a:gridCol w="616819">
                  <a:extLst>
                    <a:ext uri="{9D8B030D-6E8A-4147-A177-3AD203B41FA5}">
                      <a16:colId xmlns:a16="http://schemas.microsoft.com/office/drawing/2014/main" val="511205906"/>
                    </a:ext>
                  </a:extLst>
                </a:gridCol>
                <a:gridCol w="616819">
                  <a:extLst>
                    <a:ext uri="{9D8B030D-6E8A-4147-A177-3AD203B41FA5}">
                      <a16:colId xmlns:a16="http://schemas.microsoft.com/office/drawing/2014/main" val="246043553"/>
                    </a:ext>
                  </a:extLst>
                </a:gridCol>
              </a:tblGrid>
              <a:tr h="370840">
                <a:tc>
                  <a:txBody>
                    <a:bodyPr/>
                    <a:lstStyle/>
                    <a:p>
                      <a:r>
                        <a:rPr lang="es-CO" sz="1200" b="1" dirty="0">
                          <a:latin typeface="Verdana" panose="020B0604030504040204" pitchFamily="34" charset="0"/>
                          <a:ea typeface="Verdana" panose="020B0604030504040204" pitchFamily="34" charset="0"/>
                        </a:rPr>
                        <a:t>a.m.</a:t>
                      </a:r>
                      <a:endParaRPr lang="es-MX" sz="1200" b="1" dirty="0">
                        <a:latin typeface="Verdana" panose="020B0604030504040204" pitchFamily="34" charset="0"/>
                        <a:ea typeface="Verdana" panose="020B0604030504040204" pitchFamily="34" charset="0"/>
                      </a:endParaRPr>
                    </a:p>
                  </a:txBody>
                  <a:tcPr>
                    <a:solidFill>
                      <a:schemeClr val="accent4">
                        <a:lumMod val="60000"/>
                        <a:lumOff val="40000"/>
                      </a:schemeClr>
                    </a:solidFill>
                  </a:tcPr>
                </a:tc>
                <a:tc>
                  <a:txBody>
                    <a:bodyPr/>
                    <a:lstStyle/>
                    <a:p>
                      <a:endParaRPr lang="es-MX"/>
                    </a:p>
                  </a:txBody>
                  <a:tcPr>
                    <a:solidFill>
                      <a:schemeClr val="accent4">
                        <a:lumMod val="20000"/>
                        <a:lumOff val="80000"/>
                      </a:schemeClr>
                    </a:solidFill>
                  </a:tcPr>
                </a:tc>
                <a:tc>
                  <a:txBody>
                    <a:bodyPr/>
                    <a:lstStyle/>
                    <a:p>
                      <a:endParaRPr lang="es-MX"/>
                    </a:p>
                  </a:txBody>
                  <a:tcPr>
                    <a:solidFill>
                      <a:schemeClr val="accent4">
                        <a:lumMod val="20000"/>
                        <a:lumOff val="80000"/>
                      </a:schemeClr>
                    </a:solidFill>
                  </a:tcPr>
                </a:tc>
                <a:tc>
                  <a:txBody>
                    <a:bodyPr/>
                    <a:lstStyle/>
                    <a:p>
                      <a:endParaRPr lang="es-MX"/>
                    </a:p>
                  </a:txBody>
                  <a:tcPr>
                    <a:solidFill>
                      <a:schemeClr val="accent4">
                        <a:lumMod val="20000"/>
                        <a:lumOff val="80000"/>
                      </a:schemeClr>
                    </a:solidFill>
                  </a:tcPr>
                </a:tc>
                <a:tc>
                  <a:txBody>
                    <a:bodyPr/>
                    <a:lstStyle/>
                    <a:p>
                      <a:endParaRPr lang="es-MX"/>
                    </a:p>
                  </a:txBody>
                  <a:tcPr>
                    <a:solidFill>
                      <a:schemeClr val="accent4">
                        <a:lumMod val="20000"/>
                        <a:lumOff val="80000"/>
                      </a:schemeClr>
                    </a:solidFill>
                  </a:tcPr>
                </a:tc>
                <a:extLst>
                  <a:ext uri="{0D108BD9-81ED-4DB2-BD59-A6C34878D82A}">
                    <a16:rowId xmlns:a16="http://schemas.microsoft.com/office/drawing/2014/main" val="3316097732"/>
                  </a:ext>
                </a:extLst>
              </a:tr>
              <a:tr h="370840">
                <a:tc>
                  <a:txBody>
                    <a:bodyPr/>
                    <a:lstStyle/>
                    <a:p>
                      <a:r>
                        <a:rPr lang="es-CO" sz="1200" b="1" dirty="0">
                          <a:latin typeface="Verdana" panose="020B0604030504040204" pitchFamily="34" charset="0"/>
                          <a:ea typeface="Verdana" panose="020B0604030504040204" pitchFamily="34" charset="0"/>
                        </a:rPr>
                        <a:t>p.m.</a:t>
                      </a:r>
                      <a:endParaRPr lang="es-MX" sz="1200" b="1" dirty="0">
                        <a:latin typeface="Verdana" panose="020B0604030504040204" pitchFamily="34" charset="0"/>
                        <a:ea typeface="Verdana" panose="020B0604030504040204" pitchFamily="34" charset="0"/>
                      </a:endParaRPr>
                    </a:p>
                  </a:txBody>
                  <a:tcPr>
                    <a:solidFill>
                      <a:schemeClr val="accent4">
                        <a:lumMod val="60000"/>
                        <a:lumOff val="40000"/>
                      </a:schemeClr>
                    </a:solidFill>
                  </a:tcPr>
                </a:tc>
                <a:tc>
                  <a:txBody>
                    <a:bodyPr/>
                    <a:lstStyle/>
                    <a:p>
                      <a:endParaRPr lang="es-MX" dirty="0"/>
                    </a:p>
                  </a:txBody>
                  <a:tcPr>
                    <a:solidFill>
                      <a:schemeClr val="accent4">
                        <a:lumMod val="20000"/>
                        <a:lumOff val="80000"/>
                      </a:schemeClr>
                    </a:solidFill>
                  </a:tcPr>
                </a:tc>
                <a:tc>
                  <a:txBody>
                    <a:bodyPr/>
                    <a:lstStyle/>
                    <a:p>
                      <a:endParaRPr lang="es-MX" dirty="0"/>
                    </a:p>
                  </a:txBody>
                  <a:tcPr>
                    <a:solidFill>
                      <a:schemeClr val="accent4">
                        <a:lumMod val="20000"/>
                        <a:lumOff val="80000"/>
                      </a:schemeClr>
                    </a:solidFill>
                  </a:tcPr>
                </a:tc>
                <a:tc>
                  <a:txBody>
                    <a:bodyPr/>
                    <a:lstStyle/>
                    <a:p>
                      <a:endParaRPr lang="es-MX" dirty="0"/>
                    </a:p>
                  </a:txBody>
                  <a:tcPr>
                    <a:solidFill>
                      <a:schemeClr val="accent4">
                        <a:lumMod val="20000"/>
                        <a:lumOff val="80000"/>
                      </a:schemeClr>
                    </a:solidFill>
                  </a:tcPr>
                </a:tc>
                <a:tc>
                  <a:txBody>
                    <a:bodyPr/>
                    <a:lstStyle/>
                    <a:p>
                      <a:endParaRPr lang="es-MX" dirty="0"/>
                    </a:p>
                  </a:txBody>
                  <a:tcPr>
                    <a:solidFill>
                      <a:schemeClr val="accent4">
                        <a:lumMod val="20000"/>
                        <a:lumOff val="80000"/>
                      </a:schemeClr>
                    </a:solidFill>
                  </a:tcPr>
                </a:tc>
                <a:extLst>
                  <a:ext uri="{0D108BD9-81ED-4DB2-BD59-A6C34878D82A}">
                    <a16:rowId xmlns:a16="http://schemas.microsoft.com/office/drawing/2014/main" val="259493651"/>
                  </a:ext>
                </a:extLst>
              </a:tr>
            </a:tbl>
          </a:graphicData>
        </a:graphic>
      </p:graphicFrame>
      <p:sp>
        <p:nvSpPr>
          <p:cNvPr id="33" name="CuadroTexto 32"/>
          <p:cNvSpPr txBox="1"/>
          <p:nvPr userDrawn="1"/>
        </p:nvSpPr>
        <p:spPr>
          <a:xfrm>
            <a:off x="7282534" y="4857553"/>
            <a:ext cx="2543391" cy="338554"/>
          </a:xfrm>
          <a:prstGeom prst="rect">
            <a:avLst/>
          </a:prstGeom>
          <a:noFill/>
        </p:spPr>
        <p:txBody>
          <a:bodyPr wrap="square" rtlCol="0">
            <a:spAutoFit/>
          </a:bodyPr>
          <a:lstStyle/>
          <a:p>
            <a:r>
              <a:rPr lang="es-CO" sz="1600" b="1" dirty="0">
                <a:latin typeface="Verdana" panose="020B0604030504040204" pitchFamily="34" charset="0"/>
                <a:ea typeface="Verdana" panose="020B0604030504040204" pitchFamily="34" charset="0"/>
              </a:rPr>
              <a:t>Cerrejón</a:t>
            </a:r>
            <a:endParaRPr lang="es-MX" sz="1600" b="1" dirty="0">
              <a:latin typeface="Verdana" panose="020B0604030504040204" pitchFamily="34" charset="0"/>
              <a:ea typeface="Verdana" panose="020B0604030504040204" pitchFamily="34" charset="0"/>
            </a:endParaRPr>
          </a:p>
        </p:txBody>
      </p:sp>
      <p:sp>
        <p:nvSpPr>
          <p:cNvPr id="2" name="Marcador de texto 12">
            <a:extLst>
              <a:ext uri="{FF2B5EF4-FFF2-40B4-BE49-F238E27FC236}">
                <a16:creationId xmlns:a16="http://schemas.microsoft.com/office/drawing/2014/main" id="{922490D9-18A4-F549-160A-F475ED895D0F}"/>
              </a:ext>
            </a:extLst>
          </p:cNvPr>
          <p:cNvSpPr>
            <a:spLocks noGrp="1"/>
          </p:cNvSpPr>
          <p:nvPr>
            <p:ph type="body" sz="quarter" idx="10"/>
          </p:nvPr>
        </p:nvSpPr>
        <p:spPr>
          <a:xfrm>
            <a:off x="533431" y="813223"/>
            <a:ext cx="2848125" cy="376237"/>
          </a:xfrm>
        </p:spPr>
        <p:txBody>
          <a:bodyPr>
            <a:noAutofit/>
          </a:bodyPr>
          <a:lstStyle>
            <a:lvl1pPr marL="0" indent="0" algn="l">
              <a:buNone/>
              <a:defRPr sz="1200" b="1">
                <a:solidFill>
                  <a:schemeClr val="tx1">
                    <a:lumMod val="50000"/>
                    <a:lumOff val="50000"/>
                  </a:schemeClr>
                </a:solidFill>
                <a:latin typeface="Verdana" panose="020B0604030504040204" pitchFamily="34" charset="0"/>
                <a:ea typeface="Verdana" panose="020B0604030504040204" pitchFamily="34" charset="0"/>
              </a:defRPr>
            </a:lvl1pPr>
          </a:lstStyle>
          <a:p>
            <a:pPr lvl="0"/>
            <a:r>
              <a:rPr lang="es-ES" dirty="0"/>
              <a:t>Editar el estilo de texto del patrón</a:t>
            </a:r>
          </a:p>
        </p:txBody>
      </p:sp>
      <p:pic>
        <p:nvPicPr>
          <p:cNvPr id="4" name="Imagen 3">
            <a:extLst>
              <a:ext uri="{FF2B5EF4-FFF2-40B4-BE49-F238E27FC236}">
                <a16:creationId xmlns:a16="http://schemas.microsoft.com/office/drawing/2014/main" id="{DB2AFF86-7277-3F4C-2269-B2FF2B7E86B9}"/>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10" name="Rectángulo: esquinas superiores redondeadas 9">
            <a:extLst>
              <a:ext uri="{FF2B5EF4-FFF2-40B4-BE49-F238E27FC236}">
                <a16:creationId xmlns:a16="http://schemas.microsoft.com/office/drawing/2014/main" id="{41F454F1-E935-34F0-234C-13BA74DEA413}"/>
              </a:ext>
            </a:extLst>
          </p:cNvPr>
          <p:cNvSpPr/>
          <p:nvPr userDrawn="1"/>
        </p:nvSpPr>
        <p:spPr>
          <a:xfrm rot="5400000">
            <a:off x="1435511" y="-1207064"/>
            <a:ext cx="510532" cy="3381557"/>
          </a:xfrm>
          <a:prstGeom prst="round2Same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7232BDC3-F428-F51A-3617-416B71B62D23}"/>
              </a:ext>
            </a:extLst>
          </p:cNvPr>
          <p:cNvSpPr txBox="1"/>
          <p:nvPr userDrawn="1"/>
        </p:nvSpPr>
        <p:spPr>
          <a:xfrm>
            <a:off x="514525" y="202569"/>
            <a:ext cx="2641472" cy="584775"/>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Boletín de pronósticos</a:t>
            </a:r>
          </a:p>
          <a:p>
            <a:pPr algn="l"/>
            <a:r>
              <a:rPr lang="es-ES" sz="1800" b="1" dirty="0">
                <a:solidFill>
                  <a:schemeClr val="accent4"/>
                </a:solidFill>
                <a:latin typeface="Verdana" panose="020B0604030504040204" pitchFamily="34" charset="0"/>
                <a:ea typeface="Verdana" panose="020B0604030504040204" pitchFamily="34" charset="0"/>
              </a:rPr>
              <a:t>Cerrejón</a:t>
            </a:r>
            <a:endParaRPr lang="es-MX" sz="1800" b="1" dirty="0">
              <a:solidFill>
                <a:schemeClr val="accent4"/>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3570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12" name="Imagen 11"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13" name="CuadroTexto 12">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3" name="Marcador de contenido 2">
            <a:extLst>
              <a:ext uri="{FF2B5EF4-FFF2-40B4-BE49-F238E27FC236}">
                <a16:creationId xmlns:a16="http://schemas.microsoft.com/office/drawing/2014/main" id="{F17927BC-795C-7059-C65D-3ADE221A9CE0}"/>
              </a:ext>
            </a:extLst>
          </p:cNvPr>
          <p:cNvSpPr>
            <a:spLocks noGrp="1"/>
          </p:cNvSpPr>
          <p:nvPr>
            <p:ph sz="half" idx="1"/>
          </p:nvPr>
        </p:nvSpPr>
        <p:spPr>
          <a:xfrm>
            <a:off x="838200" y="1825625"/>
            <a:ext cx="5181600" cy="4351338"/>
          </a:xfrm>
        </p:spPr>
        <p:txBody>
          <a:bodyPr>
            <a:normAutofit/>
          </a:bodyPr>
          <a:lstStyle>
            <a:lvl1pPr>
              <a:defRPr sz="1600">
                <a:solidFill>
                  <a:schemeClr val="tx1">
                    <a:lumMod val="50000"/>
                    <a:lumOff val="50000"/>
                  </a:schemeClr>
                </a:solidFill>
                <a:latin typeface="Verdana" panose="020B0604030504040204" pitchFamily="34" charset="0"/>
                <a:ea typeface="Verdana" panose="020B0604030504040204" pitchFamily="34" charset="0"/>
              </a:defRPr>
            </a:lvl1pPr>
            <a:lvl2pPr>
              <a:defRPr sz="1600">
                <a:solidFill>
                  <a:schemeClr val="tx1">
                    <a:lumMod val="50000"/>
                    <a:lumOff val="50000"/>
                  </a:schemeClr>
                </a:solidFill>
                <a:latin typeface="Verdana" panose="020B0604030504040204" pitchFamily="34" charset="0"/>
                <a:ea typeface="Verdana" panose="020B0604030504040204" pitchFamily="34" charset="0"/>
              </a:defRPr>
            </a:lvl2pPr>
            <a:lvl3pPr>
              <a:defRPr sz="1600">
                <a:solidFill>
                  <a:schemeClr val="tx1">
                    <a:lumMod val="50000"/>
                    <a:lumOff val="50000"/>
                  </a:schemeClr>
                </a:solidFill>
                <a:latin typeface="Verdana" panose="020B0604030504040204" pitchFamily="34" charset="0"/>
                <a:ea typeface="Verdana" panose="020B0604030504040204" pitchFamily="34" charset="0"/>
              </a:defRPr>
            </a:lvl3pPr>
            <a:lvl4pPr>
              <a:defRPr sz="1600">
                <a:solidFill>
                  <a:schemeClr val="tx1">
                    <a:lumMod val="50000"/>
                    <a:lumOff val="50000"/>
                  </a:schemeClr>
                </a:solidFill>
                <a:latin typeface="Verdana" panose="020B0604030504040204" pitchFamily="34" charset="0"/>
                <a:ea typeface="Verdana" panose="020B0604030504040204" pitchFamily="34" charset="0"/>
              </a:defRPr>
            </a:lvl4pPr>
            <a:lvl5pPr>
              <a:defRPr sz="1600">
                <a:solidFill>
                  <a:schemeClr val="tx1">
                    <a:lumMod val="50000"/>
                    <a:lumOff val="50000"/>
                  </a:schemeClr>
                </a:solidFill>
                <a:latin typeface="Verdana" panose="020B0604030504040204" pitchFamily="34" charset="0"/>
                <a:ea typeface="Verdana" panose="020B060403050404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6423C72-35C2-C627-EAB3-11B183CEAE80}"/>
              </a:ext>
            </a:extLst>
          </p:cNvPr>
          <p:cNvSpPr>
            <a:spLocks noGrp="1"/>
          </p:cNvSpPr>
          <p:nvPr>
            <p:ph sz="half" idx="2"/>
          </p:nvPr>
        </p:nvSpPr>
        <p:spPr>
          <a:xfrm>
            <a:off x="6172200" y="1825625"/>
            <a:ext cx="5181600" cy="4351338"/>
          </a:xfrm>
        </p:spPr>
        <p:txBody>
          <a:bodyPr>
            <a:normAutofit/>
          </a:bodyPr>
          <a:lstStyle>
            <a:lvl1pPr>
              <a:defRPr sz="1600">
                <a:solidFill>
                  <a:schemeClr val="tx1">
                    <a:lumMod val="50000"/>
                    <a:lumOff val="50000"/>
                  </a:schemeClr>
                </a:solidFill>
                <a:latin typeface="Verdana" panose="020B0604030504040204" pitchFamily="34" charset="0"/>
                <a:ea typeface="Verdana" panose="020B0604030504040204" pitchFamily="34" charset="0"/>
              </a:defRPr>
            </a:lvl1pPr>
            <a:lvl2pPr>
              <a:defRPr sz="1600">
                <a:solidFill>
                  <a:schemeClr val="tx1">
                    <a:lumMod val="50000"/>
                    <a:lumOff val="50000"/>
                  </a:schemeClr>
                </a:solidFill>
                <a:latin typeface="Verdana" panose="020B0604030504040204" pitchFamily="34" charset="0"/>
                <a:ea typeface="Verdana" panose="020B0604030504040204" pitchFamily="34" charset="0"/>
              </a:defRPr>
            </a:lvl2pPr>
            <a:lvl3pPr>
              <a:defRPr sz="1600">
                <a:solidFill>
                  <a:schemeClr val="tx1">
                    <a:lumMod val="50000"/>
                    <a:lumOff val="50000"/>
                  </a:schemeClr>
                </a:solidFill>
                <a:latin typeface="Verdana" panose="020B0604030504040204" pitchFamily="34" charset="0"/>
                <a:ea typeface="Verdana" panose="020B0604030504040204" pitchFamily="34" charset="0"/>
              </a:defRPr>
            </a:lvl3pPr>
            <a:lvl4pPr>
              <a:defRPr sz="1600">
                <a:solidFill>
                  <a:schemeClr val="tx1">
                    <a:lumMod val="50000"/>
                    <a:lumOff val="50000"/>
                  </a:schemeClr>
                </a:solidFill>
                <a:latin typeface="Verdana" panose="020B0604030504040204" pitchFamily="34" charset="0"/>
                <a:ea typeface="Verdana" panose="020B0604030504040204" pitchFamily="34" charset="0"/>
              </a:defRPr>
            </a:lvl4pPr>
            <a:lvl5pPr>
              <a:defRPr sz="1600">
                <a:solidFill>
                  <a:schemeClr val="tx1">
                    <a:lumMod val="50000"/>
                    <a:lumOff val="50000"/>
                  </a:schemeClr>
                </a:solidFill>
                <a:latin typeface="Verdana" panose="020B0604030504040204" pitchFamily="34" charset="0"/>
                <a:ea typeface="Verdana" panose="020B060403050404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B730999-A66F-D476-B3C7-E75BF6C751B0}"/>
              </a:ext>
            </a:extLst>
          </p:cNvPr>
          <p:cNvSpPr>
            <a:spLocks noGrp="1"/>
          </p:cNvSpPr>
          <p:nvPr>
            <p:ph type="dt" sz="half" idx="10"/>
          </p:nvPr>
        </p:nvSpPr>
        <p:spPr>
          <a:xfrm>
            <a:off x="838200" y="6356352"/>
            <a:ext cx="2743200" cy="365125"/>
          </a:xfrm>
          <a:prstGeom prst="rect">
            <a:avLst/>
          </a:prstGeom>
        </p:spPr>
        <p:txBody>
          <a:bodyPr/>
          <a:lstStyle/>
          <a:p>
            <a:fld id="{3002E13E-6C34-4F23-BD5D-8481901CFB85}" type="datetimeFigureOut">
              <a:rPr lang="es-CO" smtClean="0"/>
              <a:t>8/08/2024</a:t>
            </a:fld>
            <a:endParaRPr lang="es-CO"/>
          </a:p>
        </p:txBody>
      </p:sp>
      <p:sp>
        <p:nvSpPr>
          <p:cNvPr id="6" name="Marcador de pie de página 5">
            <a:extLst>
              <a:ext uri="{FF2B5EF4-FFF2-40B4-BE49-F238E27FC236}">
                <a16:creationId xmlns:a16="http://schemas.microsoft.com/office/drawing/2014/main" id="{D4D91968-CD8A-3BD0-88EB-5E3934EB631A}"/>
              </a:ext>
            </a:extLst>
          </p:cNvPr>
          <p:cNvSpPr>
            <a:spLocks noGrp="1"/>
          </p:cNvSpPr>
          <p:nvPr>
            <p:ph type="ftr" sz="quarter" idx="11"/>
          </p:nvPr>
        </p:nvSpPr>
        <p:spPr>
          <a:xfrm>
            <a:off x="4038600" y="6356352"/>
            <a:ext cx="41148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71089FC1-C77E-F6AF-950A-398BE65C1EB8}"/>
              </a:ext>
            </a:extLst>
          </p:cNvPr>
          <p:cNvSpPr>
            <a:spLocks noGrp="1"/>
          </p:cNvSpPr>
          <p:nvPr>
            <p:ph type="sldNum" sz="quarter" idx="12"/>
          </p:nvPr>
        </p:nvSpPr>
        <p:spPr>
          <a:xfrm>
            <a:off x="8610600" y="6356352"/>
            <a:ext cx="2743200" cy="365125"/>
          </a:xfrm>
          <a:prstGeom prst="rect">
            <a:avLst/>
          </a:prstGeom>
        </p:spPr>
        <p:txBody>
          <a:bodyPr/>
          <a:lstStyle/>
          <a:p>
            <a:fld id="{177A03DA-489C-4B74-94A6-318826632521}" type="slidenum">
              <a:rPr lang="es-CO" smtClean="0"/>
              <a:t>‹#›</a:t>
            </a:fld>
            <a:endParaRPr lang="es-CO"/>
          </a:p>
        </p:txBody>
      </p:sp>
      <p:sp>
        <p:nvSpPr>
          <p:cNvPr id="9" name="Título 1">
            <a:extLst>
              <a:ext uri="{FF2B5EF4-FFF2-40B4-BE49-F238E27FC236}">
                <a16:creationId xmlns:a16="http://schemas.microsoft.com/office/drawing/2014/main" id="{38C6663B-7CE7-BCAA-7248-1402B6F9DED2}"/>
              </a:ext>
            </a:extLst>
          </p:cNvPr>
          <p:cNvSpPr>
            <a:spLocks noGrp="1"/>
          </p:cNvSpPr>
          <p:nvPr>
            <p:ph type="title"/>
          </p:nvPr>
        </p:nvSpPr>
        <p:spPr>
          <a:xfrm>
            <a:off x="838200" y="1144588"/>
            <a:ext cx="10515600" cy="471488"/>
          </a:xfrm>
        </p:spPr>
        <p:txBody>
          <a:bodyPr>
            <a:normAutofit/>
          </a:bodyPr>
          <a:lstStyle>
            <a:lvl1pPr>
              <a:defRPr sz="2000">
                <a:solidFill>
                  <a:srgbClr val="96BE53"/>
                </a:solidFill>
                <a:latin typeface="Verdana" panose="020B0604030504040204" pitchFamily="34" charset="0"/>
                <a:ea typeface="Verdana" panose="020B0604030504040204" pitchFamily="34" charset="0"/>
              </a:defRPr>
            </a:lvl1pPr>
          </a:lstStyle>
          <a:p>
            <a:r>
              <a:rPr lang="es-ES" dirty="0"/>
              <a:t>Haga clic para modificar el estilo de título del patrón</a:t>
            </a:r>
            <a:endParaRPr lang="es-CO" dirty="0"/>
          </a:p>
        </p:txBody>
      </p:sp>
      <p:pic>
        <p:nvPicPr>
          <p:cNvPr id="11" name="Imagen 10">
            <a:extLst>
              <a:ext uri="{FF2B5EF4-FFF2-40B4-BE49-F238E27FC236}">
                <a16:creationId xmlns:a16="http://schemas.microsoft.com/office/drawing/2014/main" id="{6FEAD162-4DD5-E881-CDB1-657D97BD6B9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91607" y="228448"/>
            <a:ext cx="693185" cy="469899"/>
          </a:xfrm>
          <a:prstGeom prst="rect">
            <a:avLst/>
          </a:prstGeom>
        </p:spPr>
      </p:pic>
      <p:pic>
        <p:nvPicPr>
          <p:cNvPr id="14" name="Imagen 13">
            <a:extLst>
              <a:ext uri="{FF2B5EF4-FFF2-40B4-BE49-F238E27FC236}">
                <a16:creationId xmlns:a16="http://schemas.microsoft.com/office/drawing/2014/main" id="{293A18F1-F3DE-34DB-D7EA-926B452164F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Tree>
    <p:extLst>
      <p:ext uri="{BB962C8B-B14F-4D97-AF65-F5344CB8AC3E}">
        <p14:creationId xmlns:p14="http://schemas.microsoft.com/office/powerpoint/2010/main" val="17014181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errejón Alerta Hidrologica">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2" name="CuadroTexto 1"/>
          <p:cNvSpPr txBox="1"/>
          <p:nvPr userDrawn="1"/>
        </p:nvSpPr>
        <p:spPr>
          <a:xfrm>
            <a:off x="514526" y="806337"/>
            <a:ext cx="2867030" cy="338554"/>
          </a:xfrm>
          <a:prstGeom prst="rect">
            <a:avLst/>
          </a:prstGeom>
          <a:solidFill>
            <a:schemeClr val="bg1"/>
          </a:solidFill>
        </p:spPr>
        <p:txBody>
          <a:bodyPr wrap="square" rtlCol="0">
            <a:spAutoFit/>
          </a:bodyPr>
          <a:lstStyle/>
          <a:p>
            <a:pPr algn="l"/>
            <a:r>
              <a:rPr lang="es-CO" sz="1600" b="1" dirty="0">
                <a:solidFill>
                  <a:srgbClr val="0070C0"/>
                </a:solidFill>
                <a:latin typeface="Verdana" panose="020B0604030504040204" pitchFamily="34" charset="0"/>
                <a:ea typeface="Verdana" panose="020B0604030504040204" pitchFamily="34" charset="0"/>
              </a:rPr>
              <a:t>Alertas Hidrológicas</a:t>
            </a:r>
            <a:endParaRPr lang="es-MX" sz="1600" b="1" dirty="0">
              <a:solidFill>
                <a:srgbClr val="0070C0"/>
              </a:solidFill>
              <a:latin typeface="Verdana" panose="020B0604030504040204" pitchFamily="34" charset="0"/>
              <a:ea typeface="Verdana" panose="020B0604030504040204" pitchFamily="34" charset="0"/>
            </a:endParaRPr>
          </a:p>
        </p:txBody>
      </p:sp>
      <p:pic>
        <p:nvPicPr>
          <p:cNvPr id="4" name="Imagen 3">
            <a:extLst>
              <a:ext uri="{FF2B5EF4-FFF2-40B4-BE49-F238E27FC236}">
                <a16:creationId xmlns:a16="http://schemas.microsoft.com/office/drawing/2014/main" id="{533D7312-07EB-C76E-A289-84D299AF8B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10" name="Rectángulo: esquinas superiores redondeadas 9">
            <a:extLst>
              <a:ext uri="{FF2B5EF4-FFF2-40B4-BE49-F238E27FC236}">
                <a16:creationId xmlns:a16="http://schemas.microsoft.com/office/drawing/2014/main" id="{BC8F69AB-5F31-0F8E-2B90-F65D594677C0}"/>
              </a:ext>
            </a:extLst>
          </p:cNvPr>
          <p:cNvSpPr/>
          <p:nvPr userDrawn="1"/>
        </p:nvSpPr>
        <p:spPr>
          <a:xfrm rot="5400000">
            <a:off x="1435511" y="-1207064"/>
            <a:ext cx="510532" cy="3381557"/>
          </a:xfrm>
          <a:prstGeom prst="round2Same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2651B017-838D-17AB-2D86-C606C587EEB0}"/>
              </a:ext>
            </a:extLst>
          </p:cNvPr>
          <p:cNvSpPr txBox="1"/>
          <p:nvPr userDrawn="1"/>
        </p:nvSpPr>
        <p:spPr>
          <a:xfrm>
            <a:off x="514525" y="202569"/>
            <a:ext cx="2641472" cy="584775"/>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Boletín de pronósticos</a:t>
            </a:r>
          </a:p>
          <a:p>
            <a:pPr algn="l"/>
            <a:r>
              <a:rPr lang="es-ES" sz="1800" b="1" dirty="0">
                <a:solidFill>
                  <a:schemeClr val="accent4"/>
                </a:solidFill>
                <a:latin typeface="Verdana" panose="020B0604030504040204" pitchFamily="34" charset="0"/>
                <a:ea typeface="Verdana" panose="020B0604030504040204" pitchFamily="34" charset="0"/>
              </a:rPr>
              <a:t>Cerrejón</a:t>
            </a:r>
            <a:endParaRPr lang="es-MX" sz="1800" b="1" dirty="0">
              <a:solidFill>
                <a:schemeClr val="accent4"/>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458218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errejón Alerta incendios">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2" name="CuadroTexto 1"/>
          <p:cNvSpPr txBox="1"/>
          <p:nvPr userDrawn="1"/>
        </p:nvSpPr>
        <p:spPr>
          <a:xfrm>
            <a:off x="514525" y="787344"/>
            <a:ext cx="3079743" cy="461665"/>
          </a:xfrm>
          <a:prstGeom prst="rect">
            <a:avLst/>
          </a:prstGeom>
          <a:noFill/>
        </p:spPr>
        <p:txBody>
          <a:bodyPr wrap="square" rtlCol="0">
            <a:spAutoFit/>
          </a:bodyPr>
          <a:lstStyle/>
          <a:p>
            <a:pPr algn="l"/>
            <a:r>
              <a:rPr lang="es-CO" sz="1200" b="1" dirty="0">
                <a:solidFill>
                  <a:srgbClr val="ED0802"/>
                </a:solidFill>
                <a:latin typeface="Verdana" panose="020B0604030504040204" pitchFamily="34" charset="0"/>
                <a:ea typeface="Verdana" panose="020B0604030504040204" pitchFamily="34" charset="0"/>
              </a:rPr>
              <a:t>Alertas por amenaza</a:t>
            </a:r>
            <a:r>
              <a:rPr lang="es-CO" sz="1200" b="1" baseline="0" dirty="0">
                <a:solidFill>
                  <a:srgbClr val="ED0802"/>
                </a:solidFill>
                <a:latin typeface="Verdana" panose="020B0604030504040204" pitchFamily="34" charset="0"/>
                <a:ea typeface="Verdana" panose="020B0604030504040204" pitchFamily="34" charset="0"/>
              </a:rPr>
              <a:t> de incendios de la cobertura vegetal</a:t>
            </a:r>
            <a:endParaRPr lang="es-MX" sz="1200" b="1" dirty="0">
              <a:solidFill>
                <a:srgbClr val="ED0802"/>
              </a:solidFill>
              <a:latin typeface="Verdana" panose="020B0604030504040204" pitchFamily="34" charset="0"/>
              <a:ea typeface="Verdana" panose="020B0604030504040204" pitchFamily="34" charset="0"/>
            </a:endParaRPr>
          </a:p>
        </p:txBody>
      </p:sp>
      <p:pic>
        <p:nvPicPr>
          <p:cNvPr id="3" name="Imagen 2">
            <a:extLst>
              <a:ext uri="{FF2B5EF4-FFF2-40B4-BE49-F238E27FC236}">
                <a16:creationId xmlns:a16="http://schemas.microsoft.com/office/drawing/2014/main" id="{5D2A471E-327A-2FEA-8AC4-51FA1BCC2CC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4" name="Rectángulo: esquinas superiores redondeadas 3">
            <a:extLst>
              <a:ext uri="{FF2B5EF4-FFF2-40B4-BE49-F238E27FC236}">
                <a16:creationId xmlns:a16="http://schemas.microsoft.com/office/drawing/2014/main" id="{6E2B5BDC-9A66-5A8F-95F7-53A86CDCAC75}"/>
              </a:ext>
            </a:extLst>
          </p:cNvPr>
          <p:cNvSpPr/>
          <p:nvPr userDrawn="1"/>
        </p:nvSpPr>
        <p:spPr>
          <a:xfrm rot="5400000">
            <a:off x="1435511" y="-1207064"/>
            <a:ext cx="510532" cy="3381557"/>
          </a:xfrm>
          <a:prstGeom prst="round2Same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CuadroTexto 11">
            <a:extLst>
              <a:ext uri="{FF2B5EF4-FFF2-40B4-BE49-F238E27FC236}">
                <a16:creationId xmlns:a16="http://schemas.microsoft.com/office/drawing/2014/main" id="{4359BF00-93C6-104F-496D-AA43C33F06FC}"/>
              </a:ext>
            </a:extLst>
          </p:cNvPr>
          <p:cNvSpPr txBox="1"/>
          <p:nvPr userDrawn="1"/>
        </p:nvSpPr>
        <p:spPr>
          <a:xfrm>
            <a:off x="514525" y="202569"/>
            <a:ext cx="2641472" cy="584775"/>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Boletín de pronósticos</a:t>
            </a:r>
          </a:p>
          <a:p>
            <a:pPr algn="l"/>
            <a:r>
              <a:rPr lang="es-ES" sz="1800" b="1" dirty="0">
                <a:solidFill>
                  <a:schemeClr val="accent4"/>
                </a:solidFill>
                <a:latin typeface="Verdana" panose="020B0604030504040204" pitchFamily="34" charset="0"/>
                <a:ea typeface="Verdana" panose="020B0604030504040204" pitchFamily="34" charset="0"/>
              </a:rPr>
              <a:t>Cerrejón</a:t>
            </a:r>
            <a:endParaRPr lang="es-MX" sz="1800" b="1" dirty="0">
              <a:solidFill>
                <a:schemeClr val="accent4"/>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07132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rrejón alerta deslizamiento">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2" name="CuadroTexto 1"/>
          <p:cNvSpPr txBox="1"/>
          <p:nvPr userDrawn="1"/>
        </p:nvSpPr>
        <p:spPr>
          <a:xfrm>
            <a:off x="514526" y="787344"/>
            <a:ext cx="2478840" cy="523220"/>
          </a:xfrm>
          <a:prstGeom prst="rect">
            <a:avLst/>
          </a:prstGeom>
          <a:noFill/>
        </p:spPr>
        <p:txBody>
          <a:bodyPr wrap="square" rtlCol="0">
            <a:spAutoFit/>
          </a:bodyPr>
          <a:lstStyle/>
          <a:p>
            <a:pPr algn="l"/>
            <a:r>
              <a:rPr lang="es-CO" sz="1400" b="1" dirty="0">
                <a:solidFill>
                  <a:srgbClr val="563A12"/>
                </a:solidFill>
                <a:latin typeface="Verdana" panose="020B0604030504040204" pitchFamily="34" charset="0"/>
                <a:ea typeface="Verdana" panose="020B0604030504040204" pitchFamily="34" charset="0"/>
              </a:rPr>
              <a:t>Alertas por amenaza</a:t>
            </a:r>
            <a:r>
              <a:rPr lang="es-CO" sz="1400" b="1" baseline="0" dirty="0">
                <a:solidFill>
                  <a:srgbClr val="563A12"/>
                </a:solidFill>
                <a:latin typeface="Verdana" panose="020B0604030504040204" pitchFamily="34" charset="0"/>
                <a:ea typeface="Verdana" panose="020B0604030504040204" pitchFamily="34" charset="0"/>
              </a:rPr>
              <a:t> de deslizamiento</a:t>
            </a:r>
            <a:endParaRPr lang="es-MX" sz="1400" b="1" dirty="0">
              <a:solidFill>
                <a:srgbClr val="563A12"/>
              </a:solidFill>
              <a:latin typeface="Verdana" panose="020B0604030504040204" pitchFamily="34" charset="0"/>
              <a:ea typeface="Verdana" panose="020B0604030504040204" pitchFamily="34" charset="0"/>
            </a:endParaRPr>
          </a:p>
        </p:txBody>
      </p:sp>
      <p:pic>
        <p:nvPicPr>
          <p:cNvPr id="3" name="Imagen 2">
            <a:extLst>
              <a:ext uri="{FF2B5EF4-FFF2-40B4-BE49-F238E27FC236}">
                <a16:creationId xmlns:a16="http://schemas.microsoft.com/office/drawing/2014/main" id="{DD77088B-ADB9-A149-7D68-BA8EC4202B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4" name="Rectángulo: esquinas superiores redondeadas 3">
            <a:extLst>
              <a:ext uri="{FF2B5EF4-FFF2-40B4-BE49-F238E27FC236}">
                <a16:creationId xmlns:a16="http://schemas.microsoft.com/office/drawing/2014/main" id="{6E43E3DE-2268-405F-1E87-D7405250E58D}"/>
              </a:ext>
            </a:extLst>
          </p:cNvPr>
          <p:cNvSpPr/>
          <p:nvPr userDrawn="1"/>
        </p:nvSpPr>
        <p:spPr>
          <a:xfrm rot="5400000">
            <a:off x="1435511" y="-1207064"/>
            <a:ext cx="510532" cy="3381557"/>
          </a:xfrm>
          <a:prstGeom prst="round2Same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C1C0905A-CA4E-34E0-0E12-FEB030D8C6D5}"/>
              </a:ext>
            </a:extLst>
          </p:cNvPr>
          <p:cNvSpPr txBox="1"/>
          <p:nvPr userDrawn="1"/>
        </p:nvSpPr>
        <p:spPr>
          <a:xfrm>
            <a:off x="514525" y="202569"/>
            <a:ext cx="2641472" cy="584775"/>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Boletín de pronósticos</a:t>
            </a:r>
          </a:p>
          <a:p>
            <a:pPr algn="l"/>
            <a:r>
              <a:rPr lang="es-ES" sz="1800" b="1" dirty="0">
                <a:solidFill>
                  <a:schemeClr val="accent4"/>
                </a:solidFill>
                <a:latin typeface="Verdana" panose="020B0604030504040204" pitchFamily="34" charset="0"/>
                <a:ea typeface="Verdana" panose="020B0604030504040204" pitchFamily="34" charset="0"/>
              </a:rPr>
              <a:t>Cerrejón</a:t>
            </a:r>
            <a:endParaRPr lang="es-MX" sz="1800" b="1" dirty="0">
              <a:solidFill>
                <a:schemeClr val="accent4"/>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477949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errejón alerta meteomarina">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2" name="CuadroTexto 1"/>
          <p:cNvSpPr txBox="1"/>
          <p:nvPr userDrawn="1"/>
        </p:nvSpPr>
        <p:spPr>
          <a:xfrm>
            <a:off x="514525" y="814630"/>
            <a:ext cx="2565340" cy="307777"/>
          </a:xfrm>
          <a:prstGeom prst="rect">
            <a:avLst/>
          </a:prstGeom>
          <a:noFill/>
        </p:spPr>
        <p:txBody>
          <a:bodyPr wrap="square" rtlCol="0">
            <a:spAutoFit/>
          </a:bodyPr>
          <a:lstStyle/>
          <a:p>
            <a:pPr algn="l"/>
            <a:r>
              <a:rPr lang="es-CO" sz="1400" b="1" dirty="0">
                <a:solidFill>
                  <a:srgbClr val="004070"/>
                </a:solidFill>
                <a:latin typeface="Verdana" panose="020B0604030504040204" pitchFamily="34" charset="0"/>
                <a:ea typeface="Verdana" panose="020B0604030504040204" pitchFamily="34" charset="0"/>
              </a:rPr>
              <a:t>Alertas Meteomarinas</a:t>
            </a:r>
            <a:endParaRPr lang="es-MX" sz="1400" b="1" dirty="0">
              <a:solidFill>
                <a:srgbClr val="004070"/>
              </a:solidFill>
              <a:latin typeface="Verdana" panose="020B0604030504040204" pitchFamily="34" charset="0"/>
              <a:ea typeface="Verdana" panose="020B0604030504040204" pitchFamily="34" charset="0"/>
            </a:endParaRPr>
          </a:p>
        </p:txBody>
      </p:sp>
      <p:pic>
        <p:nvPicPr>
          <p:cNvPr id="3" name="Imagen 2">
            <a:extLst>
              <a:ext uri="{FF2B5EF4-FFF2-40B4-BE49-F238E27FC236}">
                <a16:creationId xmlns:a16="http://schemas.microsoft.com/office/drawing/2014/main" id="{18AFD55E-1204-F1F9-C8B2-17426075CDA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
        <p:nvSpPr>
          <p:cNvPr id="4" name="Rectángulo: esquinas superiores redondeadas 3">
            <a:extLst>
              <a:ext uri="{FF2B5EF4-FFF2-40B4-BE49-F238E27FC236}">
                <a16:creationId xmlns:a16="http://schemas.microsoft.com/office/drawing/2014/main" id="{B99D92E0-0AC3-8F36-16C9-7DDB393A4C8A}"/>
              </a:ext>
            </a:extLst>
          </p:cNvPr>
          <p:cNvSpPr/>
          <p:nvPr userDrawn="1"/>
        </p:nvSpPr>
        <p:spPr>
          <a:xfrm rot="5400000">
            <a:off x="1435511" y="-1207064"/>
            <a:ext cx="510532" cy="3381557"/>
          </a:xfrm>
          <a:prstGeom prst="round2Same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CuadroTexto 11">
            <a:extLst>
              <a:ext uri="{FF2B5EF4-FFF2-40B4-BE49-F238E27FC236}">
                <a16:creationId xmlns:a16="http://schemas.microsoft.com/office/drawing/2014/main" id="{E324354B-C680-CC30-5BD4-7E52417AFC58}"/>
              </a:ext>
            </a:extLst>
          </p:cNvPr>
          <p:cNvSpPr txBox="1"/>
          <p:nvPr userDrawn="1"/>
        </p:nvSpPr>
        <p:spPr>
          <a:xfrm>
            <a:off x="514525" y="202569"/>
            <a:ext cx="2641472" cy="584775"/>
          </a:xfrm>
          <a:prstGeom prst="rect">
            <a:avLst/>
          </a:prstGeom>
          <a:noFill/>
        </p:spPr>
        <p:txBody>
          <a:bodyPr wrap="square" rtlCol="0">
            <a:spAutoFit/>
          </a:bodyPr>
          <a:lstStyle/>
          <a:p>
            <a:pPr algn="l"/>
            <a:r>
              <a:rPr lang="es-ES" sz="1400" b="1" dirty="0">
                <a:solidFill>
                  <a:schemeClr val="bg1"/>
                </a:solidFill>
                <a:latin typeface="Verdana" panose="020B0604030504040204" pitchFamily="34" charset="0"/>
                <a:ea typeface="Verdana" panose="020B0604030504040204" pitchFamily="34" charset="0"/>
              </a:rPr>
              <a:t>Boletín de pronósticos</a:t>
            </a:r>
          </a:p>
          <a:p>
            <a:pPr algn="l"/>
            <a:r>
              <a:rPr lang="es-ES" sz="1800" b="1" dirty="0">
                <a:solidFill>
                  <a:schemeClr val="accent4"/>
                </a:solidFill>
                <a:latin typeface="Verdana" panose="020B0604030504040204" pitchFamily="34" charset="0"/>
                <a:ea typeface="Verdana" panose="020B0604030504040204" pitchFamily="34" charset="0"/>
              </a:rPr>
              <a:t>Cerrejón</a:t>
            </a:r>
            <a:endParaRPr lang="es-MX" sz="1800" b="1" dirty="0">
              <a:solidFill>
                <a:schemeClr val="accent4"/>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7158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2" name="Imagen 11"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13" name="CuadroTexto 12">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3" name="Marcador de texto 2">
            <a:extLst>
              <a:ext uri="{FF2B5EF4-FFF2-40B4-BE49-F238E27FC236}">
                <a16:creationId xmlns:a16="http://schemas.microsoft.com/office/drawing/2014/main" id="{9782756F-3320-1BDD-9F26-F33C25C5D76B}"/>
              </a:ext>
            </a:extLst>
          </p:cNvPr>
          <p:cNvSpPr>
            <a:spLocks noGrp="1"/>
          </p:cNvSpPr>
          <p:nvPr>
            <p:ph type="body" idx="1"/>
          </p:nvPr>
        </p:nvSpPr>
        <p:spPr>
          <a:xfrm>
            <a:off x="839789" y="1730591"/>
            <a:ext cx="5157787" cy="687387"/>
          </a:xfrm>
        </p:spPr>
        <p:txBody>
          <a:bodyPr anchor="b">
            <a:normAutofit/>
          </a:bodyPr>
          <a:lstStyle>
            <a:lvl1pPr marL="0" indent="0">
              <a:buNone/>
              <a:defRPr sz="1800" b="1">
                <a:solidFill>
                  <a:schemeClr val="tx1">
                    <a:lumMod val="50000"/>
                    <a:lumOff val="50000"/>
                  </a:schemeClr>
                </a:solidFill>
                <a:latin typeface="Verdana" panose="020B0604030504040204" pitchFamily="34" charset="0"/>
                <a:ea typeface="Verdana" panose="020B060403050404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Haga clic para modificar los estilos de texto del patrón</a:t>
            </a:r>
          </a:p>
        </p:txBody>
      </p:sp>
      <p:sp>
        <p:nvSpPr>
          <p:cNvPr id="4" name="Marcador de contenido 3">
            <a:extLst>
              <a:ext uri="{FF2B5EF4-FFF2-40B4-BE49-F238E27FC236}">
                <a16:creationId xmlns:a16="http://schemas.microsoft.com/office/drawing/2014/main" id="{B950E239-8FC8-FADD-7CB8-977111D00AE0}"/>
              </a:ext>
            </a:extLst>
          </p:cNvPr>
          <p:cNvSpPr>
            <a:spLocks noGrp="1"/>
          </p:cNvSpPr>
          <p:nvPr>
            <p:ph sz="half" idx="2"/>
          </p:nvPr>
        </p:nvSpPr>
        <p:spPr>
          <a:xfrm>
            <a:off x="839789" y="2505075"/>
            <a:ext cx="5157787" cy="3684588"/>
          </a:xfrm>
        </p:spPr>
        <p:txBody>
          <a:bodyPr>
            <a:normAutofit/>
          </a:bodyPr>
          <a:lstStyle>
            <a:lvl1pPr>
              <a:defRPr sz="1600">
                <a:solidFill>
                  <a:schemeClr val="tx1">
                    <a:lumMod val="50000"/>
                    <a:lumOff val="50000"/>
                  </a:schemeClr>
                </a:solidFill>
                <a:latin typeface="Verdana" panose="020B0604030504040204" pitchFamily="34" charset="0"/>
                <a:ea typeface="Verdana" panose="020B0604030504040204" pitchFamily="34" charset="0"/>
              </a:defRPr>
            </a:lvl1pPr>
            <a:lvl2pPr>
              <a:defRPr sz="1600">
                <a:solidFill>
                  <a:schemeClr val="tx1">
                    <a:lumMod val="50000"/>
                    <a:lumOff val="50000"/>
                  </a:schemeClr>
                </a:solidFill>
                <a:latin typeface="Verdana" panose="020B0604030504040204" pitchFamily="34" charset="0"/>
                <a:ea typeface="Verdana" panose="020B0604030504040204" pitchFamily="34" charset="0"/>
              </a:defRPr>
            </a:lvl2pPr>
            <a:lvl3pPr>
              <a:defRPr sz="1600">
                <a:solidFill>
                  <a:schemeClr val="tx1">
                    <a:lumMod val="50000"/>
                    <a:lumOff val="50000"/>
                  </a:schemeClr>
                </a:solidFill>
                <a:latin typeface="Verdana" panose="020B0604030504040204" pitchFamily="34" charset="0"/>
                <a:ea typeface="Verdana" panose="020B0604030504040204" pitchFamily="34" charset="0"/>
              </a:defRPr>
            </a:lvl3pPr>
            <a:lvl4pPr>
              <a:defRPr sz="1600">
                <a:solidFill>
                  <a:schemeClr val="tx1">
                    <a:lumMod val="50000"/>
                    <a:lumOff val="50000"/>
                  </a:schemeClr>
                </a:solidFill>
                <a:latin typeface="Verdana" panose="020B0604030504040204" pitchFamily="34" charset="0"/>
                <a:ea typeface="Verdana" panose="020B0604030504040204" pitchFamily="34" charset="0"/>
              </a:defRPr>
            </a:lvl4pPr>
            <a:lvl5pPr>
              <a:defRPr sz="1600">
                <a:solidFill>
                  <a:schemeClr val="tx1">
                    <a:lumMod val="50000"/>
                    <a:lumOff val="50000"/>
                  </a:schemeClr>
                </a:solidFill>
                <a:latin typeface="Verdana" panose="020B0604030504040204" pitchFamily="34" charset="0"/>
                <a:ea typeface="Verdana" panose="020B060403050404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5" name="Marcador de texto 4">
            <a:extLst>
              <a:ext uri="{FF2B5EF4-FFF2-40B4-BE49-F238E27FC236}">
                <a16:creationId xmlns:a16="http://schemas.microsoft.com/office/drawing/2014/main" id="{D623AC6C-0E6C-8D3A-441F-5314AB46E22F}"/>
              </a:ext>
            </a:extLst>
          </p:cNvPr>
          <p:cNvSpPr>
            <a:spLocks noGrp="1"/>
          </p:cNvSpPr>
          <p:nvPr>
            <p:ph type="body" sz="quarter" idx="3"/>
          </p:nvPr>
        </p:nvSpPr>
        <p:spPr>
          <a:xfrm>
            <a:off x="6172201" y="1730591"/>
            <a:ext cx="5183188" cy="687387"/>
          </a:xfrm>
        </p:spPr>
        <p:txBody>
          <a:bodyPr anchor="b">
            <a:normAutofit/>
          </a:bodyPr>
          <a:lstStyle>
            <a:lvl1pPr marL="0" indent="0">
              <a:buNone/>
              <a:defRPr sz="1800" b="1">
                <a:solidFill>
                  <a:schemeClr val="tx1">
                    <a:lumMod val="50000"/>
                    <a:lumOff val="50000"/>
                  </a:schemeClr>
                </a:solidFill>
                <a:latin typeface="Verdana" panose="020B0604030504040204" pitchFamily="34" charset="0"/>
                <a:ea typeface="Verdana" panose="020B060403050404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7A937D4-2802-D166-2A0C-ED77747DF219}"/>
              </a:ext>
            </a:extLst>
          </p:cNvPr>
          <p:cNvSpPr>
            <a:spLocks noGrp="1"/>
          </p:cNvSpPr>
          <p:nvPr>
            <p:ph sz="quarter" idx="4"/>
          </p:nvPr>
        </p:nvSpPr>
        <p:spPr>
          <a:xfrm>
            <a:off x="6172201" y="2505075"/>
            <a:ext cx="5183188" cy="3684588"/>
          </a:xfrm>
        </p:spPr>
        <p:txBody>
          <a:bodyPr>
            <a:normAutofit/>
          </a:bodyPr>
          <a:lstStyle>
            <a:lvl1pPr>
              <a:defRPr sz="1600">
                <a:solidFill>
                  <a:schemeClr val="tx1">
                    <a:lumMod val="50000"/>
                    <a:lumOff val="50000"/>
                  </a:schemeClr>
                </a:solidFill>
                <a:latin typeface="Verdana" panose="020B0604030504040204" pitchFamily="34" charset="0"/>
                <a:ea typeface="Verdana" panose="020B0604030504040204" pitchFamily="34" charset="0"/>
              </a:defRPr>
            </a:lvl1pPr>
            <a:lvl2pPr>
              <a:defRPr sz="1600">
                <a:solidFill>
                  <a:schemeClr val="tx1">
                    <a:lumMod val="50000"/>
                    <a:lumOff val="50000"/>
                  </a:schemeClr>
                </a:solidFill>
                <a:latin typeface="Verdana" panose="020B0604030504040204" pitchFamily="34" charset="0"/>
                <a:ea typeface="Verdana" panose="020B0604030504040204" pitchFamily="34" charset="0"/>
              </a:defRPr>
            </a:lvl2pPr>
            <a:lvl3pPr>
              <a:defRPr sz="1600">
                <a:solidFill>
                  <a:schemeClr val="tx1">
                    <a:lumMod val="50000"/>
                    <a:lumOff val="50000"/>
                  </a:schemeClr>
                </a:solidFill>
                <a:latin typeface="Verdana" panose="020B0604030504040204" pitchFamily="34" charset="0"/>
                <a:ea typeface="Verdana" panose="020B0604030504040204" pitchFamily="34" charset="0"/>
              </a:defRPr>
            </a:lvl3pPr>
            <a:lvl4pPr>
              <a:defRPr sz="1600">
                <a:solidFill>
                  <a:schemeClr val="tx1">
                    <a:lumMod val="50000"/>
                    <a:lumOff val="50000"/>
                  </a:schemeClr>
                </a:solidFill>
                <a:latin typeface="Verdana" panose="020B0604030504040204" pitchFamily="34" charset="0"/>
                <a:ea typeface="Verdana" panose="020B0604030504040204" pitchFamily="34" charset="0"/>
              </a:defRPr>
            </a:lvl4pPr>
            <a:lvl5pPr>
              <a:defRPr sz="1600">
                <a:solidFill>
                  <a:schemeClr val="tx1">
                    <a:lumMod val="50000"/>
                    <a:lumOff val="50000"/>
                  </a:schemeClr>
                </a:solidFill>
                <a:latin typeface="Verdana" panose="020B0604030504040204" pitchFamily="34" charset="0"/>
                <a:ea typeface="Verdana" panose="020B060403050404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7" name="Marcador de fecha 6">
            <a:extLst>
              <a:ext uri="{FF2B5EF4-FFF2-40B4-BE49-F238E27FC236}">
                <a16:creationId xmlns:a16="http://schemas.microsoft.com/office/drawing/2014/main" id="{0A69B877-A357-7B6E-4932-C5C55949C775}"/>
              </a:ext>
            </a:extLst>
          </p:cNvPr>
          <p:cNvSpPr>
            <a:spLocks noGrp="1"/>
          </p:cNvSpPr>
          <p:nvPr>
            <p:ph type="dt" sz="half" idx="10"/>
          </p:nvPr>
        </p:nvSpPr>
        <p:spPr>
          <a:xfrm>
            <a:off x="838200" y="6356352"/>
            <a:ext cx="2743200" cy="365125"/>
          </a:xfrm>
          <a:prstGeom prst="rect">
            <a:avLst/>
          </a:prstGeom>
        </p:spPr>
        <p:txBody>
          <a:bodyPr/>
          <a:lstStyle/>
          <a:p>
            <a:fld id="{3002E13E-6C34-4F23-BD5D-8481901CFB85}" type="datetimeFigureOut">
              <a:rPr lang="es-CO" smtClean="0"/>
              <a:t>8/08/2024</a:t>
            </a:fld>
            <a:endParaRPr lang="es-CO"/>
          </a:p>
        </p:txBody>
      </p:sp>
      <p:sp>
        <p:nvSpPr>
          <p:cNvPr id="8" name="Marcador de pie de página 7">
            <a:extLst>
              <a:ext uri="{FF2B5EF4-FFF2-40B4-BE49-F238E27FC236}">
                <a16:creationId xmlns:a16="http://schemas.microsoft.com/office/drawing/2014/main" id="{BABBA54D-8050-21BB-1E38-CE6564716233}"/>
              </a:ext>
            </a:extLst>
          </p:cNvPr>
          <p:cNvSpPr>
            <a:spLocks noGrp="1"/>
          </p:cNvSpPr>
          <p:nvPr>
            <p:ph type="ftr" sz="quarter" idx="11"/>
          </p:nvPr>
        </p:nvSpPr>
        <p:spPr>
          <a:xfrm>
            <a:off x="4038600" y="6356352"/>
            <a:ext cx="4114800" cy="365125"/>
          </a:xfrm>
          <a:prstGeom prst="rect">
            <a:avLst/>
          </a:prstGeom>
        </p:spPr>
        <p:txBody>
          <a:bodyPr/>
          <a:lstStyle/>
          <a:p>
            <a:endParaRPr lang="es-CO"/>
          </a:p>
        </p:txBody>
      </p:sp>
      <p:sp>
        <p:nvSpPr>
          <p:cNvPr id="9" name="Marcador de número de diapositiva 8">
            <a:extLst>
              <a:ext uri="{FF2B5EF4-FFF2-40B4-BE49-F238E27FC236}">
                <a16:creationId xmlns:a16="http://schemas.microsoft.com/office/drawing/2014/main" id="{33F69977-F20E-1B9B-CE7C-6E921821E8A3}"/>
              </a:ext>
            </a:extLst>
          </p:cNvPr>
          <p:cNvSpPr>
            <a:spLocks noGrp="1"/>
          </p:cNvSpPr>
          <p:nvPr>
            <p:ph type="sldNum" sz="quarter" idx="12"/>
          </p:nvPr>
        </p:nvSpPr>
        <p:spPr>
          <a:xfrm>
            <a:off x="8610600" y="6356352"/>
            <a:ext cx="2743200" cy="365125"/>
          </a:xfrm>
          <a:prstGeom prst="rect">
            <a:avLst/>
          </a:prstGeom>
        </p:spPr>
        <p:txBody>
          <a:bodyPr/>
          <a:lstStyle/>
          <a:p>
            <a:fld id="{177A03DA-489C-4B74-94A6-318826632521}" type="slidenum">
              <a:rPr lang="es-CO" smtClean="0"/>
              <a:t>‹#›</a:t>
            </a:fld>
            <a:endParaRPr lang="es-CO"/>
          </a:p>
        </p:txBody>
      </p:sp>
      <p:sp>
        <p:nvSpPr>
          <p:cNvPr id="11" name="Título 1">
            <a:extLst>
              <a:ext uri="{FF2B5EF4-FFF2-40B4-BE49-F238E27FC236}">
                <a16:creationId xmlns:a16="http://schemas.microsoft.com/office/drawing/2014/main" id="{38C6663B-7CE7-BCAA-7248-1402B6F9DED2}"/>
              </a:ext>
            </a:extLst>
          </p:cNvPr>
          <p:cNvSpPr>
            <a:spLocks noGrp="1"/>
          </p:cNvSpPr>
          <p:nvPr>
            <p:ph type="title"/>
          </p:nvPr>
        </p:nvSpPr>
        <p:spPr>
          <a:xfrm>
            <a:off x="838200" y="1144588"/>
            <a:ext cx="10515600" cy="471488"/>
          </a:xfrm>
        </p:spPr>
        <p:txBody>
          <a:bodyPr>
            <a:normAutofit/>
          </a:bodyPr>
          <a:lstStyle>
            <a:lvl1pPr>
              <a:defRPr sz="2000">
                <a:solidFill>
                  <a:srgbClr val="96BE53"/>
                </a:solidFill>
                <a:latin typeface="Verdana" panose="020B0604030504040204" pitchFamily="34" charset="0"/>
                <a:ea typeface="Verdana" panose="020B0604030504040204" pitchFamily="34" charset="0"/>
              </a:defRPr>
            </a:lvl1pPr>
          </a:lstStyle>
          <a:p>
            <a:r>
              <a:rPr lang="es-ES" dirty="0"/>
              <a:t>Haga clic para modificar el estilo de título del patrón</a:t>
            </a:r>
            <a:endParaRPr lang="es-CO" dirty="0"/>
          </a:p>
        </p:txBody>
      </p:sp>
      <p:pic>
        <p:nvPicPr>
          <p:cNvPr id="15" name="Imagen 14">
            <a:extLst>
              <a:ext uri="{FF2B5EF4-FFF2-40B4-BE49-F238E27FC236}">
                <a16:creationId xmlns:a16="http://schemas.microsoft.com/office/drawing/2014/main" id="{A6336CA5-77AD-D576-1A08-262F2C43941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91607" y="228448"/>
            <a:ext cx="693185" cy="469899"/>
          </a:xfrm>
          <a:prstGeom prst="rect">
            <a:avLst/>
          </a:prstGeom>
        </p:spPr>
      </p:pic>
      <p:pic>
        <p:nvPicPr>
          <p:cNvPr id="16" name="Imagen 15">
            <a:extLst>
              <a:ext uri="{FF2B5EF4-FFF2-40B4-BE49-F238E27FC236}">
                <a16:creationId xmlns:a16="http://schemas.microsoft.com/office/drawing/2014/main" id="{6B12E50D-6B51-42DA-6417-618ADD02A00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Tree>
    <p:extLst>
      <p:ext uri="{BB962C8B-B14F-4D97-AF65-F5344CB8AC3E}">
        <p14:creationId xmlns:p14="http://schemas.microsoft.com/office/powerpoint/2010/main" val="428585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pic>
        <p:nvPicPr>
          <p:cNvPr id="8" name="Imagen 7"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9" name="CuadroTexto 8">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3" name="Marcador de fecha 2">
            <a:extLst>
              <a:ext uri="{FF2B5EF4-FFF2-40B4-BE49-F238E27FC236}">
                <a16:creationId xmlns:a16="http://schemas.microsoft.com/office/drawing/2014/main" id="{CF9BB0D1-C4EE-E089-39A2-A948BC08F6ED}"/>
              </a:ext>
            </a:extLst>
          </p:cNvPr>
          <p:cNvSpPr>
            <a:spLocks noGrp="1"/>
          </p:cNvSpPr>
          <p:nvPr>
            <p:ph type="dt" sz="half" idx="10"/>
          </p:nvPr>
        </p:nvSpPr>
        <p:spPr>
          <a:xfrm>
            <a:off x="838200" y="6356352"/>
            <a:ext cx="2743200" cy="365125"/>
          </a:xfrm>
          <a:prstGeom prst="rect">
            <a:avLst/>
          </a:prstGeom>
        </p:spPr>
        <p:txBody>
          <a:bodyPr/>
          <a:lstStyle/>
          <a:p>
            <a:fld id="{3002E13E-6C34-4F23-BD5D-8481901CFB85}" type="datetimeFigureOut">
              <a:rPr lang="es-CO" smtClean="0"/>
              <a:t>8/08/2024</a:t>
            </a:fld>
            <a:endParaRPr lang="es-CO"/>
          </a:p>
        </p:txBody>
      </p:sp>
      <p:sp>
        <p:nvSpPr>
          <p:cNvPr id="4" name="Marcador de pie de página 3">
            <a:extLst>
              <a:ext uri="{FF2B5EF4-FFF2-40B4-BE49-F238E27FC236}">
                <a16:creationId xmlns:a16="http://schemas.microsoft.com/office/drawing/2014/main" id="{4E106650-5C2E-3A0B-75B1-25EFC0246988}"/>
              </a:ext>
            </a:extLst>
          </p:cNvPr>
          <p:cNvSpPr>
            <a:spLocks noGrp="1"/>
          </p:cNvSpPr>
          <p:nvPr>
            <p:ph type="ftr" sz="quarter" idx="11"/>
          </p:nvPr>
        </p:nvSpPr>
        <p:spPr>
          <a:xfrm>
            <a:off x="4038600" y="6356352"/>
            <a:ext cx="4114800" cy="365125"/>
          </a:xfrm>
          <a:prstGeom prst="rect">
            <a:avLst/>
          </a:prstGeom>
        </p:spPr>
        <p:txBody>
          <a:bodyPr/>
          <a:lstStyle/>
          <a:p>
            <a:endParaRPr lang="es-CO"/>
          </a:p>
        </p:txBody>
      </p:sp>
      <p:sp>
        <p:nvSpPr>
          <p:cNvPr id="5" name="Marcador de número de diapositiva 4">
            <a:extLst>
              <a:ext uri="{FF2B5EF4-FFF2-40B4-BE49-F238E27FC236}">
                <a16:creationId xmlns:a16="http://schemas.microsoft.com/office/drawing/2014/main" id="{E474889F-BE9C-50E0-5577-85885E5A01FB}"/>
              </a:ext>
            </a:extLst>
          </p:cNvPr>
          <p:cNvSpPr>
            <a:spLocks noGrp="1"/>
          </p:cNvSpPr>
          <p:nvPr>
            <p:ph type="sldNum" sz="quarter" idx="12"/>
          </p:nvPr>
        </p:nvSpPr>
        <p:spPr>
          <a:xfrm>
            <a:off x="8610600" y="6356352"/>
            <a:ext cx="2743200" cy="365125"/>
          </a:xfrm>
          <a:prstGeom prst="rect">
            <a:avLst/>
          </a:prstGeom>
        </p:spPr>
        <p:txBody>
          <a:bodyPr/>
          <a:lstStyle/>
          <a:p>
            <a:fld id="{177A03DA-489C-4B74-94A6-318826632521}" type="slidenum">
              <a:rPr lang="es-CO" smtClean="0"/>
              <a:t>‹#›</a:t>
            </a:fld>
            <a:endParaRPr lang="es-CO"/>
          </a:p>
        </p:txBody>
      </p:sp>
      <p:sp>
        <p:nvSpPr>
          <p:cNvPr id="7" name="Título 1">
            <a:extLst>
              <a:ext uri="{FF2B5EF4-FFF2-40B4-BE49-F238E27FC236}">
                <a16:creationId xmlns:a16="http://schemas.microsoft.com/office/drawing/2014/main" id="{38C6663B-7CE7-BCAA-7248-1402B6F9DED2}"/>
              </a:ext>
            </a:extLst>
          </p:cNvPr>
          <p:cNvSpPr>
            <a:spLocks noGrp="1"/>
          </p:cNvSpPr>
          <p:nvPr>
            <p:ph type="title"/>
          </p:nvPr>
        </p:nvSpPr>
        <p:spPr>
          <a:xfrm>
            <a:off x="838200" y="1144588"/>
            <a:ext cx="10515600" cy="471488"/>
          </a:xfrm>
        </p:spPr>
        <p:txBody>
          <a:bodyPr>
            <a:normAutofit/>
          </a:bodyPr>
          <a:lstStyle>
            <a:lvl1pPr>
              <a:defRPr sz="2000">
                <a:solidFill>
                  <a:srgbClr val="96BE53"/>
                </a:solidFill>
                <a:latin typeface="Verdana" panose="020B0604030504040204" pitchFamily="34" charset="0"/>
                <a:ea typeface="Verdana" panose="020B0604030504040204" pitchFamily="34" charset="0"/>
              </a:defRPr>
            </a:lvl1pPr>
          </a:lstStyle>
          <a:p>
            <a:r>
              <a:rPr lang="es-ES" dirty="0"/>
              <a:t>Haga clic para modificar el estilo de título del patrón</a:t>
            </a:r>
            <a:endParaRPr lang="es-CO" dirty="0"/>
          </a:p>
        </p:txBody>
      </p:sp>
      <p:pic>
        <p:nvPicPr>
          <p:cNvPr id="11" name="Imagen 10">
            <a:extLst>
              <a:ext uri="{FF2B5EF4-FFF2-40B4-BE49-F238E27FC236}">
                <a16:creationId xmlns:a16="http://schemas.microsoft.com/office/drawing/2014/main" id="{8B9BB72C-65DD-1434-A8B5-79167E79EFD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91607" y="228448"/>
            <a:ext cx="693185" cy="469899"/>
          </a:xfrm>
          <a:prstGeom prst="rect">
            <a:avLst/>
          </a:prstGeom>
        </p:spPr>
      </p:pic>
      <p:pic>
        <p:nvPicPr>
          <p:cNvPr id="12" name="Imagen 11">
            <a:extLst>
              <a:ext uri="{FF2B5EF4-FFF2-40B4-BE49-F238E27FC236}">
                <a16:creationId xmlns:a16="http://schemas.microsoft.com/office/drawing/2014/main" id="{FE5FD859-45BF-9525-DB0B-FF209DCC14F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Tree>
    <p:extLst>
      <p:ext uri="{BB962C8B-B14F-4D97-AF65-F5344CB8AC3E}">
        <p14:creationId xmlns:p14="http://schemas.microsoft.com/office/powerpoint/2010/main" val="101218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pic>
        <p:nvPicPr>
          <p:cNvPr id="6" name="Imagen 5"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7" name="CuadroTexto 6">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2" name="Marcador de fecha 1">
            <a:extLst>
              <a:ext uri="{FF2B5EF4-FFF2-40B4-BE49-F238E27FC236}">
                <a16:creationId xmlns:a16="http://schemas.microsoft.com/office/drawing/2014/main" id="{BF1F4613-C800-1EC5-A7C5-FE92ECC236A7}"/>
              </a:ext>
            </a:extLst>
          </p:cNvPr>
          <p:cNvSpPr>
            <a:spLocks noGrp="1"/>
          </p:cNvSpPr>
          <p:nvPr>
            <p:ph type="dt" sz="half" idx="10"/>
          </p:nvPr>
        </p:nvSpPr>
        <p:spPr>
          <a:xfrm>
            <a:off x="838200" y="6356352"/>
            <a:ext cx="2743200" cy="365125"/>
          </a:xfrm>
          <a:prstGeom prst="rect">
            <a:avLst/>
          </a:prstGeom>
        </p:spPr>
        <p:txBody>
          <a:bodyPr/>
          <a:lstStyle/>
          <a:p>
            <a:fld id="{3002E13E-6C34-4F23-BD5D-8481901CFB85}" type="datetimeFigureOut">
              <a:rPr lang="es-CO" smtClean="0"/>
              <a:t>8/08/2024</a:t>
            </a:fld>
            <a:endParaRPr lang="es-CO"/>
          </a:p>
        </p:txBody>
      </p:sp>
      <p:sp>
        <p:nvSpPr>
          <p:cNvPr id="3" name="Marcador de pie de página 2">
            <a:extLst>
              <a:ext uri="{FF2B5EF4-FFF2-40B4-BE49-F238E27FC236}">
                <a16:creationId xmlns:a16="http://schemas.microsoft.com/office/drawing/2014/main" id="{00895C46-1ABA-20C6-7486-D68A9052E846}"/>
              </a:ext>
            </a:extLst>
          </p:cNvPr>
          <p:cNvSpPr>
            <a:spLocks noGrp="1"/>
          </p:cNvSpPr>
          <p:nvPr>
            <p:ph type="ftr" sz="quarter" idx="11"/>
          </p:nvPr>
        </p:nvSpPr>
        <p:spPr>
          <a:xfrm>
            <a:off x="4038600" y="6356352"/>
            <a:ext cx="4114800" cy="365125"/>
          </a:xfrm>
          <a:prstGeom prst="rect">
            <a:avLst/>
          </a:prstGeom>
        </p:spPr>
        <p:txBody>
          <a:bodyPr/>
          <a:lstStyle/>
          <a:p>
            <a:endParaRPr lang="es-CO"/>
          </a:p>
        </p:txBody>
      </p:sp>
      <p:sp>
        <p:nvSpPr>
          <p:cNvPr id="4" name="Marcador de número de diapositiva 3">
            <a:extLst>
              <a:ext uri="{FF2B5EF4-FFF2-40B4-BE49-F238E27FC236}">
                <a16:creationId xmlns:a16="http://schemas.microsoft.com/office/drawing/2014/main" id="{A1D6331B-B93F-B576-175B-4692BECFF64E}"/>
              </a:ext>
            </a:extLst>
          </p:cNvPr>
          <p:cNvSpPr>
            <a:spLocks noGrp="1"/>
          </p:cNvSpPr>
          <p:nvPr>
            <p:ph type="sldNum" sz="quarter" idx="12"/>
          </p:nvPr>
        </p:nvSpPr>
        <p:spPr>
          <a:xfrm>
            <a:off x="8610600" y="6356352"/>
            <a:ext cx="2743200" cy="365125"/>
          </a:xfrm>
          <a:prstGeom prst="rect">
            <a:avLst/>
          </a:prstGeom>
        </p:spPr>
        <p:txBody>
          <a:bodyPr/>
          <a:lstStyle/>
          <a:p>
            <a:fld id="{177A03DA-489C-4B74-94A6-318826632521}" type="slidenum">
              <a:rPr lang="es-CO" smtClean="0"/>
              <a:t>‹#›</a:t>
            </a:fld>
            <a:endParaRPr lang="es-CO"/>
          </a:p>
        </p:txBody>
      </p:sp>
      <p:pic>
        <p:nvPicPr>
          <p:cNvPr id="10" name="Imagen 9">
            <a:extLst>
              <a:ext uri="{FF2B5EF4-FFF2-40B4-BE49-F238E27FC236}">
                <a16:creationId xmlns:a16="http://schemas.microsoft.com/office/drawing/2014/main" id="{E4F95BF6-4AF6-295E-AD17-CC4CB7798FB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91607" y="228448"/>
            <a:ext cx="693185" cy="469899"/>
          </a:xfrm>
          <a:prstGeom prst="rect">
            <a:avLst/>
          </a:prstGeom>
        </p:spPr>
      </p:pic>
      <p:pic>
        <p:nvPicPr>
          <p:cNvPr id="11" name="Imagen 10">
            <a:extLst>
              <a:ext uri="{FF2B5EF4-FFF2-40B4-BE49-F238E27FC236}">
                <a16:creationId xmlns:a16="http://schemas.microsoft.com/office/drawing/2014/main" id="{A24224FA-9ACF-1F3B-9017-CDBF6ADAF0C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Tree>
    <p:extLst>
      <p:ext uri="{BB962C8B-B14F-4D97-AF65-F5344CB8AC3E}">
        <p14:creationId xmlns:p14="http://schemas.microsoft.com/office/powerpoint/2010/main" val="97814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Imagen 8"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10" name="CuadroTexto 9">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2" name="Título 1">
            <a:extLst>
              <a:ext uri="{FF2B5EF4-FFF2-40B4-BE49-F238E27FC236}">
                <a16:creationId xmlns:a16="http://schemas.microsoft.com/office/drawing/2014/main" id="{E4F6A733-99A2-F5EB-047B-BDEAAB1D74C1}"/>
              </a:ext>
            </a:extLst>
          </p:cNvPr>
          <p:cNvSpPr>
            <a:spLocks noGrp="1"/>
          </p:cNvSpPr>
          <p:nvPr>
            <p:ph type="title"/>
          </p:nvPr>
        </p:nvSpPr>
        <p:spPr>
          <a:xfrm>
            <a:off x="839788" y="1140339"/>
            <a:ext cx="3932237" cy="689918"/>
          </a:xfrm>
        </p:spPr>
        <p:txBody>
          <a:bodyPr anchor="b">
            <a:normAutofit/>
          </a:bodyPr>
          <a:lstStyle>
            <a:lvl1pPr>
              <a:defRPr sz="2000">
                <a:solidFill>
                  <a:srgbClr val="96BE53"/>
                </a:solidFill>
                <a:latin typeface="Verdana" panose="020B0604030504040204" pitchFamily="34" charset="0"/>
                <a:ea typeface="Verdana" panose="020B0604030504040204" pitchFamily="34" charset="0"/>
              </a:defRPr>
            </a:lvl1p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id="{1D9CE069-7D79-5D0B-EDCB-42D1CED081C8}"/>
              </a:ext>
            </a:extLst>
          </p:cNvPr>
          <p:cNvSpPr>
            <a:spLocks noGrp="1"/>
          </p:cNvSpPr>
          <p:nvPr>
            <p:ph idx="1"/>
          </p:nvPr>
        </p:nvSpPr>
        <p:spPr>
          <a:xfrm>
            <a:off x="5183188" y="1140341"/>
            <a:ext cx="6172200" cy="4720711"/>
          </a:xfrm>
        </p:spPr>
        <p:txBody>
          <a:bodyPr>
            <a:normAutofit/>
          </a:bodyPr>
          <a:lstStyle>
            <a:lvl1pPr>
              <a:defRPr sz="1600">
                <a:solidFill>
                  <a:schemeClr val="tx1">
                    <a:lumMod val="50000"/>
                    <a:lumOff val="50000"/>
                  </a:schemeClr>
                </a:solidFill>
                <a:latin typeface="Verdana" panose="020B0604030504040204" pitchFamily="34" charset="0"/>
                <a:ea typeface="Verdana" panose="020B0604030504040204" pitchFamily="34" charset="0"/>
              </a:defRPr>
            </a:lvl1pPr>
            <a:lvl2pPr>
              <a:defRPr sz="1600">
                <a:solidFill>
                  <a:schemeClr val="tx1">
                    <a:lumMod val="50000"/>
                    <a:lumOff val="50000"/>
                  </a:schemeClr>
                </a:solidFill>
                <a:latin typeface="Verdana" panose="020B0604030504040204" pitchFamily="34" charset="0"/>
                <a:ea typeface="Verdana" panose="020B0604030504040204" pitchFamily="34" charset="0"/>
              </a:defRPr>
            </a:lvl2pPr>
            <a:lvl3pPr>
              <a:defRPr sz="1600">
                <a:solidFill>
                  <a:schemeClr val="tx1">
                    <a:lumMod val="50000"/>
                    <a:lumOff val="50000"/>
                  </a:schemeClr>
                </a:solidFill>
                <a:latin typeface="Verdana" panose="020B0604030504040204" pitchFamily="34" charset="0"/>
                <a:ea typeface="Verdana" panose="020B0604030504040204" pitchFamily="34" charset="0"/>
              </a:defRPr>
            </a:lvl3pPr>
            <a:lvl4pPr>
              <a:defRPr sz="1600">
                <a:solidFill>
                  <a:schemeClr val="tx1">
                    <a:lumMod val="50000"/>
                    <a:lumOff val="50000"/>
                  </a:schemeClr>
                </a:solidFill>
                <a:latin typeface="Verdana" panose="020B0604030504040204" pitchFamily="34" charset="0"/>
                <a:ea typeface="Verdana" panose="020B0604030504040204" pitchFamily="34" charset="0"/>
              </a:defRPr>
            </a:lvl4pPr>
            <a:lvl5pPr>
              <a:defRPr sz="1600">
                <a:solidFill>
                  <a:schemeClr val="tx1">
                    <a:lumMod val="50000"/>
                    <a:lumOff val="50000"/>
                  </a:schemeClr>
                </a:solidFill>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texto 3">
            <a:extLst>
              <a:ext uri="{FF2B5EF4-FFF2-40B4-BE49-F238E27FC236}">
                <a16:creationId xmlns:a16="http://schemas.microsoft.com/office/drawing/2014/main" id="{B8BD84B5-1DE6-A22D-CAF9-611745A69195}"/>
              </a:ext>
            </a:extLst>
          </p:cNvPr>
          <p:cNvSpPr>
            <a:spLocks noGrp="1"/>
          </p:cNvSpPr>
          <p:nvPr>
            <p:ph type="body" sz="half" idx="2"/>
          </p:nvPr>
        </p:nvSpPr>
        <p:spPr>
          <a:xfrm>
            <a:off x="839788" y="2057400"/>
            <a:ext cx="3932237" cy="3811588"/>
          </a:xfrm>
        </p:spPr>
        <p:txBody>
          <a:bodyPr>
            <a:normAutofit/>
          </a:bodyPr>
          <a:lstStyle>
            <a:lvl1pPr marL="0" indent="0">
              <a:buNone/>
              <a:defRPr sz="1600">
                <a:solidFill>
                  <a:schemeClr val="tx1">
                    <a:lumMod val="50000"/>
                    <a:lumOff val="50000"/>
                  </a:schemeClr>
                </a:solidFill>
                <a:latin typeface="Verdana" panose="020B0604030504040204" pitchFamily="34" charset="0"/>
                <a:ea typeface="Verdana" panose="020B0604030504040204" pitchFamily="34" charset="0"/>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FFD08BF-32A7-8F6D-ABA4-A41338582E82}"/>
              </a:ext>
            </a:extLst>
          </p:cNvPr>
          <p:cNvSpPr>
            <a:spLocks noGrp="1"/>
          </p:cNvSpPr>
          <p:nvPr>
            <p:ph type="dt" sz="half" idx="10"/>
          </p:nvPr>
        </p:nvSpPr>
        <p:spPr>
          <a:xfrm>
            <a:off x="838200" y="6356352"/>
            <a:ext cx="2743200" cy="365125"/>
          </a:xfrm>
          <a:prstGeom prst="rect">
            <a:avLst/>
          </a:prstGeom>
        </p:spPr>
        <p:txBody>
          <a:bodyPr/>
          <a:lstStyle/>
          <a:p>
            <a:fld id="{3002E13E-6C34-4F23-BD5D-8481901CFB85}" type="datetimeFigureOut">
              <a:rPr lang="es-CO" smtClean="0"/>
              <a:t>8/08/2024</a:t>
            </a:fld>
            <a:endParaRPr lang="es-CO"/>
          </a:p>
        </p:txBody>
      </p:sp>
      <p:sp>
        <p:nvSpPr>
          <p:cNvPr id="6" name="Marcador de pie de página 5">
            <a:extLst>
              <a:ext uri="{FF2B5EF4-FFF2-40B4-BE49-F238E27FC236}">
                <a16:creationId xmlns:a16="http://schemas.microsoft.com/office/drawing/2014/main" id="{A2029AC4-A08D-E631-174E-58A27C7D5753}"/>
              </a:ext>
            </a:extLst>
          </p:cNvPr>
          <p:cNvSpPr>
            <a:spLocks noGrp="1"/>
          </p:cNvSpPr>
          <p:nvPr>
            <p:ph type="ftr" sz="quarter" idx="11"/>
          </p:nvPr>
        </p:nvSpPr>
        <p:spPr>
          <a:xfrm>
            <a:off x="4038600" y="6356352"/>
            <a:ext cx="41148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D11830B9-637A-CFAD-9AAF-B5CA6A1A2B71}"/>
              </a:ext>
            </a:extLst>
          </p:cNvPr>
          <p:cNvSpPr>
            <a:spLocks noGrp="1"/>
          </p:cNvSpPr>
          <p:nvPr>
            <p:ph type="sldNum" sz="quarter" idx="12"/>
          </p:nvPr>
        </p:nvSpPr>
        <p:spPr>
          <a:xfrm>
            <a:off x="8610600" y="6356352"/>
            <a:ext cx="2743200" cy="365125"/>
          </a:xfrm>
          <a:prstGeom prst="rect">
            <a:avLst/>
          </a:prstGeom>
        </p:spPr>
        <p:txBody>
          <a:bodyPr/>
          <a:lstStyle/>
          <a:p>
            <a:fld id="{177A03DA-489C-4B74-94A6-318826632521}" type="slidenum">
              <a:rPr lang="es-CO" smtClean="0"/>
              <a:t>‹#›</a:t>
            </a:fld>
            <a:endParaRPr lang="es-CO"/>
          </a:p>
        </p:txBody>
      </p:sp>
      <p:pic>
        <p:nvPicPr>
          <p:cNvPr id="13" name="Imagen 12">
            <a:extLst>
              <a:ext uri="{FF2B5EF4-FFF2-40B4-BE49-F238E27FC236}">
                <a16:creationId xmlns:a16="http://schemas.microsoft.com/office/drawing/2014/main" id="{4DDCA6FA-19E8-E71B-0B88-A4EC3C061D2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91607" y="228448"/>
            <a:ext cx="693185" cy="469899"/>
          </a:xfrm>
          <a:prstGeom prst="rect">
            <a:avLst/>
          </a:prstGeom>
        </p:spPr>
      </p:pic>
      <p:pic>
        <p:nvPicPr>
          <p:cNvPr id="14" name="Imagen 13">
            <a:extLst>
              <a:ext uri="{FF2B5EF4-FFF2-40B4-BE49-F238E27FC236}">
                <a16:creationId xmlns:a16="http://schemas.microsoft.com/office/drawing/2014/main" id="{D46D15F9-D685-B182-C95C-6E692E37273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Tree>
    <p:extLst>
      <p:ext uri="{BB962C8B-B14F-4D97-AF65-F5344CB8AC3E}">
        <p14:creationId xmlns:p14="http://schemas.microsoft.com/office/powerpoint/2010/main" val="359886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pic>
        <p:nvPicPr>
          <p:cNvPr id="11" name="Imagen 10" descr="Forma, Rectángulo&#10;&#10;Descripción generada automáticamente con confianza media">
            <a:extLst>
              <a:ext uri="{FF2B5EF4-FFF2-40B4-BE49-F238E27FC236}">
                <a16:creationId xmlns:a16="http://schemas.microsoft.com/office/drawing/2014/main" id="{4B5C1F24-2E81-9E27-63F9-E0EA9A383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3" y="-1090"/>
            <a:ext cx="12190067" cy="6859090"/>
          </a:xfrm>
          <a:prstGeom prst="rect">
            <a:avLst/>
          </a:prstGeom>
        </p:spPr>
      </p:pic>
      <p:sp>
        <p:nvSpPr>
          <p:cNvPr id="12" name="CuadroTexto 11">
            <a:extLst>
              <a:ext uri="{FF2B5EF4-FFF2-40B4-BE49-F238E27FC236}">
                <a16:creationId xmlns:a16="http://schemas.microsoft.com/office/drawing/2014/main" id="{0CA424D0-9259-2FCA-CE5E-280E85791572}"/>
              </a:ext>
            </a:extLst>
          </p:cNvPr>
          <p:cNvSpPr txBox="1"/>
          <p:nvPr userDrawn="1"/>
        </p:nvSpPr>
        <p:spPr>
          <a:xfrm>
            <a:off x="5370482" y="6639447"/>
            <a:ext cx="1451038" cy="261610"/>
          </a:xfrm>
          <a:prstGeom prst="rect">
            <a:avLst/>
          </a:prstGeom>
          <a:noFill/>
        </p:spPr>
        <p:txBody>
          <a:bodyPr wrap="none" rtlCol="0">
            <a:spAutoFit/>
          </a:bodyPr>
          <a:lstStyle/>
          <a:p>
            <a:pPr algn="ctr"/>
            <a:r>
              <a:rPr lang="es-CO" sz="1100" b="1" dirty="0">
                <a:solidFill>
                  <a:schemeClr val="bg1"/>
                </a:solidFill>
                <a:latin typeface="Helvetica" pitchFamily="2" charset="0"/>
              </a:rPr>
              <a:t>www.ideam.gov.co</a:t>
            </a:r>
          </a:p>
        </p:txBody>
      </p:sp>
      <p:sp>
        <p:nvSpPr>
          <p:cNvPr id="3" name="Marcador de posición de imagen 2">
            <a:extLst>
              <a:ext uri="{FF2B5EF4-FFF2-40B4-BE49-F238E27FC236}">
                <a16:creationId xmlns:a16="http://schemas.microsoft.com/office/drawing/2014/main" id="{A770AA19-4CE4-D16F-1325-A1E65BC992AD}"/>
              </a:ext>
            </a:extLst>
          </p:cNvPr>
          <p:cNvSpPr>
            <a:spLocks noGrp="1"/>
          </p:cNvSpPr>
          <p:nvPr>
            <p:ph type="pic" idx="1"/>
          </p:nvPr>
        </p:nvSpPr>
        <p:spPr>
          <a:xfrm>
            <a:off x="5183188" y="1140341"/>
            <a:ext cx="6172200" cy="4720711"/>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s-CO"/>
          </a:p>
        </p:txBody>
      </p:sp>
      <p:sp>
        <p:nvSpPr>
          <p:cNvPr id="5" name="Marcador de fecha 4">
            <a:extLst>
              <a:ext uri="{FF2B5EF4-FFF2-40B4-BE49-F238E27FC236}">
                <a16:creationId xmlns:a16="http://schemas.microsoft.com/office/drawing/2014/main" id="{28CB4689-EA09-EF4A-843B-2A7A0F720BFC}"/>
              </a:ext>
            </a:extLst>
          </p:cNvPr>
          <p:cNvSpPr>
            <a:spLocks noGrp="1"/>
          </p:cNvSpPr>
          <p:nvPr>
            <p:ph type="dt" sz="half" idx="10"/>
          </p:nvPr>
        </p:nvSpPr>
        <p:spPr>
          <a:xfrm>
            <a:off x="838200" y="6356352"/>
            <a:ext cx="2743200" cy="365125"/>
          </a:xfrm>
          <a:prstGeom prst="rect">
            <a:avLst/>
          </a:prstGeom>
        </p:spPr>
        <p:txBody>
          <a:bodyPr/>
          <a:lstStyle/>
          <a:p>
            <a:fld id="{3002E13E-6C34-4F23-BD5D-8481901CFB85}" type="datetimeFigureOut">
              <a:rPr lang="es-CO" smtClean="0"/>
              <a:t>8/08/2024</a:t>
            </a:fld>
            <a:endParaRPr lang="es-CO"/>
          </a:p>
        </p:txBody>
      </p:sp>
      <p:sp>
        <p:nvSpPr>
          <p:cNvPr id="6" name="Marcador de pie de página 5">
            <a:extLst>
              <a:ext uri="{FF2B5EF4-FFF2-40B4-BE49-F238E27FC236}">
                <a16:creationId xmlns:a16="http://schemas.microsoft.com/office/drawing/2014/main" id="{7BB86C21-8B50-A1A6-6518-83192006C70B}"/>
              </a:ext>
            </a:extLst>
          </p:cNvPr>
          <p:cNvSpPr>
            <a:spLocks noGrp="1"/>
          </p:cNvSpPr>
          <p:nvPr>
            <p:ph type="ftr" sz="quarter" idx="11"/>
          </p:nvPr>
        </p:nvSpPr>
        <p:spPr>
          <a:xfrm>
            <a:off x="4038600" y="6356352"/>
            <a:ext cx="41148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C3F1394A-0743-FA96-0EE3-43B1FE98BBE2}"/>
              </a:ext>
            </a:extLst>
          </p:cNvPr>
          <p:cNvSpPr>
            <a:spLocks noGrp="1"/>
          </p:cNvSpPr>
          <p:nvPr>
            <p:ph type="sldNum" sz="quarter" idx="12"/>
          </p:nvPr>
        </p:nvSpPr>
        <p:spPr>
          <a:xfrm>
            <a:off x="8610600" y="6356352"/>
            <a:ext cx="2743200" cy="365125"/>
          </a:xfrm>
          <a:prstGeom prst="rect">
            <a:avLst/>
          </a:prstGeom>
        </p:spPr>
        <p:txBody>
          <a:bodyPr/>
          <a:lstStyle/>
          <a:p>
            <a:fld id="{177A03DA-489C-4B74-94A6-318826632521}" type="slidenum">
              <a:rPr lang="es-CO" smtClean="0"/>
              <a:t>‹#›</a:t>
            </a:fld>
            <a:endParaRPr lang="es-CO"/>
          </a:p>
        </p:txBody>
      </p:sp>
      <p:sp>
        <p:nvSpPr>
          <p:cNvPr id="9" name="Título 1">
            <a:extLst>
              <a:ext uri="{FF2B5EF4-FFF2-40B4-BE49-F238E27FC236}">
                <a16:creationId xmlns:a16="http://schemas.microsoft.com/office/drawing/2014/main" id="{E4F6A733-99A2-F5EB-047B-BDEAAB1D74C1}"/>
              </a:ext>
            </a:extLst>
          </p:cNvPr>
          <p:cNvSpPr>
            <a:spLocks noGrp="1"/>
          </p:cNvSpPr>
          <p:nvPr>
            <p:ph type="title"/>
          </p:nvPr>
        </p:nvSpPr>
        <p:spPr>
          <a:xfrm>
            <a:off x="839788" y="1140339"/>
            <a:ext cx="3932237" cy="689918"/>
          </a:xfrm>
        </p:spPr>
        <p:txBody>
          <a:bodyPr anchor="b">
            <a:normAutofit/>
          </a:bodyPr>
          <a:lstStyle>
            <a:lvl1pPr>
              <a:defRPr sz="2000">
                <a:solidFill>
                  <a:srgbClr val="96BE53"/>
                </a:solidFill>
                <a:latin typeface="Verdana" panose="020B0604030504040204" pitchFamily="34" charset="0"/>
                <a:ea typeface="Verdana" panose="020B0604030504040204" pitchFamily="34" charset="0"/>
              </a:defRPr>
            </a:lvl1pPr>
          </a:lstStyle>
          <a:p>
            <a:r>
              <a:rPr lang="es-ES" dirty="0"/>
              <a:t>Haga clic para modificar el estilo de título del patrón</a:t>
            </a:r>
            <a:endParaRPr lang="es-CO" dirty="0"/>
          </a:p>
        </p:txBody>
      </p:sp>
      <p:sp>
        <p:nvSpPr>
          <p:cNvPr id="10" name="Marcador de texto 3">
            <a:extLst>
              <a:ext uri="{FF2B5EF4-FFF2-40B4-BE49-F238E27FC236}">
                <a16:creationId xmlns:a16="http://schemas.microsoft.com/office/drawing/2014/main" id="{B8BD84B5-1DE6-A22D-CAF9-611745A69195}"/>
              </a:ext>
            </a:extLst>
          </p:cNvPr>
          <p:cNvSpPr>
            <a:spLocks noGrp="1"/>
          </p:cNvSpPr>
          <p:nvPr>
            <p:ph type="body" sz="half" idx="2"/>
          </p:nvPr>
        </p:nvSpPr>
        <p:spPr>
          <a:xfrm>
            <a:off x="839788" y="2057400"/>
            <a:ext cx="3932237" cy="3811588"/>
          </a:xfrm>
        </p:spPr>
        <p:txBody>
          <a:bodyPr>
            <a:normAutofit/>
          </a:bodyPr>
          <a:lstStyle>
            <a:lvl1pPr marL="0" indent="0">
              <a:buNone/>
              <a:defRPr sz="1600">
                <a:solidFill>
                  <a:schemeClr val="tx1">
                    <a:lumMod val="50000"/>
                    <a:lumOff val="50000"/>
                  </a:schemeClr>
                </a:solidFill>
                <a:latin typeface="Verdana" panose="020B0604030504040204" pitchFamily="34" charset="0"/>
                <a:ea typeface="Verdana" panose="020B0604030504040204" pitchFamily="34" charset="0"/>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pic>
        <p:nvPicPr>
          <p:cNvPr id="13" name="Imagen 12">
            <a:extLst>
              <a:ext uri="{FF2B5EF4-FFF2-40B4-BE49-F238E27FC236}">
                <a16:creationId xmlns:a16="http://schemas.microsoft.com/office/drawing/2014/main" id="{A7457D53-B5CB-D104-D236-DCC4A9132C8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91607" y="228448"/>
            <a:ext cx="693185" cy="469899"/>
          </a:xfrm>
          <a:prstGeom prst="rect">
            <a:avLst/>
          </a:prstGeom>
        </p:spPr>
      </p:pic>
      <p:pic>
        <p:nvPicPr>
          <p:cNvPr id="14" name="Imagen 13">
            <a:extLst>
              <a:ext uri="{FF2B5EF4-FFF2-40B4-BE49-F238E27FC236}">
                <a16:creationId xmlns:a16="http://schemas.microsoft.com/office/drawing/2014/main" id="{73ADB5BD-4204-219A-545B-A1196C2AE09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07577" y="228448"/>
            <a:ext cx="469899" cy="469899"/>
          </a:xfrm>
          <a:prstGeom prst="rect">
            <a:avLst/>
          </a:prstGeom>
        </p:spPr>
      </p:pic>
    </p:spTree>
    <p:extLst>
      <p:ext uri="{BB962C8B-B14F-4D97-AF65-F5344CB8AC3E}">
        <p14:creationId xmlns:p14="http://schemas.microsoft.com/office/powerpoint/2010/main" val="313528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ED93ECB-BCF0-1E1C-A43A-8219DE2C731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6D8A185-B39C-0D25-4551-25708FF4F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359907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64" r:id="rId7"/>
    <p:sldLayoutId id="2147483656" r:id="rId8"/>
    <p:sldLayoutId id="2147483657" r:id="rId9"/>
    <p:sldLayoutId id="2147483658" r:id="rId10"/>
    <p:sldLayoutId id="2147483704"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308637424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55"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6242B-E25B-46E0-80E2-968C01D3C142}" type="datetimeFigureOut">
              <a:rPr lang="es-MX" smtClean="0"/>
              <a:t>08/08/2024</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15A7D-551E-4BDC-992F-33AC8C07A465}" type="slidenum">
              <a:rPr lang="es-MX" smtClean="0"/>
              <a:t>‹#›</a:t>
            </a:fld>
            <a:endParaRPr lang="es-MX"/>
          </a:p>
        </p:txBody>
      </p:sp>
    </p:spTree>
    <p:extLst>
      <p:ext uri="{BB962C8B-B14F-4D97-AF65-F5344CB8AC3E}">
        <p14:creationId xmlns:p14="http://schemas.microsoft.com/office/powerpoint/2010/main" val="32120444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dorfeo.ideam.gov.co/orfeo6.1/formularioWeb/" TargetMode="External"/><Relationship Id="rId2" Type="http://schemas.openxmlformats.org/officeDocument/2006/relationships/hyperlink" Target="mailto:contacto@ideam.gov.co" TargetMode="External"/><Relationship Id="rId1" Type="http://schemas.openxmlformats.org/officeDocument/2006/relationships/slideLayout" Target="../slideLayouts/slideLayout4.xml"/><Relationship Id="rId4" Type="http://schemas.openxmlformats.org/officeDocument/2006/relationships/image" Target="../media/image36.jpeg"/></Relationships>
</file>

<file path=ppt/slides/_rels/slide4.xml.rels><?xml version="1.0" encoding="UTF-8" standalone="yes"?>
<Relationships xmlns="http://schemas.openxmlformats.org/package/2006/relationships"><Relationship Id="rId3" Type="http://schemas.openxmlformats.org/officeDocument/2006/relationships/hyperlink" Target="https://xd.adobe.com/view/b9978cde-a7dc-4a4e-909e-ac52a2169ba0-ecc4/screen/7000227e-aa4c-4768-9120-e2cd3d2c612b/?fullscreen" TargetMode="External"/><Relationship Id="rId2" Type="http://schemas.openxmlformats.org/officeDocument/2006/relationships/hyperlink" Target="https://gobiernodigital.mintic.gov.co/692/articles-161266_Anexo_2_1_Resolucion_2893_2020.pdf" TargetMode="Externa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70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2E011-3579-9967-79AA-B295463B5B8B}"/>
              </a:ext>
            </a:extLst>
          </p:cNvPr>
          <p:cNvSpPr>
            <a:spLocks noGrp="1"/>
          </p:cNvSpPr>
          <p:nvPr>
            <p:ph type="title"/>
          </p:nvPr>
        </p:nvSpPr>
        <p:spPr>
          <a:xfrm>
            <a:off x="1366921" y="1605661"/>
            <a:ext cx="9458153" cy="1300291"/>
          </a:xfrm>
        </p:spPr>
        <p:txBody>
          <a:bodyPr>
            <a:normAutofit fontScale="90000"/>
          </a:bodyPr>
          <a:lstStyle/>
          <a:p>
            <a:pPr algn="ctr"/>
            <a:r>
              <a:rPr lang="es-ES" sz="3200" b="1" dirty="0">
                <a:solidFill>
                  <a:schemeClr val="bg1"/>
                </a:solidFill>
              </a:rPr>
              <a:t>Exhibición de la Herramienta de generación de certificaciones del estado del tiempo y clima</a:t>
            </a:r>
          </a:p>
        </p:txBody>
      </p:sp>
      <p:sp>
        <p:nvSpPr>
          <p:cNvPr id="3" name="CuadroTexto 3">
            <a:extLst>
              <a:ext uri="{FF2B5EF4-FFF2-40B4-BE49-F238E27FC236}">
                <a16:creationId xmlns:a16="http://schemas.microsoft.com/office/drawing/2014/main" id="{3166811A-6CE9-529B-9A43-96D83B9CA541}"/>
              </a:ext>
            </a:extLst>
          </p:cNvPr>
          <p:cNvSpPr txBox="1"/>
          <p:nvPr/>
        </p:nvSpPr>
        <p:spPr>
          <a:xfrm>
            <a:off x="1665748" y="3108960"/>
            <a:ext cx="8860503" cy="2308324"/>
          </a:xfrm>
          <a:prstGeom prst="rect">
            <a:avLst/>
          </a:prstGeom>
          <a:noFill/>
        </p:spPr>
        <p:txBody>
          <a:bodyPr wrap="square" rtlCol="0">
            <a:spAutoFit/>
          </a:bodyPr>
          <a:lstStyle/>
          <a:p>
            <a:pPr algn="ctr"/>
            <a:r>
              <a:rPr lang="es-CO" sz="2400" dirty="0">
                <a:solidFill>
                  <a:schemeClr val="bg1"/>
                </a:solidFill>
              </a:rPr>
              <a:t>Paola Andrea Álvarez Betancourt</a:t>
            </a:r>
          </a:p>
          <a:p>
            <a:pPr algn="ctr"/>
            <a:r>
              <a:rPr lang="es-CO" sz="2400" dirty="0">
                <a:solidFill>
                  <a:schemeClr val="bg1"/>
                </a:solidFill>
              </a:rPr>
              <a:t>Contrato 196 de 2024</a:t>
            </a:r>
          </a:p>
          <a:p>
            <a:pPr algn="ctr"/>
            <a:r>
              <a:rPr lang="es-CO" sz="2400" dirty="0">
                <a:solidFill>
                  <a:schemeClr val="bg1"/>
                </a:solidFill>
              </a:rPr>
              <a:t>Grupo Gestión de Datos y Red Meteorológica</a:t>
            </a:r>
          </a:p>
          <a:p>
            <a:pPr algn="ctr"/>
            <a:r>
              <a:rPr lang="es-CO" sz="2400" dirty="0">
                <a:solidFill>
                  <a:schemeClr val="bg1"/>
                </a:solidFill>
              </a:rPr>
              <a:t>(GGD)</a:t>
            </a:r>
          </a:p>
          <a:p>
            <a:pPr algn="ctr"/>
            <a:r>
              <a:rPr lang="es-CO" sz="2400" dirty="0">
                <a:solidFill>
                  <a:schemeClr val="bg1"/>
                </a:solidFill>
              </a:rPr>
              <a:t>Subdirección de Meteorología</a:t>
            </a:r>
          </a:p>
          <a:p>
            <a:pPr algn="ctr"/>
            <a:r>
              <a:rPr lang="es-CO" sz="2400" dirty="0">
                <a:solidFill>
                  <a:schemeClr val="bg1"/>
                </a:solidFill>
              </a:rPr>
              <a:t>IDEAM</a:t>
            </a:r>
          </a:p>
        </p:txBody>
      </p:sp>
    </p:spTree>
    <p:extLst>
      <p:ext uri="{BB962C8B-B14F-4D97-AF65-F5344CB8AC3E}">
        <p14:creationId xmlns:p14="http://schemas.microsoft.com/office/powerpoint/2010/main" val="55997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0840E814-BB0B-C4E1-1E02-5DA591BDDE4F}"/>
              </a:ext>
            </a:extLst>
          </p:cNvPr>
          <p:cNvSpPr>
            <a:spLocks noGrp="1"/>
          </p:cNvSpPr>
          <p:nvPr>
            <p:ph sz="half" idx="1"/>
          </p:nvPr>
        </p:nvSpPr>
        <p:spPr/>
        <p:txBody>
          <a:bodyPr/>
          <a:lstStyle/>
          <a:p>
            <a:r>
              <a:rPr lang="es-CO" dirty="0">
                <a:solidFill>
                  <a:schemeClr val="tx1"/>
                </a:solidFill>
              </a:rPr>
              <a:t>En el año 2023 se generaron 803 certificaciones de </a:t>
            </a:r>
            <a:r>
              <a:rPr lang="es-CO" dirty="0" err="1">
                <a:solidFill>
                  <a:schemeClr val="tx1"/>
                </a:solidFill>
              </a:rPr>
              <a:t>TyC</a:t>
            </a:r>
            <a:r>
              <a:rPr lang="es-CO" dirty="0">
                <a:solidFill>
                  <a:schemeClr val="tx1"/>
                </a:solidFill>
              </a:rPr>
              <a:t> por parte del equipo de GGD.</a:t>
            </a:r>
          </a:p>
          <a:p>
            <a:r>
              <a:rPr lang="es-CO" dirty="0">
                <a:solidFill>
                  <a:schemeClr val="tx1"/>
                </a:solidFill>
              </a:rPr>
              <a:t>Las solicitudes se hacen al correo electrónico: </a:t>
            </a:r>
            <a:r>
              <a:rPr lang="es-CO" dirty="0">
                <a:solidFill>
                  <a:schemeClr val="tx1"/>
                </a:solidFill>
                <a:hlinkClick r:id="rId2"/>
              </a:rPr>
              <a:t>contacto@ideam.gov.co</a:t>
            </a:r>
            <a:r>
              <a:rPr lang="es-CO" dirty="0">
                <a:solidFill>
                  <a:schemeClr val="tx1"/>
                </a:solidFill>
              </a:rPr>
              <a:t>.</a:t>
            </a:r>
          </a:p>
          <a:p>
            <a:r>
              <a:rPr lang="es-CO" dirty="0">
                <a:solidFill>
                  <a:schemeClr val="tx1"/>
                </a:solidFill>
              </a:rPr>
              <a:t>También, al formulario en la web: </a:t>
            </a:r>
            <a:r>
              <a:rPr lang="es-CO" dirty="0">
                <a:solidFill>
                  <a:schemeClr val="tx1"/>
                </a:solidFill>
                <a:hlinkClick r:id="rId3"/>
              </a:rPr>
              <a:t>http://sgdorfeo.ideam.gov.co/orfeo6.1/formularioWeb/</a:t>
            </a:r>
            <a:endParaRPr lang="es-ES" dirty="0"/>
          </a:p>
        </p:txBody>
      </p:sp>
      <p:sp>
        <p:nvSpPr>
          <p:cNvPr id="2" name="Título 1">
            <a:extLst>
              <a:ext uri="{FF2B5EF4-FFF2-40B4-BE49-F238E27FC236}">
                <a16:creationId xmlns:a16="http://schemas.microsoft.com/office/drawing/2014/main" id="{0F7B9E8B-88F0-F50F-A9BF-C261334E36CD}"/>
              </a:ext>
            </a:extLst>
          </p:cNvPr>
          <p:cNvSpPr>
            <a:spLocks noGrp="1"/>
          </p:cNvSpPr>
          <p:nvPr>
            <p:ph type="title"/>
          </p:nvPr>
        </p:nvSpPr>
        <p:spPr/>
        <p:txBody>
          <a:bodyPr>
            <a:normAutofit/>
          </a:bodyPr>
          <a:lstStyle/>
          <a:p>
            <a:r>
              <a:rPr lang="es-CO" b="1" dirty="0"/>
              <a:t>Actualidad de las certificaciones</a:t>
            </a:r>
          </a:p>
        </p:txBody>
      </p:sp>
      <p:pic>
        <p:nvPicPr>
          <p:cNvPr id="1026" name="Picture 2">
            <a:extLst>
              <a:ext uri="{FF2B5EF4-FFF2-40B4-BE49-F238E27FC236}">
                <a16:creationId xmlns:a16="http://schemas.microsoft.com/office/drawing/2014/main" id="{A91254DB-3307-514C-1A44-FB7E109667E2}"/>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767042" y="1253331"/>
            <a:ext cx="394619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83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953547-947B-A119-7F47-5FDF26BA96D8}"/>
              </a:ext>
            </a:extLst>
          </p:cNvPr>
          <p:cNvSpPr>
            <a:spLocks noGrp="1"/>
          </p:cNvSpPr>
          <p:nvPr>
            <p:ph sz="half" idx="1"/>
          </p:nvPr>
        </p:nvSpPr>
        <p:spPr>
          <a:xfrm>
            <a:off x="838200" y="1825625"/>
            <a:ext cx="7322820" cy="4351338"/>
          </a:xfrm>
        </p:spPr>
        <p:txBody>
          <a:bodyPr/>
          <a:lstStyle/>
          <a:p>
            <a:r>
              <a:rPr lang="es-CO" dirty="0">
                <a:solidFill>
                  <a:schemeClr val="tx1"/>
                </a:solidFill>
              </a:rPr>
              <a:t>Se necesita que quede acorde a los lineamientos de gobierno digital de </a:t>
            </a:r>
            <a:r>
              <a:rPr lang="es-CO" dirty="0" err="1">
                <a:solidFill>
                  <a:schemeClr val="tx1"/>
                </a:solidFill>
              </a:rPr>
              <a:t>MinTic</a:t>
            </a:r>
            <a:r>
              <a:rPr lang="es-CO" dirty="0">
                <a:solidFill>
                  <a:schemeClr val="tx1"/>
                </a:solidFill>
              </a:rPr>
              <a:t>. La guía </a:t>
            </a:r>
            <a:r>
              <a:rPr lang="es-CO" dirty="0">
                <a:solidFill>
                  <a:schemeClr val="tx1"/>
                </a:solidFill>
                <a:hlinkClick r:id="rId2">
                  <a:extLst>
                    <a:ext uri="{A12FA001-AC4F-418D-AE19-62706E023703}">
                      <ahyp:hlinkClr xmlns:ahyp="http://schemas.microsoft.com/office/drawing/2018/hyperlinkcolor" val="tx"/>
                    </a:ext>
                  </a:extLst>
                </a:hlinkClick>
              </a:rPr>
              <a:t>https://gobiernodigital.mintic.gov.co/692/articles-161266_Anexo_2_1_Resolucion_2893_2020.pdf</a:t>
            </a:r>
            <a:r>
              <a:rPr lang="es-CO" dirty="0">
                <a:solidFill>
                  <a:schemeClr val="tx1"/>
                </a:solidFill>
              </a:rPr>
              <a:t> y el Kit: </a:t>
            </a:r>
            <a:r>
              <a:rPr lang="es-CO" dirty="0">
                <a:solidFill>
                  <a:schemeClr val="tx1"/>
                </a:solidFill>
                <a:hlinkClick r:id="rId3">
                  <a:extLst>
                    <a:ext uri="{A12FA001-AC4F-418D-AE19-62706E023703}">
                      <ahyp:hlinkClr xmlns:ahyp="http://schemas.microsoft.com/office/drawing/2018/hyperlinkcolor" val="tx"/>
                    </a:ext>
                  </a:extLst>
                </a:hlinkClick>
              </a:rPr>
              <a:t>https://xd.adobe.com/view/b9978cde-a7dc-4a4e-909e-ac52a2169ba0-ecc4/screen/7000227e-aa4c-4768-9120-e2cd3d2c612b/?fullscreen</a:t>
            </a:r>
            <a:endParaRPr lang="es-CO" dirty="0">
              <a:solidFill>
                <a:schemeClr val="tx1"/>
              </a:solidFill>
            </a:endParaRPr>
          </a:p>
          <a:p>
            <a:r>
              <a:rPr lang="es-CO" dirty="0">
                <a:solidFill>
                  <a:schemeClr val="tx1"/>
                </a:solidFill>
              </a:rPr>
              <a:t>Funcionalidad del módulo geográfico de la herramienta mejorada.</a:t>
            </a:r>
          </a:p>
          <a:p>
            <a:r>
              <a:rPr lang="es-CO" dirty="0">
                <a:solidFill>
                  <a:schemeClr val="tx1"/>
                </a:solidFill>
              </a:rPr>
              <a:t>Cálculo de límites rígidos o flexibles por variable.</a:t>
            </a:r>
          </a:p>
          <a:p>
            <a:r>
              <a:rPr lang="es-CO" dirty="0">
                <a:solidFill>
                  <a:schemeClr val="tx1"/>
                </a:solidFill>
              </a:rPr>
              <a:t>Conexión con </a:t>
            </a:r>
            <a:r>
              <a:rPr lang="es-CO" dirty="0" err="1">
                <a:solidFill>
                  <a:schemeClr val="tx1"/>
                </a:solidFill>
              </a:rPr>
              <a:t>bd</a:t>
            </a:r>
            <a:r>
              <a:rPr lang="es-CO" dirty="0">
                <a:solidFill>
                  <a:schemeClr val="tx1"/>
                </a:solidFill>
              </a:rPr>
              <a:t> SQL para almacenar información de usuarios.</a:t>
            </a:r>
          </a:p>
          <a:p>
            <a:r>
              <a:rPr lang="es-CO" dirty="0">
                <a:solidFill>
                  <a:schemeClr val="tx1"/>
                </a:solidFill>
              </a:rPr>
              <a:t>Conteo de certificaciones y almacenamiento de las mismas.</a:t>
            </a:r>
          </a:p>
          <a:p>
            <a:endParaRPr lang="es-CO" dirty="0"/>
          </a:p>
          <a:p>
            <a:endParaRPr lang="es-CO" dirty="0"/>
          </a:p>
          <a:p>
            <a:endParaRPr lang="es-ES" dirty="0"/>
          </a:p>
        </p:txBody>
      </p:sp>
      <p:pic>
        <p:nvPicPr>
          <p:cNvPr id="6" name="Content Placeholder 5">
            <a:extLst>
              <a:ext uri="{FF2B5EF4-FFF2-40B4-BE49-F238E27FC236}">
                <a16:creationId xmlns:a16="http://schemas.microsoft.com/office/drawing/2014/main" id="{51614433-170F-FFCC-3042-8F7668FD447D}"/>
              </a:ext>
            </a:extLst>
          </p:cNvPr>
          <p:cNvPicPr>
            <a:picLocks noGrp="1" noChangeAspect="1"/>
          </p:cNvPicPr>
          <p:nvPr>
            <p:ph sz="half" idx="2"/>
          </p:nvPr>
        </p:nvPicPr>
        <p:blipFill>
          <a:blip r:embed="rId4"/>
          <a:stretch>
            <a:fillRect/>
          </a:stretch>
        </p:blipFill>
        <p:spPr>
          <a:xfrm>
            <a:off x="9213798" y="1825625"/>
            <a:ext cx="2140002" cy="4351338"/>
          </a:xfrm>
        </p:spPr>
      </p:pic>
      <p:sp>
        <p:nvSpPr>
          <p:cNvPr id="4" name="Title 3">
            <a:extLst>
              <a:ext uri="{FF2B5EF4-FFF2-40B4-BE49-F238E27FC236}">
                <a16:creationId xmlns:a16="http://schemas.microsoft.com/office/drawing/2014/main" id="{21FD1172-FA51-D3EE-F462-C68F2FC74E46}"/>
              </a:ext>
            </a:extLst>
          </p:cNvPr>
          <p:cNvSpPr>
            <a:spLocks noGrp="1"/>
          </p:cNvSpPr>
          <p:nvPr>
            <p:ph type="title"/>
          </p:nvPr>
        </p:nvSpPr>
        <p:spPr/>
        <p:txBody>
          <a:bodyPr/>
          <a:lstStyle/>
          <a:p>
            <a:r>
              <a:rPr lang="es-CO" b="1" dirty="0"/>
              <a:t>Demostración de la herramienta y prospectiva</a:t>
            </a:r>
            <a:endParaRPr lang="es-ES" b="1" dirty="0"/>
          </a:p>
        </p:txBody>
      </p:sp>
    </p:spTree>
    <p:extLst>
      <p:ext uri="{BB962C8B-B14F-4D97-AF65-F5344CB8AC3E}">
        <p14:creationId xmlns:p14="http://schemas.microsoft.com/office/powerpoint/2010/main" val="400994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0BCF38-6F97-2517-9DA8-760E8CD09AC7}"/>
              </a:ext>
            </a:extLst>
          </p:cNvPr>
          <p:cNvSpPr txBox="1"/>
          <p:nvPr/>
        </p:nvSpPr>
        <p:spPr>
          <a:xfrm>
            <a:off x="4908755" y="5353664"/>
            <a:ext cx="2374490" cy="400110"/>
          </a:xfrm>
          <a:prstGeom prst="rect">
            <a:avLst/>
          </a:prstGeom>
          <a:noFill/>
        </p:spPr>
        <p:txBody>
          <a:bodyPr wrap="square" rtlCol="0">
            <a:spAutoFit/>
          </a:bodyPr>
          <a:lstStyle/>
          <a:p>
            <a:r>
              <a:rPr lang="es-CO" sz="2000" dirty="0">
                <a:latin typeface="Verdana" panose="020B0604030504040204" pitchFamily="34" charset="0"/>
                <a:ea typeface="Verdana" panose="020B0604030504040204" pitchFamily="34" charset="0"/>
              </a:rPr>
              <a:t>¡Muchas gracias!</a:t>
            </a:r>
            <a:endParaRPr lang="es-E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89969204"/>
      </p:ext>
    </p:extLst>
  </p:cSld>
  <p:clrMapOvr>
    <a:masterClrMapping/>
  </p:clrMapOvr>
</p:sld>
</file>

<file path=ppt/theme/theme1.xml><?xml version="1.0" encoding="utf-8"?>
<a:theme xmlns:a="http://schemas.openxmlformats.org/drawingml/2006/main" name="Plantilla IDEA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OSP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Cerrej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2727</TotalTime>
  <Words>202</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vt:i4>
      </vt:variant>
    </vt:vector>
  </HeadingPairs>
  <TitlesOfParts>
    <vt:vector size="14" baseType="lpstr">
      <vt:lpstr>Arial</vt:lpstr>
      <vt:lpstr>Arial Narrow</vt:lpstr>
      <vt:lpstr>Calibri</vt:lpstr>
      <vt:lpstr>Calibri Light</vt:lpstr>
      <vt:lpstr>Helvetica</vt:lpstr>
      <vt:lpstr>Verdana</vt:lpstr>
      <vt:lpstr>Plantilla IDEAM</vt:lpstr>
      <vt:lpstr>Diseño OSPA</vt:lpstr>
      <vt:lpstr>Diseño Cerrejon</vt:lpstr>
      <vt:lpstr>PowerPoint Presentation</vt:lpstr>
      <vt:lpstr>Exhibición de la Herramienta de generación de certificaciones del estado del tiempo y clima</vt:lpstr>
      <vt:lpstr>Actualidad de las certificaciones</vt:lpstr>
      <vt:lpstr>Demostración de la herramienta y prospectiva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Luisa Rodrìguez Arias</dc:creator>
  <cp:lastModifiedBy>Paola Andrea Álvarez Betancourt</cp:lastModifiedBy>
  <cp:revision>117</cp:revision>
  <dcterms:created xsi:type="dcterms:W3CDTF">2023-05-19T19:31:54Z</dcterms:created>
  <dcterms:modified xsi:type="dcterms:W3CDTF">2024-08-08T13:30:05Z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2024-03-12T19:16:51Z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de2fffed-60b8-42b2-a465-00fee1de04ba</vt:lpwstr>
  </property>
  <property fmtid="{D5CDD505-2E9C-101B-9397-08002B2CF9AE}" pid="7" name="MSIP_Label_defa4170-0d19-0005-0004-bc88714345d2_ActionId">
    <vt:lpwstr>e8b8858c-758f-4ffb-bfe4-b827629c0bb4</vt:lpwstr>
  </property>
  <property fmtid="{D5CDD505-2E9C-101B-9397-08002B2CF9AE}" pid="8" name="MSIP_Label_defa4170-0d19-0005-0004-bc88714345d2_ContentBits">
    <vt:lpwstr>0</vt:lpwstr>
  </property>
</Properties>
</file>