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66" r:id="rId4"/>
    <p:sldId id="267" r:id="rId5"/>
    <p:sldId id="257" r:id="rId6"/>
    <p:sldId id="261" r:id="rId7"/>
    <p:sldId id="262" r:id="rId8"/>
    <p:sldId id="268"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F1A54D-23DA-4F85-A766-B2C5D58A3297}">
          <p14:sldIdLst>
            <p14:sldId id="256"/>
            <p14:sldId id="258"/>
            <p14:sldId id="266"/>
            <p14:sldId id="267"/>
            <p14:sldId id="257"/>
            <p14:sldId id="261"/>
            <p14:sldId id="262"/>
            <p14:sldId id="268"/>
          </p14:sldIdLst>
        </p14:section>
        <p14:section name="Untitled Section" id="{A6E3D75A-B28D-4A0B-82FC-10F4EDF3E5D8}">
          <p14:sldIdLst>
            <p14:sldId id="26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9D18E"/>
    <a:srgbClr val="EEC9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07" autoAdjust="0"/>
    <p:restoredTop sz="94660"/>
  </p:normalViewPr>
  <p:slideViewPr>
    <p:cSldViewPr snapToGrid="0">
      <p:cViewPr>
        <p:scale>
          <a:sx n="75" d="100"/>
          <a:sy n="75" d="100"/>
        </p:scale>
        <p:origin x="2226" y="8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50F59-7961-4875-8D40-C47E89FFF61E}" type="datetimeFigureOut">
              <a:rPr lang="en-US" smtClean="0"/>
              <a:t>3/21/2023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9ADCA6-D597-4133-B92A-4589C02D317A}" type="slidenum">
              <a:rPr lang="en-US" smtClean="0"/>
              <a:t>‹#›</a:t>
            </a:fld>
            <a:endParaRPr lang="en-US"/>
          </a:p>
        </p:txBody>
      </p:sp>
    </p:spTree>
    <p:extLst>
      <p:ext uri="{BB962C8B-B14F-4D97-AF65-F5344CB8AC3E}">
        <p14:creationId xmlns:p14="http://schemas.microsoft.com/office/powerpoint/2010/main" val="209646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9ADCA6-D597-4133-B92A-4589C02D317A}" type="slidenum">
              <a:rPr lang="en-US" smtClean="0"/>
              <a:t>1</a:t>
            </a:fld>
            <a:endParaRPr lang="en-US"/>
          </a:p>
        </p:txBody>
      </p:sp>
    </p:spTree>
    <p:extLst>
      <p:ext uri="{BB962C8B-B14F-4D97-AF65-F5344CB8AC3E}">
        <p14:creationId xmlns:p14="http://schemas.microsoft.com/office/powerpoint/2010/main" val="1331734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9ADCA6-D597-4133-B92A-4589C02D317A}" type="slidenum">
              <a:rPr lang="en-US" smtClean="0"/>
              <a:t>2</a:t>
            </a:fld>
            <a:endParaRPr lang="en-US"/>
          </a:p>
        </p:txBody>
      </p:sp>
    </p:spTree>
    <p:extLst>
      <p:ext uri="{BB962C8B-B14F-4D97-AF65-F5344CB8AC3E}">
        <p14:creationId xmlns:p14="http://schemas.microsoft.com/office/powerpoint/2010/main" val="3752447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9ADCA6-D597-4133-B92A-4589C02D317A}" type="slidenum">
              <a:rPr lang="en-US" smtClean="0"/>
              <a:t>3</a:t>
            </a:fld>
            <a:endParaRPr lang="en-US"/>
          </a:p>
        </p:txBody>
      </p:sp>
    </p:spTree>
    <p:extLst>
      <p:ext uri="{BB962C8B-B14F-4D97-AF65-F5344CB8AC3E}">
        <p14:creationId xmlns:p14="http://schemas.microsoft.com/office/powerpoint/2010/main" val="292816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9ADCA6-D597-4133-B92A-4589C02D317A}" type="slidenum">
              <a:rPr lang="en-US" smtClean="0"/>
              <a:t>4</a:t>
            </a:fld>
            <a:endParaRPr lang="en-US"/>
          </a:p>
        </p:txBody>
      </p:sp>
    </p:spTree>
    <p:extLst>
      <p:ext uri="{BB962C8B-B14F-4D97-AF65-F5344CB8AC3E}">
        <p14:creationId xmlns:p14="http://schemas.microsoft.com/office/powerpoint/2010/main" val="1872269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9ADCA6-D597-4133-B92A-4589C02D317A}" type="slidenum">
              <a:rPr lang="en-US" smtClean="0"/>
              <a:t>5</a:t>
            </a:fld>
            <a:endParaRPr lang="en-US"/>
          </a:p>
        </p:txBody>
      </p:sp>
    </p:spTree>
    <p:extLst>
      <p:ext uri="{BB962C8B-B14F-4D97-AF65-F5344CB8AC3E}">
        <p14:creationId xmlns:p14="http://schemas.microsoft.com/office/powerpoint/2010/main" val="267190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9ADCA6-D597-4133-B92A-4589C02D317A}" type="slidenum">
              <a:rPr lang="en-US" smtClean="0"/>
              <a:t>9</a:t>
            </a:fld>
            <a:endParaRPr lang="en-US"/>
          </a:p>
        </p:txBody>
      </p:sp>
    </p:spTree>
    <p:extLst>
      <p:ext uri="{BB962C8B-B14F-4D97-AF65-F5344CB8AC3E}">
        <p14:creationId xmlns:p14="http://schemas.microsoft.com/office/powerpoint/2010/main" val="3566343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9ADCA6-D597-4133-B92A-4589C02D317A}" type="slidenum">
              <a:rPr lang="en-US" smtClean="0"/>
              <a:t>10</a:t>
            </a:fld>
            <a:endParaRPr lang="en-US"/>
          </a:p>
        </p:txBody>
      </p:sp>
    </p:spTree>
    <p:extLst>
      <p:ext uri="{BB962C8B-B14F-4D97-AF65-F5344CB8AC3E}">
        <p14:creationId xmlns:p14="http://schemas.microsoft.com/office/powerpoint/2010/main" val="1797262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8E0D67-2C68-4D25-A61D-6B8EB79FB63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893342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8E0D67-2C68-4D25-A61D-6B8EB79FB63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9771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8E0D67-2C68-4D25-A61D-6B8EB79FB63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283510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8E0D67-2C68-4D25-A61D-6B8EB79FB63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194253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8E0D67-2C68-4D25-A61D-6B8EB79FB63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1133363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8E0D67-2C68-4D25-A61D-6B8EB79FB634}"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265095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8E0D67-2C68-4D25-A61D-6B8EB79FB634}"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48999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8E0D67-2C68-4D25-A61D-6B8EB79FB634}"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346899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8E0D67-2C68-4D25-A61D-6B8EB79FB634}"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121078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8E0D67-2C68-4D25-A61D-6B8EB79FB634}"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304106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8E0D67-2C68-4D25-A61D-6B8EB79FB634}"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52116-206B-4478-8A83-B389FCBFE0FB}" type="slidenum">
              <a:rPr lang="en-US" smtClean="0"/>
              <a:t>‹#›</a:t>
            </a:fld>
            <a:endParaRPr lang="en-US"/>
          </a:p>
        </p:txBody>
      </p:sp>
    </p:spTree>
    <p:extLst>
      <p:ext uri="{BB962C8B-B14F-4D97-AF65-F5344CB8AC3E}">
        <p14:creationId xmlns:p14="http://schemas.microsoft.com/office/powerpoint/2010/main" val="232712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8E0D67-2C68-4D25-A61D-6B8EB79FB634}" type="datetimeFigureOut">
              <a:rPr lang="en-US" smtClean="0"/>
              <a:t>3/21/2023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52116-206B-4478-8A83-B389FCBFE0FB}" type="slidenum">
              <a:rPr lang="en-US" smtClean="0"/>
              <a:t>‹#›</a:t>
            </a:fld>
            <a:endParaRPr lang="en-US"/>
          </a:p>
        </p:txBody>
      </p:sp>
    </p:spTree>
    <p:extLst>
      <p:ext uri="{BB962C8B-B14F-4D97-AF65-F5344CB8AC3E}">
        <p14:creationId xmlns:p14="http://schemas.microsoft.com/office/powerpoint/2010/main" val="2750187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5505"/>
            <a:ext cx="3314683" cy="4972025"/>
          </a:xfrm>
          <a:prstGeom prst="rect">
            <a:avLst/>
          </a:prstGeom>
        </p:spPr>
      </p:pic>
      <p:sp>
        <p:nvSpPr>
          <p:cNvPr id="10" name="Rectangle 9"/>
          <p:cNvSpPr/>
          <p:nvPr/>
        </p:nvSpPr>
        <p:spPr>
          <a:xfrm>
            <a:off x="8409482" y="-492"/>
            <a:ext cx="3782518" cy="67679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Objectives </a:t>
            </a:r>
            <a:endParaRPr lang="en-US" sz="1600" b="1"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Have </a:t>
            </a:r>
            <a:r>
              <a:rPr lang="en-US" sz="1600" dirty="0">
                <a:solidFill>
                  <a:schemeClr val="tx1"/>
                </a:solidFill>
              </a:rPr>
              <a:t>a tool to help make a decision</a:t>
            </a:r>
          </a:p>
          <a:p>
            <a:pPr marL="285750" indent="-285750">
              <a:buFont typeface="Arial" panose="020B0604020202020204" pitchFamily="34" charset="0"/>
              <a:buChar char="•"/>
            </a:pPr>
            <a:r>
              <a:rPr lang="en-US" sz="1600" dirty="0">
                <a:solidFill>
                  <a:schemeClr val="tx1"/>
                </a:solidFill>
              </a:rPr>
              <a:t>Have the same knowledge base as his team</a:t>
            </a:r>
          </a:p>
          <a:p>
            <a:pPr marL="285750" indent="-285750">
              <a:buFont typeface="Arial" panose="020B0604020202020204" pitchFamily="34" charset="0"/>
              <a:buChar char="•"/>
            </a:pPr>
            <a:r>
              <a:rPr lang="en-US" sz="1600" dirty="0">
                <a:solidFill>
                  <a:schemeClr val="tx1"/>
                </a:solidFill>
              </a:rPr>
              <a:t>Well recorded for any decision made at that time</a:t>
            </a:r>
          </a:p>
          <a:p>
            <a:pPr marL="285750" indent="-285750">
              <a:buFont typeface="Arial" panose="020B0604020202020204" pitchFamily="34" charset="0"/>
              <a:buChar char="•"/>
            </a:pPr>
            <a:endParaRPr lang="en-US" sz="1600" dirty="0">
              <a:solidFill>
                <a:schemeClr val="tx1"/>
              </a:solidFill>
            </a:endParaRPr>
          </a:p>
          <a:p>
            <a:r>
              <a:rPr lang="en-US" sz="1600" b="1" dirty="0">
                <a:solidFill>
                  <a:schemeClr val="tx1"/>
                </a:solidFill>
              </a:rPr>
              <a:t>Tasks </a:t>
            </a:r>
            <a:endParaRPr lang="en-US" sz="1600" b="1" dirty="0" smtClean="0">
              <a:solidFill>
                <a:schemeClr val="tx1"/>
              </a:solidFill>
            </a:endParaRPr>
          </a:p>
          <a:p>
            <a:pPr marL="285750" indent="-285750">
              <a:buFont typeface="Arial" panose="020B0604020202020204" pitchFamily="34" charset="0"/>
              <a:buChar char="•"/>
            </a:pPr>
            <a:r>
              <a:rPr lang="en-US" sz="1600" dirty="0">
                <a:solidFill>
                  <a:schemeClr val="tx1"/>
                </a:solidFill>
              </a:rPr>
              <a:t>Make a product classification </a:t>
            </a:r>
            <a:r>
              <a:rPr lang="en-US" sz="1600" dirty="0" smtClean="0">
                <a:solidFill>
                  <a:schemeClr val="tx1"/>
                </a:solidFill>
              </a:rPr>
              <a:t>judgment</a:t>
            </a:r>
          </a:p>
          <a:p>
            <a:pPr marL="285750" indent="-285750">
              <a:buFont typeface="Arial" panose="020B0604020202020204" pitchFamily="34" charset="0"/>
              <a:buChar char="•"/>
            </a:pPr>
            <a:r>
              <a:rPr lang="en-US" sz="1600" dirty="0" smtClean="0">
                <a:solidFill>
                  <a:schemeClr val="tx1"/>
                </a:solidFill>
              </a:rPr>
              <a:t>Teach his member</a:t>
            </a:r>
          </a:p>
          <a:p>
            <a:endParaRPr lang="en-US" sz="1600" dirty="0">
              <a:solidFill>
                <a:schemeClr val="tx1"/>
              </a:solidFill>
            </a:endParaRPr>
          </a:p>
          <a:p>
            <a:r>
              <a:rPr lang="en-US" sz="1600" b="1" dirty="0">
                <a:solidFill>
                  <a:schemeClr val="tx1"/>
                </a:solidFill>
              </a:rPr>
              <a:t>Frustration </a:t>
            </a:r>
            <a:endParaRPr lang="en-US" sz="1600" b="1" dirty="0" smtClean="0">
              <a:solidFill>
                <a:schemeClr val="tx1"/>
              </a:solidFill>
            </a:endParaRPr>
          </a:p>
          <a:p>
            <a:pPr marL="285750" indent="-285750">
              <a:buFont typeface="Arial" panose="020B0604020202020204" pitchFamily="34" charset="0"/>
              <a:buChar char="•"/>
            </a:pPr>
            <a:r>
              <a:rPr lang="en-US" sz="1600" dirty="0">
                <a:solidFill>
                  <a:schemeClr val="tx1"/>
                </a:solidFill>
              </a:rPr>
              <a:t>Feel unsure about every decision that was made</a:t>
            </a:r>
          </a:p>
          <a:p>
            <a:pPr marL="285750" indent="-285750">
              <a:buFont typeface="Arial" panose="020B0604020202020204" pitchFamily="34" charset="0"/>
              <a:buChar char="•"/>
            </a:pPr>
            <a:r>
              <a:rPr lang="en-US" sz="1600" dirty="0">
                <a:solidFill>
                  <a:schemeClr val="tx1"/>
                </a:solidFill>
              </a:rPr>
              <a:t>Feel unsafe if there any wrong decision was taken</a:t>
            </a:r>
          </a:p>
          <a:p>
            <a:pPr marL="285750" indent="-285750">
              <a:buFont typeface="Arial" panose="020B0604020202020204" pitchFamily="34" charset="0"/>
              <a:buChar char="•"/>
            </a:pPr>
            <a:r>
              <a:rPr lang="en-US" sz="1600" dirty="0">
                <a:solidFill>
                  <a:schemeClr val="tx1"/>
                </a:solidFill>
              </a:rPr>
              <a:t>Can’t know if his team has the same knowledge base as him</a:t>
            </a:r>
          </a:p>
        </p:txBody>
      </p:sp>
      <p:sp>
        <p:nvSpPr>
          <p:cNvPr id="4" name="Rectangle 3"/>
          <p:cNvSpPr/>
          <p:nvPr/>
        </p:nvSpPr>
        <p:spPr>
          <a:xfrm>
            <a:off x="0" y="3885018"/>
            <a:ext cx="3314683" cy="297298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“Make sure that the product fit with it’s specification is the big job and </a:t>
            </a:r>
            <a:r>
              <a:rPr lang="en-US" dirty="0" err="1" smtClean="0">
                <a:solidFill>
                  <a:schemeClr val="tx1"/>
                </a:solidFill>
              </a:rPr>
              <a:t>responbility</a:t>
            </a:r>
            <a:r>
              <a:rPr lang="en-US" dirty="0" smtClean="0">
                <a:solidFill>
                  <a:schemeClr val="tx1"/>
                </a:solidFill>
              </a:rPr>
              <a:t> I should ”.</a:t>
            </a:r>
            <a:endParaRPr lang="en-US" dirty="0">
              <a:solidFill>
                <a:schemeClr val="tx1"/>
              </a:solidFill>
            </a:endParaRPr>
          </a:p>
          <a:p>
            <a:pPr algn="ctr"/>
            <a:endParaRPr lang="en-US" dirty="0">
              <a:solidFill>
                <a:schemeClr val="tx1"/>
              </a:solidFill>
            </a:endParaRPr>
          </a:p>
        </p:txBody>
      </p:sp>
      <p:sp>
        <p:nvSpPr>
          <p:cNvPr id="5" name="TextBox 4"/>
          <p:cNvSpPr txBox="1"/>
          <p:nvPr/>
        </p:nvSpPr>
        <p:spPr>
          <a:xfrm>
            <a:off x="1783845" y="2976331"/>
            <a:ext cx="1406154" cy="830997"/>
          </a:xfrm>
          <a:prstGeom prst="rect">
            <a:avLst/>
          </a:prstGeom>
          <a:noFill/>
        </p:spPr>
        <p:txBody>
          <a:bodyPr wrap="none" rtlCol="0">
            <a:spAutoFit/>
          </a:bodyPr>
          <a:lstStyle/>
          <a:p>
            <a:r>
              <a:rPr lang="en-US" sz="4800" b="1" dirty="0" smtClean="0">
                <a:solidFill>
                  <a:schemeClr val="bg1"/>
                </a:solidFill>
                <a:latin typeface="Lato" panose="020F0502020204030203" pitchFamily="34" charset="0"/>
              </a:rPr>
              <a:t>Sigit</a:t>
            </a:r>
            <a:endParaRPr lang="en-US" sz="4800" b="1" dirty="0">
              <a:solidFill>
                <a:schemeClr val="bg1"/>
              </a:solidFill>
              <a:latin typeface="Lato" panose="020F050202020403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14872608"/>
              </p:ext>
            </p:extLst>
          </p:nvPr>
        </p:nvGraphicFramePr>
        <p:xfrm>
          <a:off x="3403517" y="74683"/>
          <a:ext cx="4911725" cy="1112520"/>
        </p:xfrm>
        <a:graphic>
          <a:graphicData uri="http://schemas.openxmlformats.org/drawingml/2006/table">
            <a:tbl>
              <a:tblPr firstRow="1" bandRow="1">
                <a:tableStyleId>{2D5ABB26-0587-4C30-8999-92F81FD0307C}</a:tableStyleId>
              </a:tblPr>
              <a:tblGrid>
                <a:gridCol w="1433129"/>
                <a:gridCol w="3478596"/>
              </a:tblGrid>
              <a:tr h="370840">
                <a:tc>
                  <a:txBody>
                    <a:bodyPr/>
                    <a:lstStyle/>
                    <a:p>
                      <a:r>
                        <a:rPr lang="en-US" sz="1600" dirty="0" smtClean="0"/>
                        <a:t>Age</a:t>
                      </a:r>
                      <a:endParaRPr lang="en-US" sz="1600" dirty="0"/>
                    </a:p>
                  </a:txBody>
                  <a:tcPr/>
                </a:tc>
                <a:tc>
                  <a:txBody>
                    <a:bodyPr/>
                    <a:lstStyle/>
                    <a:p>
                      <a:r>
                        <a:rPr lang="en-US" sz="1600" dirty="0" smtClean="0"/>
                        <a:t>40</a:t>
                      </a:r>
                      <a:endParaRPr lang="en-US" sz="1600" dirty="0"/>
                    </a:p>
                  </a:txBody>
                  <a:tcPr/>
                </a:tc>
              </a:tr>
              <a:tr h="370840">
                <a:tc>
                  <a:txBody>
                    <a:bodyPr/>
                    <a:lstStyle/>
                    <a:p>
                      <a:r>
                        <a:rPr lang="en-US" sz="1600" dirty="0" smtClean="0"/>
                        <a:t>Job</a:t>
                      </a:r>
                      <a:endParaRPr lang="en-US" sz="1600" dirty="0"/>
                    </a:p>
                  </a:txBody>
                  <a:tcPr/>
                </a:tc>
                <a:tc>
                  <a:txBody>
                    <a:bodyPr/>
                    <a:lstStyle/>
                    <a:p>
                      <a:r>
                        <a:rPr lang="en-US" sz="1600" baseline="0" dirty="0" smtClean="0"/>
                        <a:t>Quality Inspection Supervisor (15 years)</a:t>
                      </a:r>
                      <a:endParaRPr lang="en-US" sz="1600" dirty="0"/>
                    </a:p>
                  </a:txBody>
                  <a:tcPr/>
                </a:tc>
              </a:tr>
              <a:tr h="370840">
                <a:tc>
                  <a:txBody>
                    <a:bodyPr/>
                    <a:lstStyle/>
                    <a:p>
                      <a:r>
                        <a:rPr lang="en-US" sz="1600" dirty="0" smtClean="0"/>
                        <a:t>Education</a:t>
                      </a:r>
                      <a:endParaRPr lang="en-US" sz="1600" dirty="0"/>
                    </a:p>
                  </a:txBody>
                  <a:tcPr/>
                </a:tc>
                <a:tc>
                  <a:txBody>
                    <a:bodyPr/>
                    <a:lstStyle/>
                    <a:p>
                      <a:r>
                        <a:rPr lang="en-US" sz="1600" dirty="0" smtClean="0"/>
                        <a:t>Bachelor</a:t>
                      </a:r>
                      <a:r>
                        <a:rPr lang="en-US" sz="1600" baseline="0" dirty="0" smtClean="0"/>
                        <a:t> of General Technical Subject</a:t>
                      </a:r>
                      <a:endParaRPr lang="en-US" sz="1600" dirty="0"/>
                    </a:p>
                  </a:txBody>
                  <a:tcPr/>
                </a:tc>
              </a:tr>
            </a:tbl>
          </a:graphicData>
        </a:graphic>
      </p:graphicFrame>
      <p:sp>
        <p:nvSpPr>
          <p:cNvPr id="9" name="TextBox 8"/>
          <p:cNvSpPr txBox="1"/>
          <p:nvPr/>
        </p:nvSpPr>
        <p:spPr>
          <a:xfrm>
            <a:off x="3377463" y="1258282"/>
            <a:ext cx="5032019" cy="5355312"/>
          </a:xfrm>
          <a:prstGeom prst="rect">
            <a:avLst/>
          </a:prstGeom>
          <a:noFill/>
        </p:spPr>
        <p:txBody>
          <a:bodyPr wrap="square" rtlCol="0">
            <a:spAutoFit/>
          </a:bodyPr>
          <a:lstStyle/>
          <a:p>
            <a:r>
              <a:rPr lang="en-US" dirty="0"/>
              <a:t>Sigit is an experienced quality inspection manpower at the factory. He work at the company for 15 years and that makes him so experienced. He works neatly and likes to give attention to detail</a:t>
            </a:r>
            <a:r>
              <a:rPr lang="en-US" dirty="0" smtClean="0"/>
              <a:t>.</a:t>
            </a:r>
          </a:p>
          <a:p>
            <a:endParaRPr lang="en-US" dirty="0"/>
          </a:p>
          <a:p>
            <a:r>
              <a:rPr lang="en-US" dirty="0" err="1"/>
              <a:t>Sigit’s</a:t>
            </a:r>
            <a:r>
              <a:rPr lang="en-US" dirty="0"/>
              <a:t> daily job is inspecting the product sample and making sure the product is well manufactured to its specification or classification. But at the same time, he will coach his team about product specifications and how to do an inspection. He is always involved in making a judgment or decision about product quality, but how to transfer his knowledge to his team is a different problem for him. He often feels unsure of himself about any decision that was made</a:t>
            </a:r>
            <a:r>
              <a:rPr lang="en-US" dirty="0" smtClean="0"/>
              <a:t>.</a:t>
            </a:r>
          </a:p>
          <a:p>
            <a:endParaRPr lang="en-US" dirty="0"/>
          </a:p>
          <a:p>
            <a:r>
              <a:rPr lang="en-US" dirty="0"/>
              <a:t>He needs a tool to help him make a better decision or judgment. That has clear and strong evidence which is could prevent misjudgment and bias.</a:t>
            </a:r>
          </a:p>
        </p:txBody>
      </p:sp>
    </p:spTree>
    <p:extLst>
      <p:ext uri="{BB962C8B-B14F-4D97-AF65-F5344CB8AC3E}">
        <p14:creationId xmlns:p14="http://schemas.microsoft.com/office/powerpoint/2010/main" val="952992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39" y="931766"/>
            <a:ext cx="5486400" cy="3566160"/>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8255" y="931766"/>
            <a:ext cx="5486400" cy="3566160"/>
          </a:xfrm>
          <a:prstGeom prst="rect">
            <a:avLst/>
          </a:prstGeom>
        </p:spPr>
      </p:pic>
      <p:sp>
        <p:nvSpPr>
          <p:cNvPr id="6" name="Oval 5"/>
          <p:cNvSpPr/>
          <p:nvPr/>
        </p:nvSpPr>
        <p:spPr>
          <a:xfrm>
            <a:off x="4313844" y="1664740"/>
            <a:ext cx="365760" cy="365760"/>
          </a:xfrm>
          <a:prstGeom prst="ellipse">
            <a:avLst/>
          </a:prstGeom>
          <a:solidFill>
            <a:srgbClr val="EE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10803779" y="1516251"/>
            <a:ext cx="365760" cy="3657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6" name="Isosceles Triangle 15"/>
          <p:cNvSpPr/>
          <p:nvPr/>
        </p:nvSpPr>
        <p:spPr>
          <a:xfrm rot="5400000">
            <a:off x="5779689" y="2282276"/>
            <a:ext cx="515816" cy="444669"/>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758374" y="5005919"/>
            <a:ext cx="365760" cy="365760"/>
          </a:xfrm>
          <a:prstGeom prst="ellipse">
            <a:avLst/>
          </a:prstGeom>
          <a:gradFill flip="none" rotWithShape="1">
            <a:gsLst>
              <a:gs pos="0">
                <a:srgbClr val="EEC942"/>
              </a:gs>
              <a:gs pos="100000">
                <a:srgbClr val="A9D18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3" name="TextBox 22"/>
          <p:cNvSpPr txBox="1"/>
          <p:nvPr/>
        </p:nvSpPr>
        <p:spPr>
          <a:xfrm>
            <a:off x="220394" y="4961871"/>
            <a:ext cx="5425439" cy="338554"/>
          </a:xfrm>
          <a:prstGeom prst="rect">
            <a:avLst/>
          </a:prstGeom>
          <a:noFill/>
        </p:spPr>
        <p:txBody>
          <a:bodyPr wrap="square" rtlCol="0">
            <a:spAutoFit/>
          </a:bodyPr>
          <a:lstStyle/>
          <a:p>
            <a:pPr algn="r"/>
            <a:r>
              <a:rPr lang="en-US" sz="1600" dirty="0" smtClean="0"/>
              <a:t>Less of information for the main purpose</a:t>
            </a:r>
            <a:endParaRPr lang="en-US" sz="1600" dirty="0"/>
          </a:p>
        </p:txBody>
      </p:sp>
      <p:sp>
        <p:nvSpPr>
          <p:cNvPr id="21" name="TextBox 20"/>
          <p:cNvSpPr txBox="1"/>
          <p:nvPr/>
        </p:nvSpPr>
        <p:spPr>
          <a:xfrm>
            <a:off x="6241367" y="4961871"/>
            <a:ext cx="5425439" cy="338554"/>
          </a:xfrm>
          <a:prstGeom prst="rect">
            <a:avLst/>
          </a:prstGeom>
          <a:noFill/>
        </p:spPr>
        <p:txBody>
          <a:bodyPr wrap="square" rtlCol="0">
            <a:spAutoFit/>
          </a:bodyPr>
          <a:lstStyle/>
          <a:p>
            <a:r>
              <a:rPr lang="en-US" sz="1600" dirty="0" smtClean="0"/>
              <a:t>The main information is showed clearly</a:t>
            </a:r>
            <a:endParaRPr lang="en-US" sz="1600" dirty="0"/>
          </a:p>
        </p:txBody>
      </p:sp>
    </p:spTree>
    <p:extLst>
      <p:ext uri="{BB962C8B-B14F-4D97-AF65-F5344CB8AC3E}">
        <p14:creationId xmlns:p14="http://schemas.microsoft.com/office/powerpoint/2010/main" val="3247551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013"/>
            <a:ext cx="3314683" cy="4970920"/>
          </a:xfrm>
          <a:prstGeom prst="rect">
            <a:avLst/>
          </a:prstGeom>
        </p:spPr>
      </p:pic>
      <p:sp>
        <p:nvSpPr>
          <p:cNvPr id="10" name="Rectangle 9"/>
          <p:cNvSpPr/>
          <p:nvPr/>
        </p:nvSpPr>
        <p:spPr>
          <a:xfrm>
            <a:off x="8409482" y="-493"/>
            <a:ext cx="3782518" cy="68584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Objectives </a:t>
            </a:r>
            <a:endParaRPr lang="en-US" sz="1600" b="1" dirty="0" smtClean="0">
              <a:solidFill>
                <a:schemeClr val="tx1"/>
              </a:solidFill>
            </a:endParaRPr>
          </a:p>
          <a:p>
            <a:pPr marL="285750" indent="-285750">
              <a:buFont typeface="Arial" panose="020B0604020202020204" pitchFamily="34" charset="0"/>
              <a:buChar char="•"/>
            </a:pPr>
            <a:r>
              <a:rPr lang="en-US" sz="1600" dirty="0">
                <a:solidFill>
                  <a:schemeClr val="tx1"/>
                </a:solidFill>
              </a:rPr>
              <a:t>Have a tool to help make a decision</a:t>
            </a:r>
          </a:p>
          <a:p>
            <a:pPr marL="285750" indent="-285750">
              <a:buFont typeface="Arial" panose="020B0604020202020204" pitchFamily="34" charset="0"/>
              <a:buChar char="•"/>
            </a:pPr>
            <a:r>
              <a:rPr lang="en-US" sz="1600" dirty="0">
                <a:solidFill>
                  <a:schemeClr val="tx1"/>
                </a:solidFill>
              </a:rPr>
              <a:t>Have the same knowledge base as his leader</a:t>
            </a:r>
          </a:p>
          <a:p>
            <a:pPr marL="285750" indent="-285750">
              <a:buFont typeface="Arial" panose="020B0604020202020204" pitchFamily="34" charset="0"/>
              <a:buChar char="•"/>
            </a:pPr>
            <a:r>
              <a:rPr lang="en-US" sz="1600" dirty="0">
                <a:solidFill>
                  <a:schemeClr val="tx1"/>
                </a:solidFill>
              </a:rPr>
              <a:t>Could easier refer some literacy of product</a:t>
            </a:r>
          </a:p>
          <a:p>
            <a:pPr marL="285750" indent="-285750">
              <a:buFont typeface="Arial" panose="020B0604020202020204" pitchFamily="34" charset="0"/>
              <a:buChar char="•"/>
            </a:pPr>
            <a:endParaRPr lang="en-US" sz="1600" dirty="0">
              <a:solidFill>
                <a:schemeClr val="tx1"/>
              </a:solidFill>
            </a:endParaRPr>
          </a:p>
          <a:p>
            <a:r>
              <a:rPr lang="en-US" sz="1600" b="1" dirty="0">
                <a:solidFill>
                  <a:schemeClr val="tx1"/>
                </a:solidFill>
              </a:rPr>
              <a:t>Tasks </a:t>
            </a:r>
            <a:endParaRPr lang="en-US" sz="1600" b="1" dirty="0" smtClean="0">
              <a:solidFill>
                <a:schemeClr val="tx1"/>
              </a:solidFill>
            </a:endParaRPr>
          </a:p>
          <a:p>
            <a:pPr marL="285750" indent="-285750">
              <a:buFont typeface="Arial" panose="020B0604020202020204" pitchFamily="34" charset="0"/>
              <a:buChar char="•"/>
            </a:pPr>
            <a:r>
              <a:rPr lang="en-US" sz="1600" dirty="0">
                <a:solidFill>
                  <a:schemeClr val="tx1"/>
                </a:solidFill>
              </a:rPr>
              <a:t>Make a product classification </a:t>
            </a:r>
            <a:r>
              <a:rPr lang="en-US" sz="1600" dirty="0" smtClean="0">
                <a:solidFill>
                  <a:schemeClr val="tx1"/>
                </a:solidFill>
              </a:rPr>
              <a:t>judgment</a:t>
            </a:r>
          </a:p>
          <a:p>
            <a:pPr marL="285750" indent="-285750">
              <a:buFont typeface="Arial" panose="020B0604020202020204" pitchFamily="34" charset="0"/>
              <a:buChar char="•"/>
            </a:pPr>
            <a:endParaRPr lang="en-US" sz="1600" dirty="0">
              <a:solidFill>
                <a:schemeClr val="tx1"/>
              </a:solidFill>
            </a:endParaRPr>
          </a:p>
          <a:p>
            <a:r>
              <a:rPr lang="en-US" sz="1600" b="1" dirty="0">
                <a:solidFill>
                  <a:schemeClr val="tx1"/>
                </a:solidFill>
              </a:rPr>
              <a:t>Frustration </a:t>
            </a:r>
          </a:p>
          <a:p>
            <a:pPr marL="285750" indent="-285750">
              <a:buFont typeface="Arial" panose="020B0604020202020204" pitchFamily="34" charset="0"/>
              <a:buChar char="•"/>
            </a:pPr>
            <a:r>
              <a:rPr lang="en-US" sz="1600" dirty="0">
                <a:solidFill>
                  <a:schemeClr val="tx1"/>
                </a:solidFill>
              </a:rPr>
              <a:t>Feel unsure about every decision that was made</a:t>
            </a:r>
          </a:p>
          <a:p>
            <a:pPr marL="285750" indent="-285750">
              <a:buFont typeface="Arial" panose="020B0604020202020204" pitchFamily="34" charset="0"/>
              <a:buChar char="•"/>
            </a:pPr>
            <a:r>
              <a:rPr lang="en-US" sz="1600" dirty="0">
                <a:solidFill>
                  <a:schemeClr val="tx1"/>
                </a:solidFill>
              </a:rPr>
              <a:t>Feel unsafe if there any wrong decision was taken</a:t>
            </a:r>
          </a:p>
          <a:p>
            <a:pPr marL="285750" indent="-285750">
              <a:buFont typeface="Arial" panose="020B0604020202020204" pitchFamily="34" charset="0"/>
              <a:buChar char="•"/>
            </a:pPr>
            <a:r>
              <a:rPr lang="en-US" sz="1600" dirty="0">
                <a:solidFill>
                  <a:schemeClr val="tx1"/>
                </a:solidFill>
              </a:rPr>
              <a:t>Can’t know if his knowledge is proper with what it should be</a:t>
            </a:r>
          </a:p>
        </p:txBody>
      </p:sp>
      <p:sp>
        <p:nvSpPr>
          <p:cNvPr id="4" name="Rectangle 3"/>
          <p:cNvSpPr/>
          <p:nvPr/>
        </p:nvSpPr>
        <p:spPr>
          <a:xfrm>
            <a:off x="0" y="3885018"/>
            <a:ext cx="3314683" cy="297298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 on high risk job </a:t>
            </a:r>
            <a:r>
              <a:rPr lang="en-US" dirty="0" err="1" smtClean="0">
                <a:solidFill>
                  <a:schemeClr val="tx1"/>
                </a:solidFill>
              </a:rPr>
              <a:t>responbility</a:t>
            </a:r>
            <a:r>
              <a:rPr lang="en-US" dirty="0" smtClean="0">
                <a:solidFill>
                  <a:schemeClr val="tx1"/>
                </a:solidFill>
              </a:rPr>
              <a:t> need a massive knowledge and experience, but also need a </a:t>
            </a:r>
            <a:r>
              <a:rPr lang="en-US" dirty="0" err="1" smtClean="0">
                <a:solidFill>
                  <a:schemeClr val="tx1"/>
                </a:solidFill>
              </a:rPr>
              <a:t>powerfull</a:t>
            </a:r>
            <a:r>
              <a:rPr lang="en-US" dirty="0" smtClean="0">
                <a:solidFill>
                  <a:schemeClr val="tx1"/>
                </a:solidFill>
              </a:rPr>
              <a:t> frame work”.</a:t>
            </a:r>
            <a:endParaRPr lang="en-US" dirty="0">
              <a:solidFill>
                <a:schemeClr val="tx1"/>
              </a:solidFill>
            </a:endParaRPr>
          </a:p>
          <a:p>
            <a:pPr algn="ctr"/>
            <a:endParaRPr lang="en-US" dirty="0">
              <a:solidFill>
                <a:schemeClr val="tx1"/>
              </a:solidFill>
            </a:endParaRPr>
          </a:p>
        </p:txBody>
      </p:sp>
      <p:sp>
        <p:nvSpPr>
          <p:cNvPr id="5" name="TextBox 4"/>
          <p:cNvSpPr txBox="1"/>
          <p:nvPr/>
        </p:nvSpPr>
        <p:spPr>
          <a:xfrm>
            <a:off x="1568692" y="2972489"/>
            <a:ext cx="1592103" cy="830997"/>
          </a:xfrm>
          <a:prstGeom prst="rect">
            <a:avLst/>
          </a:prstGeom>
          <a:noFill/>
        </p:spPr>
        <p:txBody>
          <a:bodyPr wrap="none" rtlCol="0">
            <a:spAutoFit/>
          </a:bodyPr>
          <a:lstStyle/>
          <a:p>
            <a:r>
              <a:rPr lang="en-US" sz="4800" b="1" dirty="0" err="1" smtClean="0">
                <a:solidFill>
                  <a:schemeClr val="bg1"/>
                </a:solidFill>
                <a:latin typeface="Lato" panose="020F0502020204030203" pitchFamily="34" charset="0"/>
              </a:rPr>
              <a:t>Fajar</a:t>
            </a:r>
            <a:endParaRPr lang="en-US" sz="4800" b="1" dirty="0">
              <a:solidFill>
                <a:schemeClr val="bg1"/>
              </a:solidFill>
              <a:latin typeface="Lato" panose="020F050202020403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724261757"/>
              </p:ext>
            </p:extLst>
          </p:nvPr>
        </p:nvGraphicFramePr>
        <p:xfrm>
          <a:off x="3403517" y="74683"/>
          <a:ext cx="4911725" cy="1320800"/>
        </p:xfrm>
        <a:graphic>
          <a:graphicData uri="http://schemas.openxmlformats.org/drawingml/2006/table">
            <a:tbl>
              <a:tblPr firstRow="1" bandRow="1">
                <a:tableStyleId>{2D5ABB26-0587-4C30-8999-92F81FD0307C}</a:tableStyleId>
              </a:tblPr>
              <a:tblGrid>
                <a:gridCol w="1433129"/>
                <a:gridCol w="3478596"/>
              </a:tblGrid>
              <a:tr h="370840">
                <a:tc>
                  <a:txBody>
                    <a:bodyPr/>
                    <a:lstStyle/>
                    <a:p>
                      <a:r>
                        <a:rPr lang="en-US" sz="1600" dirty="0" smtClean="0"/>
                        <a:t>Age</a:t>
                      </a:r>
                      <a:endParaRPr lang="en-US" sz="1600" dirty="0"/>
                    </a:p>
                  </a:txBody>
                  <a:tcPr/>
                </a:tc>
                <a:tc>
                  <a:txBody>
                    <a:bodyPr/>
                    <a:lstStyle/>
                    <a:p>
                      <a:r>
                        <a:rPr lang="en-US" sz="1600" dirty="0" smtClean="0"/>
                        <a:t>32</a:t>
                      </a:r>
                      <a:endParaRPr lang="en-US" sz="1600" dirty="0"/>
                    </a:p>
                  </a:txBody>
                  <a:tcPr/>
                </a:tc>
              </a:tr>
              <a:tr h="370840">
                <a:tc>
                  <a:txBody>
                    <a:bodyPr/>
                    <a:lstStyle/>
                    <a:p>
                      <a:r>
                        <a:rPr lang="en-US" sz="1600" dirty="0" smtClean="0"/>
                        <a:t>Job</a:t>
                      </a:r>
                      <a:endParaRPr lang="en-US" sz="1600" dirty="0"/>
                    </a:p>
                  </a:txBody>
                  <a:tcPr/>
                </a:tc>
                <a:tc>
                  <a:txBody>
                    <a:bodyPr/>
                    <a:lstStyle/>
                    <a:p>
                      <a:r>
                        <a:rPr lang="en-US" sz="1600" baseline="0" dirty="0" smtClean="0"/>
                        <a:t>Quality Inspection Staff (8 years)</a:t>
                      </a:r>
                      <a:endParaRPr lang="en-US" sz="1600" dirty="0"/>
                    </a:p>
                  </a:txBody>
                  <a:tcPr/>
                </a:tc>
              </a:tr>
              <a:tr h="370840">
                <a:tc>
                  <a:txBody>
                    <a:bodyPr/>
                    <a:lstStyle/>
                    <a:p>
                      <a:r>
                        <a:rPr lang="en-US" sz="1600" dirty="0" smtClean="0"/>
                        <a:t>Education</a:t>
                      </a:r>
                      <a:endParaRPr lang="en-US" sz="1600" dirty="0"/>
                    </a:p>
                  </a:txBody>
                  <a:tcPr/>
                </a:tc>
                <a:tc>
                  <a:txBody>
                    <a:bodyPr/>
                    <a:lstStyle/>
                    <a:p>
                      <a:r>
                        <a:rPr lang="en-US" sz="1600" dirty="0" smtClean="0"/>
                        <a:t>Bachelor</a:t>
                      </a:r>
                      <a:r>
                        <a:rPr lang="en-US" sz="1600" baseline="0" dirty="0" smtClean="0"/>
                        <a:t> of Mechatronics </a:t>
                      </a:r>
                      <a:r>
                        <a:rPr lang="en-US" sz="1600" baseline="0" dirty="0" err="1" smtClean="0"/>
                        <a:t>ontment</a:t>
                      </a:r>
                      <a:r>
                        <a:rPr lang="en-US" sz="1600" baseline="0" dirty="0" smtClean="0"/>
                        <a:t> Engineer</a:t>
                      </a:r>
                      <a:endParaRPr lang="en-US" sz="1600" dirty="0"/>
                    </a:p>
                  </a:txBody>
                  <a:tcPr/>
                </a:tc>
              </a:tr>
            </a:tbl>
          </a:graphicData>
        </a:graphic>
      </p:graphicFrame>
      <p:sp>
        <p:nvSpPr>
          <p:cNvPr id="9" name="TextBox 8"/>
          <p:cNvSpPr txBox="1"/>
          <p:nvPr/>
        </p:nvSpPr>
        <p:spPr>
          <a:xfrm>
            <a:off x="3377463" y="1688172"/>
            <a:ext cx="5032019" cy="4031873"/>
          </a:xfrm>
          <a:prstGeom prst="rect">
            <a:avLst/>
          </a:prstGeom>
          <a:noFill/>
        </p:spPr>
        <p:txBody>
          <a:bodyPr wrap="square" rtlCol="0">
            <a:spAutoFit/>
          </a:bodyPr>
          <a:lstStyle/>
          <a:p>
            <a:r>
              <a:rPr lang="en-US" sz="1600" dirty="0" err="1"/>
              <a:t>Fajar</a:t>
            </a:r>
            <a:r>
              <a:rPr lang="en-US" sz="1600" dirty="0"/>
              <a:t> is a quality inspection team member of Mr. Sigit. He works for 8 years as a quality inspector. He works in calm and thought carefully. He knows that his job is difficult and risky job</a:t>
            </a:r>
            <a:r>
              <a:rPr lang="en-US" sz="1600" dirty="0" smtClean="0"/>
              <a:t>.</a:t>
            </a:r>
          </a:p>
          <a:p>
            <a:endParaRPr lang="en-US" sz="1600" dirty="0"/>
          </a:p>
          <a:p>
            <a:r>
              <a:rPr lang="en-US" sz="1600" dirty="0" err="1"/>
              <a:t>Fajar’s</a:t>
            </a:r>
            <a:r>
              <a:rPr lang="en-US" sz="1600" dirty="0"/>
              <a:t> daily job is the same point with Mr. Sigit, the differentiation is about the level of judgment and the level of responsibility. He always follows his leader in the way he makes a decision. He realize that every decision that was made is not always landed on a technical specification research or test. That makes him have double doubt every time he works the job</a:t>
            </a:r>
            <a:r>
              <a:rPr lang="en-US" sz="1600" dirty="0" smtClean="0"/>
              <a:t>.</a:t>
            </a:r>
          </a:p>
          <a:p>
            <a:endParaRPr lang="en-US" sz="1600" dirty="0"/>
          </a:p>
          <a:p>
            <a:r>
              <a:rPr lang="en-US" sz="1600" dirty="0"/>
              <a:t>He needs a tool that could suggest a decision that should take. Or a knowledge dictionary or summary that could make it easier to refer to a data or specification result.</a:t>
            </a:r>
          </a:p>
        </p:txBody>
      </p:sp>
    </p:spTree>
    <p:extLst>
      <p:ext uri="{BB962C8B-B14F-4D97-AF65-F5344CB8AC3E}">
        <p14:creationId xmlns:p14="http://schemas.microsoft.com/office/powerpoint/2010/main" val="2843424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75157" y="1028700"/>
            <a:ext cx="12034294" cy="3317430"/>
            <a:chOff x="75157" y="1028700"/>
            <a:chExt cx="12034294" cy="3317430"/>
          </a:xfrm>
        </p:grpSpPr>
        <p:sp>
          <p:nvSpPr>
            <p:cNvPr id="6" name="Oval 5"/>
            <p:cNvSpPr/>
            <p:nvPr/>
          </p:nvSpPr>
          <p:spPr>
            <a:xfrm>
              <a:off x="5576534" y="1028700"/>
              <a:ext cx="2332470" cy="233247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pic>
          <p:nvPicPr>
            <p:cNvPr id="7" name="Picture 4" descr="https://cdn-icons-png.flaticon.com/512/71/7123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9558" y="1831796"/>
              <a:ext cx="1499617" cy="14996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cdn-icons-png.flaticon.com/512/4126/412616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7060" y="1577683"/>
              <a:ext cx="568301" cy="568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cdn-icons-png.flaticon.com/512/4126/412616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3322" y="1547646"/>
              <a:ext cx="568301" cy="5683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5157" y="3287982"/>
              <a:ext cx="2213975" cy="1058147"/>
            </a:xfrm>
            <a:prstGeom prst="rect">
              <a:avLst/>
            </a:prstGeom>
            <a:noFill/>
          </p:spPr>
          <p:txBody>
            <a:bodyPr wrap="square" rtlCol="0">
              <a:spAutoFit/>
            </a:bodyPr>
            <a:lstStyle/>
            <a:p>
              <a:pPr algn="ctr"/>
              <a:r>
                <a:rPr lang="en-US" sz="1600" dirty="0" smtClean="0">
                  <a:latin typeface="Lato" panose="020F0502020204030203" pitchFamily="34" charset="0"/>
                </a:rPr>
                <a:t>Notice of Product</a:t>
              </a:r>
            </a:p>
            <a:p>
              <a:pPr algn="ctr"/>
              <a:r>
                <a:rPr lang="en-US" sz="1600" dirty="0" smtClean="0">
                  <a:latin typeface="Lato" panose="020F0502020204030203" pitchFamily="34" charset="0"/>
                </a:rPr>
                <a:t>appearance</a:t>
              </a:r>
              <a:endParaRPr lang="en-US" sz="1600" dirty="0">
                <a:latin typeface="Lato" panose="020F0502020204030203" pitchFamily="34" charset="0"/>
              </a:endParaRPr>
            </a:p>
          </p:txBody>
        </p:sp>
        <p:sp>
          <p:nvSpPr>
            <p:cNvPr id="11" name="TextBox 10"/>
            <p:cNvSpPr txBox="1"/>
            <p:nvPr/>
          </p:nvSpPr>
          <p:spPr>
            <a:xfrm>
              <a:off x="2578195" y="3287983"/>
              <a:ext cx="1440980" cy="1058147"/>
            </a:xfrm>
            <a:prstGeom prst="rect">
              <a:avLst/>
            </a:prstGeom>
            <a:noFill/>
          </p:spPr>
          <p:txBody>
            <a:bodyPr wrap="square" rtlCol="0">
              <a:spAutoFit/>
            </a:bodyPr>
            <a:lstStyle/>
            <a:p>
              <a:pPr algn="ctr"/>
              <a:r>
                <a:rPr lang="en-US" sz="1600" dirty="0" smtClean="0">
                  <a:latin typeface="Lato" panose="020F0502020204030203" pitchFamily="34" charset="0"/>
                </a:rPr>
                <a:t>Read the Product number</a:t>
              </a:r>
              <a:endParaRPr lang="en-US" sz="1600" dirty="0">
                <a:latin typeface="Lato" panose="020F0502020204030203" pitchFamily="34" charset="0"/>
              </a:endParaRPr>
            </a:p>
          </p:txBody>
        </p:sp>
        <p:pic>
          <p:nvPicPr>
            <p:cNvPr id="12" name="Picture 8" descr="https://cdn-icons-png.flaticon.com/512/2353/235369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03982" y="1442853"/>
              <a:ext cx="1344994" cy="134499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https://cdn-icons-png.flaticon.com/512/2522/2522227.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91882" y="1724060"/>
              <a:ext cx="1503372" cy="1503372"/>
            </a:xfrm>
            <a:prstGeom prst="rect">
              <a:avLst/>
            </a:prstGeom>
            <a:noFill/>
            <a:extLst>
              <a:ext uri="{909E8E84-426E-40DD-AFC4-6F175D3DCCD1}">
                <a14:hiddenFill xmlns:a14="http://schemas.microsoft.com/office/drawing/2010/main">
                  <a:solidFill>
                    <a:srgbClr val="FFFFFF"/>
                  </a:solidFill>
                </a14:hiddenFill>
              </a:ext>
            </a:extLst>
          </p:spPr>
        </p:pic>
        <p:sp>
          <p:nvSpPr>
            <p:cNvPr id="14" name="Isosceles Triangle 13"/>
            <p:cNvSpPr/>
            <p:nvPr/>
          </p:nvSpPr>
          <p:spPr>
            <a:xfrm rot="5400000">
              <a:off x="4977374" y="2446775"/>
              <a:ext cx="366334" cy="315806"/>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15" name="Isosceles Triangle 14"/>
            <p:cNvSpPr/>
            <p:nvPr/>
          </p:nvSpPr>
          <p:spPr>
            <a:xfrm rot="5400000">
              <a:off x="8415932" y="2501012"/>
              <a:ext cx="366334" cy="315806"/>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16" name="TextBox 15"/>
            <p:cNvSpPr txBox="1"/>
            <p:nvPr/>
          </p:nvSpPr>
          <p:spPr>
            <a:xfrm>
              <a:off x="5351479" y="3444743"/>
              <a:ext cx="2898617" cy="744621"/>
            </a:xfrm>
            <a:prstGeom prst="rect">
              <a:avLst/>
            </a:prstGeom>
            <a:noFill/>
          </p:spPr>
          <p:txBody>
            <a:bodyPr wrap="square" rtlCol="0">
              <a:spAutoFit/>
            </a:bodyPr>
            <a:lstStyle/>
            <a:p>
              <a:pPr algn="ctr"/>
              <a:r>
                <a:rPr lang="en-US" sz="1600" dirty="0" smtClean="0">
                  <a:latin typeface="Lato" panose="020F0502020204030203" pitchFamily="34" charset="0"/>
                </a:rPr>
                <a:t>PIC think and make a judgment</a:t>
              </a:r>
              <a:endParaRPr lang="en-US" sz="1600" dirty="0">
                <a:latin typeface="Lato" panose="020F0502020204030203" pitchFamily="34" charset="0"/>
              </a:endParaRPr>
            </a:p>
          </p:txBody>
        </p:sp>
        <p:sp>
          <p:nvSpPr>
            <p:cNvPr id="17" name="TextBox 16"/>
            <p:cNvSpPr txBox="1"/>
            <p:nvPr/>
          </p:nvSpPr>
          <p:spPr>
            <a:xfrm>
              <a:off x="8777683" y="3529646"/>
              <a:ext cx="3331768" cy="431096"/>
            </a:xfrm>
            <a:prstGeom prst="rect">
              <a:avLst/>
            </a:prstGeom>
            <a:noFill/>
          </p:spPr>
          <p:txBody>
            <a:bodyPr wrap="square" rtlCol="0">
              <a:spAutoFit/>
            </a:bodyPr>
            <a:lstStyle/>
            <a:p>
              <a:pPr algn="ctr"/>
              <a:r>
                <a:rPr lang="en-US" sz="1600" dirty="0" smtClean="0">
                  <a:latin typeface="Lato" panose="020F0502020204030203" pitchFamily="34" charset="0"/>
                </a:rPr>
                <a:t>Fill OK or NG to ERP</a:t>
              </a:r>
              <a:endParaRPr lang="en-US" sz="1600" dirty="0">
                <a:latin typeface="Lato" panose="020F0502020204030203" pitchFamily="34" charset="0"/>
              </a:endParaRPr>
            </a:p>
          </p:txBody>
        </p: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3653" y="1930564"/>
              <a:ext cx="1430606" cy="1430606"/>
            </a:xfrm>
            <a:prstGeom prst="rect">
              <a:avLst/>
            </a:prstGeom>
          </p:spPr>
        </p:pic>
      </p:grpSp>
    </p:spTree>
    <p:extLst>
      <p:ext uri="{BB962C8B-B14F-4D97-AF65-F5344CB8AC3E}">
        <p14:creationId xmlns:p14="http://schemas.microsoft.com/office/powerpoint/2010/main" val="509125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p:cNvGrpSpPr/>
          <p:nvPr/>
        </p:nvGrpSpPr>
        <p:grpSpPr>
          <a:xfrm>
            <a:off x="2553389" y="199340"/>
            <a:ext cx="7244967" cy="6418642"/>
            <a:chOff x="2553389" y="199340"/>
            <a:chExt cx="7244967" cy="6418642"/>
          </a:xfrm>
        </p:grpSpPr>
        <p:sp>
          <p:nvSpPr>
            <p:cNvPr id="4" name="Rounded Rectangular Callout 3"/>
            <p:cNvSpPr/>
            <p:nvPr/>
          </p:nvSpPr>
          <p:spPr>
            <a:xfrm>
              <a:off x="3538577" y="2954507"/>
              <a:ext cx="2116015" cy="1600659"/>
            </a:xfrm>
            <a:prstGeom prst="wedgeRoundRectCallout">
              <a:avLst>
                <a:gd name="adj1" fmla="val -61303"/>
                <a:gd name="adj2" fmla="val 40738"/>
                <a:gd name="adj3" fmla="val 16667"/>
              </a:avLst>
            </a:prstGeom>
            <a:noFill/>
            <a:ln>
              <a:solidFill>
                <a:srgbClr val="ADD84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200" dirty="0" smtClean="0">
                  <a:solidFill>
                    <a:schemeClr val="tx1"/>
                  </a:solidFill>
                </a:rPr>
                <a:t>Learn this image!</a:t>
              </a:r>
              <a:endParaRPr lang="en-US" sz="1200" dirty="0">
                <a:solidFill>
                  <a:schemeClr val="tx1"/>
                </a:solidFill>
              </a:endParaRPr>
            </a:p>
          </p:txBody>
        </p:sp>
        <p:sp>
          <p:nvSpPr>
            <p:cNvPr id="5" name="Oval 4"/>
            <p:cNvSpPr/>
            <p:nvPr/>
          </p:nvSpPr>
          <p:spPr>
            <a:xfrm>
              <a:off x="4241407" y="452320"/>
              <a:ext cx="469806" cy="469806"/>
            </a:xfrm>
            <a:prstGeom prst="ellipse">
              <a:avLst/>
            </a:prstGeom>
            <a:solidFill>
              <a:srgbClr val="ADD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7" name="Oval 6"/>
            <p:cNvSpPr/>
            <p:nvPr/>
          </p:nvSpPr>
          <p:spPr>
            <a:xfrm>
              <a:off x="3020753" y="438562"/>
              <a:ext cx="469806" cy="469806"/>
            </a:xfrm>
            <a:prstGeom prst="ellipse">
              <a:avLst/>
            </a:prstGeom>
            <a:solidFill>
              <a:srgbClr val="ADD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pic>
          <p:nvPicPr>
            <p:cNvPr id="8" name="Picture 12" descr="https://cdn-icons-png.flaticon.com/512/665/66594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87" y="519536"/>
              <a:ext cx="320321" cy="3203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https://cdn-icons-png.flaticon.com/512/1652/165202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312236" y="541464"/>
              <a:ext cx="398977" cy="3989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cdn-icons-png.flaticon.com/512/71/71239.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2230" y="637714"/>
              <a:ext cx="939868" cy="939868"/>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5986836" y="653901"/>
              <a:ext cx="1066317" cy="1066317"/>
            </a:xfrm>
            <a:prstGeom prst="ellipse">
              <a:avLst/>
            </a:prstGeom>
            <a:solidFill>
              <a:srgbClr val="ADD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14" name="TextBox 13"/>
            <p:cNvSpPr txBox="1"/>
            <p:nvPr/>
          </p:nvSpPr>
          <p:spPr>
            <a:xfrm>
              <a:off x="2990229" y="1450807"/>
              <a:ext cx="1387584" cy="400110"/>
            </a:xfrm>
            <a:prstGeom prst="rect">
              <a:avLst/>
            </a:prstGeom>
            <a:noFill/>
          </p:spPr>
          <p:txBody>
            <a:bodyPr wrap="square" rtlCol="0">
              <a:spAutoFit/>
            </a:bodyPr>
            <a:lstStyle/>
            <a:p>
              <a:pPr algn="ctr"/>
              <a:r>
                <a:rPr lang="en-US" sz="1000" dirty="0" smtClean="0">
                  <a:latin typeface="Lato" panose="020F0502020204030203" pitchFamily="34" charset="0"/>
                </a:rPr>
                <a:t>Capture the </a:t>
              </a:r>
              <a:r>
                <a:rPr lang="en-US" sz="1000" dirty="0">
                  <a:latin typeface="Lato" panose="020F0502020204030203" pitchFamily="34" charset="0"/>
                </a:rPr>
                <a:t>Product</a:t>
              </a:r>
            </a:p>
            <a:p>
              <a:pPr algn="ctr"/>
              <a:r>
                <a:rPr lang="en-US" sz="1000" dirty="0">
                  <a:latin typeface="Lato" panose="020F0502020204030203" pitchFamily="34" charset="0"/>
                </a:rPr>
                <a:t>appearance</a:t>
              </a:r>
            </a:p>
          </p:txBody>
        </p:sp>
        <p:sp>
          <p:nvSpPr>
            <p:cNvPr id="15" name="TextBox 14"/>
            <p:cNvSpPr txBox="1"/>
            <p:nvPr/>
          </p:nvSpPr>
          <p:spPr>
            <a:xfrm>
              <a:off x="4589824" y="1450807"/>
              <a:ext cx="841432" cy="553998"/>
            </a:xfrm>
            <a:prstGeom prst="rect">
              <a:avLst/>
            </a:prstGeom>
            <a:noFill/>
          </p:spPr>
          <p:txBody>
            <a:bodyPr wrap="square" rtlCol="0">
              <a:spAutoFit/>
            </a:bodyPr>
            <a:lstStyle/>
            <a:p>
              <a:pPr algn="ctr"/>
              <a:r>
                <a:rPr lang="en-US" sz="1000" dirty="0" smtClean="0">
                  <a:latin typeface="Lato" panose="020F0502020204030203" pitchFamily="34" charset="0"/>
                </a:rPr>
                <a:t>Scanning the product number</a:t>
              </a:r>
              <a:endParaRPr lang="en-US" sz="1000" dirty="0">
                <a:latin typeface="Lato" panose="020F0502020204030203" pitchFamily="34" charset="0"/>
              </a:endParaRPr>
            </a:p>
          </p:txBody>
        </p:sp>
        <p:sp>
          <p:nvSpPr>
            <p:cNvPr id="16" name="Isosceles Triangle 15"/>
            <p:cNvSpPr/>
            <p:nvPr/>
          </p:nvSpPr>
          <p:spPr>
            <a:xfrm rot="5400000">
              <a:off x="5710052" y="1055056"/>
              <a:ext cx="229596" cy="197928"/>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pic>
          <p:nvPicPr>
            <p:cNvPr id="17" name="Picture 2" descr="https://cdn-icons-png.flaticon.com/512/4616/461679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1866" y="780554"/>
              <a:ext cx="736257" cy="73625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553389" y="2210476"/>
              <a:ext cx="7244967" cy="4407506"/>
            </a:xfrm>
            <a:prstGeom prst="rect">
              <a:avLst/>
            </a:prstGeom>
            <a:noFill/>
            <a:ln>
              <a:solidFill>
                <a:srgbClr val="ADD84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solidFill>
                    <a:sysClr val="windowText" lastClr="000000"/>
                  </a:solidFill>
                </a:rPr>
                <a:t>How it works?</a:t>
              </a:r>
              <a:endParaRPr lang="en-US" sz="2000" dirty="0">
                <a:solidFill>
                  <a:sysClr val="windowText" lastClr="000000"/>
                </a:solidFill>
              </a:endParaRPr>
            </a:p>
          </p:txBody>
        </p:sp>
        <p:sp>
          <p:nvSpPr>
            <p:cNvPr id="19" name="TextBox 18"/>
            <p:cNvSpPr txBox="1"/>
            <p:nvPr/>
          </p:nvSpPr>
          <p:spPr>
            <a:xfrm>
              <a:off x="5818413" y="199340"/>
              <a:ext cx="1387584" cy="400110"/>
            </a:xfrm>
            <a:prstGeom prst="rect">
              <a:avLst/>
            </a:prstGeom>
            <a:noFill/>
          </p:spPr>
          <p:txBody>
            <a:bodyPr wrap="square" rtlCol="0">
              <a:spAutoFit/>
            </a:bodyPr>
            <a:lstStyle/>
            <a:p>
              <a:pPr algn="ctr"/>
              <a:r>
                <a:rPr lang="en-US" sz="1000" dirty="0" smtClean="0">
                  <a:latin typeface="Lato" panose="020F0502020204030203" pitchFamily="34" charset="0"/>
                </a:rPr>
                <a:t>AI machine vision make a judgment </a:t>
              </a:r>
              <a:endParaRPr lang="en-US" sz="1000" dirty="0">
                <a:latin typeface="Lato" panose="020F0502020204030203" pitchFamily="34" charset="0"/>
              </a:endParaRPr>
            </a:p>
          </p:txBody>
        </p:sp>
        <p:pic>
          <p:nvPicPr>
            <p:cNvPr id="22" name="Picture 10" descr="https://cdn-icons-png.flaticon.com/512/2522/2522227.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55719" y="444535"/>
              <a:ext cx="942222" cy="942222"/>
            </a:xfrm>
            <a:prstGeom prst="rect">
              <a:avLst/>
            </a:prstGeom>
            <a:noFill/>
            <a:extLst>
              <a:ext uri="{909E8E84-426E-40DD-AFC4-6F175D3DCCD1}">
                <a14:hiddenFill xmlns:a14="http://schemas.microsoft.com/office/drawing/2010/main">
                  <a:solidFill>
                    <a:srgbClr val="FFFFFF"/>
                  </a:solidFill>
                </a14:hiddenFill>
              </a:ext>
            </a:extLst>
          </p:spPr>
        </p:pic>
        <p:sp>
          <p:nvSpPr>
            <p:cNvPr id="23" name="Isosceles Triangle 22"/>
            <p:cNvSpPr/>
            <p:nvPr/>
          </p:nvSpPr>
          <p:spPr>
            <a:xfrm rot="5400000">
              <a:off x="7282469" y="1065347"/>
              <a:ext cx="229596" cy="197928"/>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24" name="TextBox 23"/>
            <p:cNvSpPr txBox="1"/>
            <p:nvPr/>
          </p:nvSpPr>
          <p:spPr>
            <a:xfrm>
              <a:off x="7182755" y="1450807"/>
              <a:ext cx="2088149" cy="246221"/>
            </a:xfrm>
            <a:prstGeom prst="rect">
              <a:avLst/>
            </a:prstGeom>
            <a:noFill/>
          </p:spPr>
          <p:txBody>
            <a:bodyPr wrap="square" rtlCol="0">
              <a:spAutoFit/>
            </a:bodyPr>
            <a:lstStyle/>
            <a:p>
              <a:pPr algn="ctr"/>
              <a:r>
                <a:rPr lang="en-US" sz="1000" dirty="0" smtClean="0">
                  <a:latin typeface="Lato" panose="020F0502020204030203" pitchFamily="34" charset="0"/>
                </a:rPr>
                <a:t>Fill OK or NG to ERP</a:t>
              </a:r>
              <a:endParaRPr lang="en-US" sz="1000" dirty="0">
                <a:latin typeface="Lato" panose="020F0502020204030203" pitchFamily="34" charset="0"/>
              </a:endParaRPr>
            </a:p>
          </p:txBody>
        </p:sp>
        <p:cxnSp>
          <p:nvCxnSpPr>
            <p:cNvPr id="25" name="Curved Connector 24"/>
            <p:cNvCxnSpPr>
              <a:stCxn id="12" idx="4"/>
              <a:endCxn id="18" idx="0"/>
            </p:cNvCxnSpPr>
            <p:nvPr/>
          </p:nvCxnSpPr>
          <p:spPr>
            <a:xfrm rot="5400000">
              <a:off x="6102805" y="1793286"/>
              <a:ext cx="490258" cy="344122"/>
            </a:xfrm>
            <a:prstGeom prst="curved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793430" y="2735032"/>
              <a:ext cx="0" cy="36995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778332" y="3804330"/>
              <a:ext cx="730569" cy="318571"/>
            </a:xfrm>
            <a:prstGeom prst="rect">
              <a:avLst/>
            </a:prstGeom>
            <a:noFill/>
          </p:spPr>
          <p:txBody>
            <a:bodyPr wrap="none" rtlCol="0">
              <a:spAutoFit/>
            </a:bodyPr>
            <a:lstStyle/>
            <a:p>
              <a:r>
                <a:rPr lang="en-US" sz="700" dirty="0" smtClean="0">
                  <a:latin typeface="Lato" panose="020F0502020204030203" pitchFamily="34" charset="0"/>
                </a:rPr>
                <a:t>Type A</a:t>
              </a:r>
              <a:endParaRPr lang="en-US" sz="700" dirty="0">
                <a:latin typeface="Lato" panose="020F0502020204030203" pitchFamily="34" charset="0"/>
              </a:endParaRPr>
            </a:p>
          </p:txBody>
        </p:sp>
        <p:sp>
          <p:nvSpPr>
            <p:cNvPr id="31" name="TextBox 30"/>
            <p:cNvSpPr txBox="1"/>
            <p:nvPr/>
          </p:nvSpPr>
          <p:spPr>
            <a:xfrm>
              <a:off x="4659579" y="3792390"/>
              <a:ext cx="730569" cy="318571"/>
            </a:xfrm>
            <a:prstGeom prst="rect">
              <a:avLst/>
            </a:prstGeom>
            <a:noFill/>
          </p:spPr>
          <p:txBody>
            <a:bodyPr wrap="none" rtlCol="0">
              <a:spAutoFit/>
            </a:bodyPr>
            <a:lstStyle/>
            <a:p>
              <a:r>
                <a:rPr lang="en-US" sz="700" dirty="0" smtClean="0">
                  <a:latin typeface="Lato" panose="020F0502020204030203" pitchFamily="34" charset="0"/>
                </a:rPr>
                <a:t>Type B</a:t>
              </a:r>
              <a:endParaRPr lang="en-US" sz="700" dirty="0">
                <a:latin typeface="Lato" panose="020F0502020204030203" pitchFamily="34" charset="0"/>
              </a:endParaRPr>
            </a:p>
          </p:txBody>
        </p:sp>
        <p:sp>
          <p:nvSpPr>
            <p:cNvPr id="74" name="TextBox 73"/>
            <p:cNvSpPr txBox="1"/>
            <p:nvPr/>
          </p:nvSpPr>
          <p:spPr>
            <a:xfrm>
              <a:off x="3538577" y="2581485"/>
              <a:ext cx="1176925" cy="261610"/>
            </a:xfrm>
            <a:prstGeom prst="rect">
              <a:avLst/>
            </a:prstGeom>
            <a:noFill/>
          </p:spPr>
          <p:txBody>
            <a:bodyPr wrap="none" rtlCol="0">
              <a:spAutoFit/>
            </a:bodyPr>
            <a:lstStyle/>
            <a:p>
              <a:r>
                <a:rPr lang="en-US" sz="1100" b="1" dirty="0" smtClean="0">
                  <a:latin typeface="Lato" panose="020F0502020204030203" pitchFamily="34" charset="0"/>
                </a:rPr>
                <a:t>Train AI System</a:t>
              </a:r>
              <a:endParaRPr lang="en-US" sz="1100" b="1" dirty="0">
                <a:latin typeface="Lato" panose="020F0502020204030203" pitchFamily="34" charset="0"/>
              </a:endParaRPr>
            </a:p>
          </p:txBody>
        </p:sp>
        <p:pic>
          <p:nvPicPr>
            <p:cNvPr id="75" name="Picture 6" descr="https://cdn-icons-png.flaticon.com/512/3220/322020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70482" y="3842780"/>
              <a:ext cx="728053" cy="728053"/>
            </a:xfrm>
            <a:prstGeom prst="rect">
              <a:avLst/>
            </a:prstGeom>
            <a:noFill/>
            <a:extLst>
              <a:ext uri="{909E8E84-426E-40DD-AFC4-6F175D3DCCD1}">
                <a14:hiddenFill xmlns:a14="http://schemas.microsoft.com/office/drawing/2010/main">
                  <a:solidFill>
                    <a:srgbClr val="FFFFFF"/>
                  </a:solidFill>
                </a14:hiddenFill>
              </a:ext>
            </a:extLst>
          </p:spPr>
        </p:pic>
        <p:grpSp>
          <p:nvGrpSpPr>
            <p:cNvPr id="76" name="Group 75"/>
            <p:cNvGrpSpPr/>
            <p:nvPr/>
          </p:nvGrpSpPr>
          <p:grpSpPr>
            <a:xfrm>
              <a:off x="4695414" y="5044504"/>
              <a:ext cx="938037" cy="934766"/>
              <a:chOff x="5791114" y="5248526"/>
              <a:chExt cx="589065" cy="587011"/>
            </a:xfrm>
          </p:grpSpPr>
          <p:pic>
            <p:nvPicPr>
              <p:cNvPr id="77" name="Picture 12" descr="https://cdn-icons-png.flaticon.com/512/665/66594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114" y="5634383"/>
                <a:ext cx="201154" cy="201154"/>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https://cdn-icons-png.flaticon.com/512/4616/461679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17827" y="5248526"/>
                <a:ext cx="462352" cy="462352"/>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Rounded Rectangular Callout 78"/>
            <p:cNvSpPr/>
            <p:nvPr/>
          </p:nvSpPr>
          <p:spPr>
            <a:xfrm>
              <a:off x="2665278" y="4968375"/>
              <a:ext cx="1920625" cy="825152"/>
            </a:xfrm>
            <a:prstGeom prst="wedgeRoundRectCallout">
              <a:avLst>
                <a:gd name="adj1" fmla="val 61101"/>
                <a:gd name="adj2" fmla="val 9871"/>
                <a:gd name="adj3" fmla="val 16667"/>
              </a:avLst>
            </a:prstGeom>
            <a:noFill/>
            <a:ln>
              <a:solidFill>
                <a:srgbClr val="ADD8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Ok, Got it</a:t>
              </a:r>
              <a:endParaRPr lang="en-US" sz="1600" dirty="0">
                <a:solidFill>
                  <a:schemeClr val="tx1"/>
                </a:solidFill>
              </a:endParaRPr>
            </a:p>
          </p:txBody>
        </p:sp>
        <p:sp>
          <p:nvSpPr>
            <p:cNvPr id="80" name="TextBox 79"/>
            <p:cNvSpPr txBox="1"/>
            <p:nvPr/>
          </p:nvSpPr>
          <p:spPr>
            <a:xfrm>
              <a:off x="7123258" y="2581485"/>
              <a:ext cx="1292341" cy="261610"/>
            </a:xfrm>
            <a:prstGeom prst="rect">
              <a:avLst/>
            </a:prstGeom>
            <a:noFill/>
          </p:spPr>
          <p:txBody>
            <a:bodyPr wrap="none" rtlCol="0">
              <a:spAutoFit/>
            </a:bodyPr>
            <a:lstStyle/>
            <a:p>
              <a:r>
                <a:rPr lang="en-US" sz="1100" b="1" dirty="0" smtClean="0">
                  <a:latin typeface="Lato" panose="020F0502020204030203" pitchFamily="34" charset="0"/>
                </a:rPr>
                <a:t>Running (Go Live)</a:t>
              </a:r>
              <a:endParaRPr lang="en-US" sz="1100" b="1" dirty="0">
                <a:latin typeface="Lato" panose="020F0502020204030203" pitchFamily="34" charset="0"/>
              </a:endParaRPr>
            </a:p>
          </p:txBody>
        </p:sp>
        <p:pic>
          <p:nvPicPr>
            <p:cNvPr id="81" name="Picture 8" descr="https://cdn-icons-png.flaticon.com/512/2353/2353698.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90490" y="3797084"/>
              <a:ext cx="704490" cy="704490"/>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4" descr="https://cdn-icons-png.flaticon.com/512/1652/165202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114365" y="3196340"/>
              <a:ext cx="313584" cy="313584"/>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https://cdn-icons-png.flaticon.com/512/71/71239.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24359" y="3292590"/>
              <a:ext cx="738708" cy="73870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12" descr="https://cdn-icons-png.flaticon.com/512/665/66594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4656" y="3132157"/>
              <a:ext cx="269733" cy="269733"/>
            </a:xfrm>
            <a:prstGeom prst="rect">
              <a:avLst/>
            </a:prstGeom>
            <a:noFill/>
            <a:extLst>
              <a:ext uri="{909E8E84-426E-40DD-AFC4-6F175D3DCCD1}">
                <a14:hiddenFill xmlns:a14="http://schemas.microsoft.com/office/drawing/2010/main">
                  <a:solidFill>
                    <a:srgbClr val="FFFFFF"/>
                  </a:solidFill>
                </a14:hiddenFill>
              </a:ext>
            </a:extLst>
          </p:spPr>
        </p:pic>
        <p:sp>
          <p:nvSpPr>
            <p:cNvPr id="86" name="Rounded Rectangular Callout 85"/>
            <p:cNvSpPr/>
            <p:nvPr/>
          </p:nvSpPr>
          <p:spPr>
            <a:xfrm>
              <a:off x="6848212" y="3013858"/>
              <a:ext cx="2795759" cy="1458778"/>
            </a:xfrm>
            <a:prstGeom prst="wedgeRoundRectCallout">
              <a:avLst>
                <a:gd name="adj1" fmla="val -56782"/>
                <a:gd name="adj2" fmla="val 25577"/>
                <a:gd name="adj3" fmla="val 16667"/>
              </a:avLst>
            </a:prstGeom>
            <a:noFill/>
            <a:ln>
              <a:solidFill>
                <a:srgbClr val="ADD84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200" dirty="0" smtClean="0">
                  <a:solidFill>
                    <a:schemeClr val="tx1"/>
                  </a:solidFill>
                </a:rPr>
                <a:t>Is it correct?</a:t>
              </a:r>
              <a:endParaRPr lang="en-US" sz="1200" dirty="0">
                <a:solidFill>
                  <a:schemeClr val="tx1"/>
                </a:solidFill>
              </a:endParaRPr>
            </a:p>
          </p:txBody>
        </p:sp>
        <p:grpSp>
          <p:nvGrpSpPr>
            <p:cNvPr id="87" name="Group 86"/>
            <p:cNvGrpSpPr/>
            <p:nvPr/>
          </p:nvGrpSpPr>
          <p:grpSpPr>
            <a:xfrm>
              <a:off x="8762100" y="5037782"/>
              <a:ext cx="938037" cy="934766"/>
              <a:chOff x="5791114" y="5248526"/>
              <a:chExt cx="589065" cy="587011"/>
            </a:xfrm>
          </p:grpSpPr>
          <p:pic>
            <p:nvPicPr>
              <p:cNvPr id="88" name="Picture 12" descr="https://cdn-icons-png.flaticon.com/512/665/66594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114" y="5634383"/>
                <a:ext cx="201154" cy="20115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s://cdn-icons-png.flaticon.com/512/4616/461679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17827" y="5248526"/>
                <a:ext cx="462352" cy="462352"/>
              </a:xfrm>
              <a:prstGeom prst="rect">
                <a:avLst/>
              </a:prstGeom>
              <a:noFill/>
              <a:extLst>
                <a:ext uri="{909E8E84-426E-40DD-AFC4-6F175D3DCCD1}">
                  <a14:hiddenFill xmlns:a14="http://schemas.microsoft.com/office/drawing/2010/main">
                    <a:solidFill>
                      <a:srgbClr val="FFFFFF"/>
                    </a:solidFill>
                  </a14:hiddenFill>
                </a:ext>
              </a:extLst>
            </p:spPr>
          </p:pic>
        </p:grpSp>
        <p:sp>
          <p:nvSpPr>
            <p:cNvPr id="90" name="Rounded Rectangular Callout 89"/>
            <p:cNvSpPr/>
            <p:nvPr/>
          </p:nvSpPr>
          <p:spPr>
            <a:xfrm>
              <a:off x="5928633" y="4655119"/>
              <a:ext cx="2591434" cy="774239"/>
            </a:xfrm>
            <a:prstGeom prst="wedgeRoundRectCallout">
              <a:avLst>
                <a:gd name="adj1" fmla="val 61101"/>
                <a:gd name="adj2" fmla="val 9871"/>
                <a:gd name="adj3" fmla="val 16667"/>
              </a:avLst>
            </a:prstGeom>
            <a:noFill/>
            <a:ln>
              <a:solidFill>
                <a:srgbClr val="ADD8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Based on what I learn, this is 98% correct. So I judge it “OK”</a:t>
              </a:r>
              <a:endParaRPr lang="en-US" sz="1400" dirty="0">
                <a:solidFill>
                  <a:schemeClr val="tx1"/>
                </a:solidFill>
              </a:endParaRPr>
            </a:p>
          </p:txBody>
        </p:sp>
        <p:sp>
          <p:nvSpPr>
            <p:cNvPr id="91" name="Rounded Rectangular Callout 90"/>
            <p:cNvSpPr/>
            <p:nvPr/>
          </p:nvSpPr>
          <p:spPr>
            <a:xfrm>
              <a:off x="5944742" y="5793527"/>
              <a:ext cx="2591434" cy="691783"/>
            </a:xfrm>
            <a:prstGeom prst="wedgeRoundRectCallout">
              <a:avLst>
                <a:gd name="adj1" fmla="val 61101"/>
                <a:gd name="adj2" fmla="val 9871"/>
                <a:gd name="adj3" fmla="val 1666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Based on what I learn, this is 34% correct. So I judge it “NG”</a:t>
              </a:r>
              <a:endParaRPr lang="en-US" sz="1400" dirty="0">
                <a:solidFill>
                  <a:schemeClr val="tx1"/>
                </a:solidFill>
              </a:endParaRPr>
            </a:p>
          </p:txBody>
        </p:sp>
        <p:sp>
          <p:nvSpPr>
            <p:cNvPr id="92" name="TextBox 91"/>
            <p:cNvSpPr txBox="1"/>
            <p:nvPr/>
          </p:nvSpPr>
          <p:spPr>
            <a:xfrm>
              <a:off x="7053153" y="5429357"/>
              <a:ext cx="388248" cy="261610"/>
            </a:xfrm>
            <a:prstGeom prst="rect">
              <a:avLst/>
            </a:prstGeom>
            <a:noFill/>
          </p:spPr>
          <p:txBody>
            <a:bodyPr wrap="none" rtlCol="0">
              <a:spAutoFit/>
            </a:bodyPr>
            <a:lstStyle/>
            <a:p>
              <a:r>
                <a:rPr lang="en-US" sz="1100" dirty="0" smtClean="0">
                  <a:latin typeface="Lato" panose="020F0502020204030203" pitchFamily="34" charset="0"/>
                </a:rPr>
                <a:t>OR</a:t>
              </a:r>
              <a:endParaRPr lang="en-US" sz="1100" dirty="0">
                <a:latin typeface="Lato" panose="020F0502020204030203" pitchFamily="34" charset="0"/>
              </a:endParaRPr>
            </a:p>
          </p:txBody>
        </p:sp>
        <p:pic>
          <p:nvPicPr>
            <p:cNvPr id="101" name="Picture 1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73423" y="712260"/>
              <a:ext cx="822591" cy="822591"/>
            </a:xfrm>
            <a:prstGeom prst="rect">
              <a:avLst/>
            </a:prstGeom>
          </p:spPr>
        </p:pic>
        <p:pic>
          <p:nvPicPr>
            <p:cNvPr id="102" name="Picture 10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40879" y="3284136"/>
              <a:ext cx="822591" cy="822591"/>
            </a:xfrm>
            <a:prstGeom prst="rect">
              <a:avLst/>
            </a:prstGeom>
          </p:spPr>
        </p:pic>
        <p:grpSp>
          <p:nvGrpSpPr>
            <p:cNvPr id="119" name="Group 118"/>
            <p:cNvGrpSpPr/>
            <p:nvPr/>
          </p:nvGrpSpPr>
          <p:grpSpPr>
            <a:xfrm>
              <a:off x="3746837" y="3027567"/>
              <a:ext cx="556608" cy="694765"/>
              <a:chOff x="3746837" y="3027567"/>
              <a:chExt cx="556608" cy="694765"/>
            </a:xfrm>
          </p:grpSpPr>
          <p:grpSp>
            <p:nvGrpSpPr>
              <p:cNvPr id="106" name="Group 105"/>
              <p:cNvGrpSpPr/>
              <p:nvPr/>
            </p:nvGrpSpPr>
            <p:grpSpPr>
              <a:xfrm>
                <a:off x="3746837" y="3027567"/>
                <a:ext cx="556608" cy="142874"/>
                <a:chOff x="3746837" y="3027567"/>
                <a:chExt cx="556608" cy="142874"/>
              </a:xfrm>
            </p:grpSpPr>
            <p:pic>
              <p:nvPicPr>
                <p:cNvPr id="103" name="Picture 10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46837" y="3028695"/>
                  <a:ext cx="141746" cy="141746"/>
                </a:xfrm>
                <a:prstGeom prst="rect">
                  <a:avLst/>
                </a:prstGeom>
              </p:spPr>
            </p:pic>
            <p:pic>
              <p:nvPicPr>
                <p:cNvPr id="104" name="Picture 10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54268" y="3028695"/>
                  <a:ext cx="141746" cy="141746"/>
                </a:xfrm>
                <a:prstGeom prst="rect">
                  <a:avLst/>
                </a:prstGeom>
              </p:spPr>
            </p:pic>
            <p:pic>
              <p:nvPicPr>
                <p:cNvPr id="105" name="Picture 10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61699" y="3027567"/>
                  <a:ext cx="141746" cy="141746"/>
                </a:xfrm>
                <a:prstGeom prst="rect">
                  <a:avLst/>
                </a:prstGeom>
              </p:spPr>
            </p:pic>
          </p:grpSp>
          <p:grpSp>
            <p:nvGrpSpPr>
              <p:cNvPr id="107" name="Group 106"/>
              <p:cNvGrpSpPr/>
              <p:nvPr/>
            </p:nvGrpSpPr>
            <p:grpSpPr>
              <a:xfrm>
                <a:off x="3746837" y="3211531"/>
                <a:ext cx="556608" cy="142874"/>
                <a:chOff x="3746837" y="3027567"/>
                <a:chExt cx="556608" cy="142874"/>
              </a:xfrm>
            </p:grpSpPr>
            <p:pic>
              <p:nvPicPr>
                <p:cNvPr id="108" name="Picture 10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46837" y="3028695"/>
                  <a:ext cx="141746" cy="141746"/>
                </a:xfrm>
                <a:prstGeom prst="rect">
                  <a:avLst/>
                </a:prstGeom>
              </p:spPr>
            </p:pic>
            <p:pic>
              <p:nvPicPr>
                <p:cNvPr id="109" name="Picture 10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54268" y="3028695"/>
                  <a:ext cx="141746" cy="141746"/>
                </a:xfrm>
                <a:prstGeom prst="rect">
                  <a:avLst/>
                </a:prstGeom>
              </p:spPr>
            </p:pic>
            <p:pic>
              <p:nvPicPr>
                <p:cNvPr id="110" name="Picture 10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61699" y="3027567"/>
                  <a:ext cx="141746" cy="141746"/>
                </a:xfrm>
                <a:prstGeom prst="rect">
                  <a:avLst/>
                </a:prstGeom>
              </p:spPr>
            </p:pic>
          </p:grpSp>
          <p:grpSp>
            <p:nvGrpSpPr>
              <p:cNvPr id="111" name="Group 110"/>
              <p:cNvGrpSpPr/>
              <p:nvPr/>
            </p:nvGrpSpPr>
            <p:grpSpPr>
              <a:xfrm>
                <a:off x="3746837" y="3395495"/>
                <a:ext cx="556608" cy="142874"/>
                <a:chOff x="3746837" y="3027567"/>
                <a:chExt cx="556608" cy="142874"/>
              </a:xfrm>
            </p:grpSpPr>
            <p:pic>
              <p:nvPicPr>
                <p:cNvPr id="112" name="Picture 1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46837" y="3028695"/>
                  <a:ext cx="141746" cy="141746"/>
                </a:xfrm>
                <a:prstGeom prst="rect">
                  <a:avLst/>
                </a:prstGeom>
              </p:spPr>
            </p:pic>
            <p:pic>
              <p:nvPicPr>
                <p:cNvPr id="113" name="Picture 1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54268" y="3028695"/>
                  <a:ext cx="141746" cy="141746"/>
                </a:xfrm>
                <a:prstGeom prst="rect">
                  <a:avLst/>
                </a:prstGeom>
              </p:spPr>
            </p:pic>
            <p:pic>
              <p:nvPicPr>
                <p:cNvPr id="114" name="Picture 1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61699" y="3027567"/>
                  <a:ext cx="141746" cy="141746"/>
                </a:xfrm>
                <a:prstGeom prst="rect">
                  <a:avLst/>
                </a:prstGeom>
              </p:spPr>
            </p:pic>
          </p:grpSp>
          <p:grpSp>
            <p:nvGrpSpPr>
              <p:cNvPr id="115" name="Group 114"/>
              <p:cNvGrpSpPr/>
              <p:nvPr/>
            </p:nvGrpSpPr>
            <p:grpSpPr>
              <a:xfrm>
                <a:off x="3746837" y="3579458"/>
                <a:ext cx="556608" cy="142874"/>
                <a:chOff x="3746837" y="3027567"/>
                <a:chExt cx="556608" cy="142874"/>
              </a:xfrm>
            </p:grpSpPr>
            <p:pic>
              <p:nvPicPr>
                <p:cNvPr id="116" name="Picture 1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46837" y="3028695"/>
                  <a:ext cx="141746" cy="141746"/>
                </a:xfrm>
                <a:prstGeom prst="rect">
                  <a:avLst/>
                </a:prstGeom>
              </p:spPr>
            </p:pic>
            <p:pic>
              <p:nvPicPr>
                <p:cNvPr id="117" name="Picture 1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54268" y="3028695"/>
                  <a:ext cx="141746" cy="141746"/>
                </a:xfrm>
                <a:prstGeom prst="rect">
                  <a:avLst/>
                </a:prstGeom>
              </p:spPr>
            </p:pic>
            <p:pic>
              <p:nvPicPr>
                <p:cNvPr id="118" name="Picture 1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61699" y="3027567"/>
                  <a:ext cx="141746" cy="141746"/>
                </a:xfrm>
                <a:prstGeom prst="rect">
                  <a:avLst/>
                </a:prstGeom>
              </p:spPr>
            </p:pic>
          </p:grpSp>
        </p:grpSp>
        <p:grpSp>
          <p:nvGrpSpPr>
            <p:cNvPr id="120" name="Group 119"/>
            <p:cNvGrpSpPr/>
            <p:nvPr/>
          </p:nvGrpSpPr>
          <p:grpSpPr>
            <a:xfrm>
              <a:off x="4618419" y="3031798"/>
              <a:ext cx="556608" cy="694765"/>
              <a:chOff x="3746837" y="3027567"/>
              <a:chExt cx="556608" cy="694765"/>
            </a:xfrm>
          </p:grpSpPr>
          <p:grpSp>
            <p:nvGrpSpPr>
              <p:cNvPr id="121" name="Group 120"/>
              <p:cNvGrpSpPr/>
              <p:nvPr/>
            </p:nvGrpSpPr>
            <p:grpSpPr>
              <a:xfrm>
                <a:off x="3746837" y="3027567"/>
                <a:ext cx="556608" cy="142874"/>
                <a:chOff x="3746837" y="3027567"/>
                <a:chExt cx="556608" cy="142874"/>
              </a:xfrm>
            </p:grpSpPr>
            <p:pic>
              <p:nvPicPr>
                <p:cNvPr id="134" name="Picture 13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46837" y="3028695"/>
                  <a:ext cx="141746" cy="141746"/>
                </a:xfrm>
                <a:prstGeom prst="rect">
                  <a:avLst/>
                </a:prstGeom>
              </p:spPr>
            </p:pic>
            <p:pic>
              <p:nvPicPr>
                <p:cNvPr id="135" name="Picture 1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54268" y="3028695"/>
                  <a:ext cx="141746" cy="141746"/>
                </a:xfrm>
                <a:prstGeom prst="rect">
                  <a:avLst/>
                </a:prstGeom>
              </p:spPr>
            </p:pic>
            <p:pic>
              <p:nvPicPr>
                <p:cNvPr id="136" name="Picture 13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61699" y="3027567"/>
                  <a:ext cx="141746" cy="141746"/>
                </a:xfrm>
                <a:prstGeom prst="rect">
                  <a:avLst/>
                </a:prstGeom>
              </p:spPr>
            </p:pic>
          </p:grpSp>
          <p:grpSp>
            <p:nvGrpSpPr>
              <p:cNvPr id="122" name="Group 121"/>
              <p:cNvGrpSpPr/>
              <p:nvPr/>
            </p:nvGrpSpPr>
            <p:grpSpPr>
              <a:xfrm>
                <a:off x="3746837" y="3211531"/>
                <a:ext cx="556608" cy="142874"/>
                <a:chOff x="3746837" y="3027567"/>
                <a:chExt cx="556608" cy="142874"/>
              </a:xfrm>
            </p:grpSpPr>
            <p:pic>
              <p:nvPicPr>
                <p:cNvPr id="131" name="Picture 1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46837" y="3028695"/>
                  <a:ext cx="141746" cy="141746"/>
                </a:xfrm>
                <a:prstGeom prst="rect">
                  <a:avLst/>
                </a:prstGeom>
              </p:spPr>
            </p:pic>
            <p:pic>
              <p:nvPicPr>
                <p:cNvPr id="132" name="Picture 13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54268" y="3028695"/>
                  <a:ext cx="141746" cy="141746"/>
                </a:xfrm>
                <a:prstGeom prst="rect">
                  <a:avLst/>
                </a:prstGeom>
              </p:spPr>
            </p:pic>
            <p:pic>
              <p:nvPicPr>
                <p:cNvPr id="133" name="Picture 13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61699" y="3027567"/>
                  <a:ext cx="141746" cy="141746"/>
                </a:xfrm>
                <a:prstGeom prst="rect">
                  <a:avLst/>
                </a:prstGeom>
              </p:spPr>
            </p:pic>
          </p:grpSp>
          <p:grpSp>
            <p:nvGrpSpPr>
              <p:cNvPr id="123" name="Group 122"/>
              <p:cNvGrpSpPr/>
              <p:nvPr/>
            </p:nvGrpSpPr>
            <p:grpSpPr>
              <a:xfrm>
                <a:off x="3746837" y="3395495"/>
                <a:ext cx="556608" cy="142874"/>
                <a:chOff x="3746837" y="3027567"/>
                <a:chExt cx="556608" cy="142874"/>
              </a:xfrm>
            </p:grpSpPr>
            <p:pic>
              <p:nvPicPr>
                <p:cNvPr id="128" name="Picture 1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46837" y="3028695"/>
                  <a:ext cx="141746" cy="141746"/>
                </a:xfrm>
                <a:prstGeom prst="rect">
                  <a:avLst/>
                </a:prstGeom>
              </p:spPr>
            </p:pic>
            <p:pic>
              <p:nvPicPr>
                <p:cNvPr id="129" name="Picture 1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54268" y="3028695"/>
                  <a:ext cx="141746" cy="141746"/>
                </a:xfrm>
                <a:prstGeom prst="rect">
                  <a:avLst/>
                </a:prstGeom>
              </p:spPr>
            </p:pic>
            <p:pic>
              <p:nvPicPr>
                <p:cNvPr id="130" name="Picture 1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61699" y="3027567"/>
                  <a:ext cx="141746" cy="141746"/>
                </a:xfrm>
                <a:prstGeom prst="rect">
                  <a:avLst/>
                </a:prstGeom>
              </p:spPr>
            </p:pic>
          </p:grpSp>
          <p:grpSp>
            <p:nvGrpSpPr>
              <p:cNvPr id="124" name="Group 123"/>
              <p:cNvGrpSpPr/>
              <p:nvPr/>
            </p:nvGrpSpPr>
            <p:grpSpPr>
              <a:xfrm>
                <a:off x="3746837" y="3579458"/>
                <a:ext cx="556608" cy="142874"/>
                <a:chOff x="3746837" y="3027567"/>
                <a:chExt cx="556608" cy="142874"/>
              </a:xfrm>
            </p:grpSpPr>
            <p:pic>
              <p:nvPicPr>
                <p:cNvPr id="125" name="Picture 1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46837" y="3028695"/>
                  <a:ext cx="141746" cy="141746"/>
                </a:xfrm>
                <a:prstGeom prst="rect">
                  <a:avLst/>
                </a:prstGeom>
              </p:spPr>
            </p:pic>
            <p:pic>
              <p:nvPicPr>
                <p:cNvPr id="126" name="Picture 1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54268" y="3028695"/>
                  <a:ext cx="141746" cy="141746"/>
                </a:xfrm>
                <a:prstGeom prst="rect">
                  <a:avLst/>
                </a:prstGeom>
              </p:spPr>
            </p:pic>
            <p:pic>
              <p:nvPicPr>
                <p:cNvPr id="127" name="Picture 1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61699" y="3027567"/>
                  <a:ext cx="141746" cy="141746"/>
                </a:xfrm>
                <a:prstGeom prst="rect">
                  <a:avLst/>
                </a:prstGeom>
              </p:spPr>
            </p:pic>
          </p:grpSp>
        </p:grpSp>
      </p:grpSp>
    </p:spTree>
    <p:extLst>
      <p:ext uri="{BB962C8B-B14F-4D97-AF65-F5344CB8AC3E}">
        <p14:creationId xmlns:p14="http://schemas.microsoft.com/office/powerpoint/2010/main" val="58618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
            <a:ext cx="12192000" cy="6858001"/>
            <a:chOff x="0" y="-1"/>
            <a:chExt cx="6076950" cy="6858001"/>
          </a:xfrm>
        </p:grpSpPr>
        <p:sp>
          <p:nvSpPr>
            <p:cNvPr id="5" name="Rectangle 4"/>
            <p:cNvSpPr/>
            <p:nvPr/>
          </p:nvSpPr>
          <p:spPr>
            <a:xfrm>
              <a:off x="0" y="1"/>
              <a:ext cx="3057525"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019425" y="-1"/>
              <a:ext cx="3057525" cy="68579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47624" y="-2"/>
            <a:ext cx="1193532" cy="523220"/>
          </a:xfrm>
          <a:prstGeom prst="rect">
            <a:avLst/>
          </a:prstGeom>
          <a:noFill/>
        </p:spPr>
        <p:txBody>
          <a:bodyPr wrap="none" rtlCol="0">
            <a:spAutoFit/>
          </a:bodyPr>
          <a:lstStyle/>
          <a:p>
            <a:r>
              <a:rPr lang="en-US" sz="1400" dirty="0"/>
              <a:t>Administrator</a:t>
            </a:r>
          </a:p>
          <a:p>
            <a:r>
              <a:rPr lang="en-US" sz="1400" dirty="0"/>
              <a:t>(AI Trainer)</a:t>
            </a:r>
          </a:p>
        </p:txBody>
      </p:sp>
      <p:sp>
        <p:nvSpPr>
          <p:cNvPr id="2" name="Flowchart: Terminator 1"/>
          <p:cNvSpPr/>
          <p:nvPr/>
        </p:nvSpPr>
        <p:spPr>
          <a:xfrm>
            <a:off x="2854080" y="223838"/>
            <a:ext cx="1056568" cy="35515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Start</a:t>
            </a:r>
            <a:endParaRPr lang="en-US" sz="1600" dirty="0"/>
          </a:p>
        </p:txBody>
      </p:sp>
      <p:sp>
        <p:nvSpPr>
          <p:cNvPr id="3" name="Flowchart: Process 2"/>
          <p:cNvSpPr/>
          <p:nvPr/>
        </p:nvSpPr>
        <p:spPr>
          <a:xfrm>
            <a:off x="1655260" y="838572"/>
            <a:ext cx="3454206" cy="32215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Login as an </a:t>
            </a:r>
            <a:r>
              <a:rPr lang="en-US" sz="1600" dirty="0" err="1" smtClean="0"/>
              <a:t>Adminstrator</a:t>
            </a:r>
            <a:endParaRPr lang="en-US" sz="1600" dirty="0"/>
          </a:p>
        </p:txBody>
      </p:sp>
      <p:sp>
        <p:nvSpPr>
          <p:cNvPr id="4" name="Flowchart: Data 3"/>
          <p:cNvSpPr/>
          <p:nvPr/>
        </p:nvSpPr>
        <p:spPr>
          <a:xfrm>
            <a:off x="2007451" y="1393240"/>
            <a:ext cx="2749825" cy="580648"/>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Add New Product Type</a:t>
            </a:r>
            <a:endParaRPr lang="en-US" sz="1600" dirty="0"/>
          </a:p>
        </p:txBody>
      </p:sp>
      <p:sp>
        <p:nvSpPr>
          <p:cNvPr id="20" name="Flowchart: Data 19"/>
          <p:cNvSpPr/>
          <p:nvPr/>
        </p:nvSpPr>
        <p:spPr>
          <a:xfrm>
            <a:off x="1568568" y="2249140"/>
            <a:ext cx="3627591" cy="2127387"/>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Fill the detail data :</a:t>
            </a:r>
          </a:p>
          <a:p>
            <a:pPr marL="228600" indent="-228600">
              <a:buAutoNum type="arabicPeriod"/>
            </a:pPr>
            <a:r>
              <a:rPr lang="en-US" sz="1600" dirty="0" smtClean="0"/>
              <a:t>Product Number</a:t>
            </a:r>
          </a:p>
          <a:p>
            <a:pPr marL="228600" indent="-228600">
              <a:buAutoNum type="arabicPeriod"/>
            </a:pPr>
            <a:r>
              <a:rPr lang="en-US" sz="1600" dirty="0" smtClean="0"/>
              <a:t>Product sample image for AI model training</a:t>
            </a:r>
          </a:p>
          <a:p>
            <a:pPr marL="228600" indent="-228600">
              <a:buAutoNum type="arabicPeriod"/>
            </a:pPr>
            <a:endParaRPr lang="en-US" sz="1600" dirty="0" smtClean="0"/>
          </a:p>
        </p:txBody>
      </p:sp>
      <p:sp>
        <p:nvSpPr>
          <p:cNvPr id="21" name="Flowchart: Process 20"/>
          <p:cNvSpPr/>
          <p:nvPr/>
        </p:nvSpPr>
        <p:spPr>
          <a:xfrm>
            <a:off x="1521213" y="4664994"/>
            <a:ext cx="3722300" cy="43888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Run the training AI model</a:t>
            </a:r>
            <a:endParaRPr lang="en-US" sz="1600" dirty="0"/>
          </a:p>
        </p:txBody>
      </p:sp>
      <p:sp>
        <p:nvSpPr>
          <p:cNvPr id="28" name="Flowchart: Process 27"/>
          <p:cNvSpPr/>
          <p:nvPr/>
        </p:nvSpPr>
        <p:spPr>
          <a:xfrm>
            <a:off x="1699986" y="5485521"/>
            <a:ext cx="3364753" cy="525341"/>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Trial the product added</a:t>
            </a:r>
            <a:endParaRPr lang="en-US" sz="1600" dirty="0"/>
          </a:p>
        </p:txBody>
      </p:sp>
      <p:sp>
        <p:nvSpPr>
          <p:cNvPr id="45" name="Flowchart: Terminator 44"/>
          <p:cNvSpPr/>
          <p:nvPr/>
        </p:nvSpPr>
        <p:spPr>
          <a:xfrm>
            <a:off x="2854080" y="6307583"/>
            <a:ext cx="1056568" cy="35515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End</a:t>
            </a:r>
            <a:endParaRPr lang="en-US" sz="1600" dirty="0"/>
          </a:p>
        </p:txBody>
      </p:sp>
      <p:cxnSp>
        <p:nvCxnSpPr>
          <p:cNvPr id="8" name="Elbow Connector 7"/>
          <p:cNvCxnSpPr/>
          <p:nvPr/>
        </p:nvCxnSpPr>
        <p:spPr>
          <a:xfrm rot="5400000">
            <a:off x="3252572" y="708782"/>
            <a:ext cx="259582" cy="1"/>
          </a:xfrm>
          <a:prstGeom prst="bentConnector3">
            <a:avLst/>
          </a:prstGeom>
          <a:ln>
            <a:tailEnd type="triangle"/>
          </a:ln>
        </p:spPr>
        <p:style>
          <a:lnRef idx="2">
            <a:schemeClr val="dk1"/>
          </a:lnRef>
          <a:fillRef idx="1">
            <a:schemeClr val="lt1"/>
          </a:fillRef>
          <a:effectRef idx="0">
            <a:schemeClr val="dk1"/>
          </a:effectRef>
          <a:fontRef idx="minor">
            <a:schemeClr val="dk1"/>
          </a:fontRef>
        </p:style>
      </p:cxnSp>
      <p:cxnSp>
        <p:nvCxnSpPr>
          <p:cNvPr id="52" name="Straight Arrow Connector 51"/>
          <p:cNvCxnSpPr>
            <a:stCxn id="4" idx="4"/>
            <a:endCxn id="20" idx="1"/>
          </p:cNvCxnSpPr>
          <p:nvPr/>
        </p:nvCxnSpPr>
        <p:spPr>
          <a:xfrm>
            <a:off x="3382363" y="1973889"/>
            <a:ext cx="0" cy="27525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54" name="Straight Arrow Connector 53"/>
          <p:cNvCxnSpPr>
            <a:endCxn id="21" idx="0"/>
          </p:cNvCxnSpPr>
          <p:nvPr/>
        </p:nvCxnSpPr>
        <p:spPr>
          <a:xfrm>
            <a:off x="3382362" y="4376526"/>
            <a:ext cx="1" cy="28846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56" name="Straight Arrow Connector 55"/>
          <p:cNvCxnSpPr>
            <a:stCxn id="21" idx="2"/>
            <a:endCxn id="28" idx="0"/>
          </p:cNvCxnSpPr>
          <p:nvPr/>
        </p:nvCxnSpPr>
        <p:spPr>
          <a:xfrm>
            <a:off x="3382363" y="5103879"/>
            <a:ext cx="0" cy="38164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62" name="Straight Arrow Connector 61"/>
          <p:cNvCxnSpPr>
            <a:stCxn id="28" idx="2"/>
            <a:endCxn id="45" idx="0"/>
          </p:cNvCxnSpPr>
          <p:nvPr/>
        </p:nvCxnSpPr>
        <p:spPr>
          <a:xfrm>
            <a:off x="3382363" y="6010862"/>
            <a:ext cx="1" cy="29672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82" name="Straight Arrow Connector 81"/>
          <p:cNvCxnSpPr>
            <a:stCxn id="3" idx="2"/>
            <a:endCxn id="4" idx="1"/>
          </p:cNvCxnSpPr>
          <p:nvPr/>
        </p:nvCxnSpPr>
        <p:spPr>
          <a:xfrm>
            <a:off x="3382363" y="1160723"/>
            <a:ext cx="0" cy="23251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57" name="TextBox 56"/>
          <p:cNvSpPr txBox="1"/>
          <p:nvPr/>
        </p:nvSpPr>
        <p:spPr>
          <a:xfrm>
            <a:off x="6119496" y="0"/>
            <a:ext cx="1082604" cy="307777"/>
          </a:xfrm>
          <a:prstGeom prst="rect">
            <a:avLst/>
          </a:prstGeom>
          <a:noFill/>
        </p:spPr>
        <p:txBody>
          <a:bodyPr wrap="none" rtlCol="0">
            <a:spAutoFit/>
          </a:bodyPr>
          <a:lstStyle/>
          <a:p>
            <a:r>
              <a:rPr lang="en-US" sz="1400" dirty="0" smtClean="0"/>
              <a:t>System User</a:t>
            </a:r>
            <a:endParaRPr lang="en-US" sz="1400" dirty="0"/>
          </a:p>
        </p:txBody>
      </p:sp>
      <p:sp>
        <p:nvSpPr>
          <p:cNvPr id="63" name="Flowchart: Process 62"/>
          <p:cNvSpPr/>
          <p:nvPr/>
        </p:nvSpPr>
        <p:spPr>
          <a:xfrm>
            <a:off x="7397787" y="838572"/>
            <a:ext cx="3454206" cy="32215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Login to as an Operator</a:t>
            </a:r>
            <a:endParaRPr lang="en-US" sz="1600" dirty="0"/>
          </a:p>
        </p:txBody>
      </p:sp>
      <p:sp>
        <p:nvSpPr>
          <p:cNvPr id="65" name="Flowchart: Data 64"/>
          <p:cNvSpPr/>
          <p:nvPr/>
        </p:nvSpPr>
        <p:spPr>
          <a:xfrm>
            <a:off x="7749978" y="1546000"/>
            <a:ext cx="2749825" cy="580648"/>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Scan the Product Number</a:t>
            </a:r>
            <a:endParaRPr lang="en-US" sz="1600" dirty="0"/>
          </a:p>
        </p:txBody>
      </p:sp>
      <p:sp>
        <p:nvSpPr>
          <p:cNvPr id="67" name="Diamond 66"/>
          <p:cNvSpPr/>
          <p:nvPr/>
        </p:nvSpPr>
        <p:spPr>
          <a:xfrm>
            <a:off x="7858005" y="2511926"/>
            <a:ext cx="2533770" cy="1313081"/>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This product is already trained?</a:t>
            </a:r>
            <a:endParaRPr lang="en-US" sz="1600" dirty="0"/>
          </a:p>
        </p:txBody>
      </p:sp>
      <p:sp>
        <p:nvSpPr>
          <p:cNvPr id="69" name="Flowchart: Data 68"/>
          <p:cNvSpPr/>
          <p:nvPr/>
        </p:nvSpPr>
        <p:spPr>
          <a:xfrm>
            <a:off x="7749978" y="4210285"/>
            <a:ext cx="2749825" cy="580648"/>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Capture the produc</a:t>
            </a:r>
            <a:r>
              <a:rPr lang="en-US" sz="1600" dirty="0"/>
              <a:t>t</a:t>
            </a:r>
          </a:p>
        </p:txBody>
      </p:sp>
      <p:sp>
        <p:nvSpPr>
          <p:cNvPr id="71" name="Flowchart: Process 70"/>
          <p:cNvSpPr/>
          <p:nvPr/>
        </p:nvSpPr>
        <p:spPr>
          <a:xfrm>
            <a:off x="7886456" y="5176211"/>
            <a:ext cx="2476868" cy="43888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Judgment Result</a:t>
            </a:r>
            <a:endParaRPr lang="en-US" sz="1600" dirty="0"/>
          </a:p>
        </p:txBody>
      </p:sp>
      <p:cxnSp>
        <p:nvCxnSpPr>
          <p:cNvPr id="73" name="Elbow Connector 72"/>
          <p:cNvCxnSpPr>
            <a:stCxn id="63" idx="2"/>
            <a:endCxn id="65" idx="1"/>
          </p:cNvCxnSpPr>
          <p:nvPr/>
        </p:nvCxnSpPr>
        <p:spPr>
          <a:xfrm rot="16200000" flipH="1">
            <a:off x="8932251" y="1353360"/>
            <a:ext cx="385278" cy="1"/>
          </a:xfrm>
          <a:prstGeom prst="bentConnector3">
            <a:avLst>
              <a:gd name="adj1" fmla="val 50000"/>
            </a:avLst>
          </a:prstGeom>
          <a:ln>
            <a:tailEnd type="triangle"/>
          </a:ln>
        </p:spPr>
        <p:style>
          <a:lnRef idx="2">
            <a:schemeClr val="dk1"/>
          </a:lnRef>
          <a:fillRef idx="1">
            <a:schemeClr val="lt1"/>
          </a:fillRef>
          <a:effectRef idx="0">
            <a:schemeClr val="dk1"/>
          </a:effectRef>
          <a:fontRef idx="minor">
            <a:schemeClr val="dk1"/>
          </a:fontRef>
        </p:style>
      </p:cxnSp>
      <p:cxnSp>
        <p:nvCxnSpPr>
          <p:cNvPr id="75" name="Elbow Connector 74"/>
          <p:cNvCxnSpPr>
            <a:stCxn id="65" idx="4"/>
            <a:endCxn id="67" idx="0"/>
          </p:cNvCxnSpPr>
          <p:nvPr/>
        </p:nvCxnSpPr>
        <p:spPr>
          <a:xfrm rot="5400000">
            <a:off x="8932252" y="2319287"/>
            <a:ext cx="385278" cy="1"/>
          </a:xfrm>
          <a:prstGeom prst="bentConnector3">
            <a:avLst>
              <a:gd name="adj1" fmla="val 50000"/>
            </a:avLst>
          </a:prstGeom>
          <a:ln>
            <a:tailEnd type="triangle"/>
          </a:ln>
        </p:spPr>
        <p:style>
          <a:lnRef idx="2">
            <a:schemeClr val="dk1"/>
          </a:lnRef>
          <a:fillRef idx="1">
            <a:schemeClr val="lt1"/>
          </a:fillRef>
          <a:effectRef idx="0">
            <a:schemeClr val="dk1"/>
          </a:effectRef>
          <a:fontRef idx="minor">
            <a:schemeClr val="dk1"/>
          </a:fontRef>
        </p:style>
      </p:cxnSp>
      <p:cxnSp>
        <p:nvCxnSpPr>
          <p:cNvPr id="77" name="Elbow Connector 76"/>
          <p:cNvCxnSpPr>
            <a:stCxn id="67" idx="2"/>
            <a:endCxn id="69" idx="1"/>
          </p:cNvCxnSpPr>
          <p:nvPr/>
        </p:nvCxnSpPr>
        <p:spPr>
          <a:xfrm rot="16200000" flipH="1">
            <a:off x="8932251" y="4017645"/>
            <a:ext cx="385278" cy="1"/>
          </a:xfrm>
          <a:prstGeom prst="bentConnector3">
            <a:avLst>
              <a:gd name="adj1" fmla="val 50000"/>
            </a:avLst>
          </a:prstGeom>
          <a:ln>
            <a:tailEnd type="triangle"/>
          </a:ln>
        </p:spPr>
        <p:style>
          <a:lnRef idx="2">
            <a:schemeClr val="dk1"/>
          </a:lnRef>
          <a:fillRef idx="1">
            <a:schemeClr val="lt1"/>
          </a:fillRef>
          <a:effectRef idx="0">
            <a:schemeClr val="dk1"/>
          </a:effectRef>
          <a:fontRef idx="minor">
            <a:schemeClr val="dk1"/>
          </a:fontRef>
        </p:style>
      </p:cxnSp>
      <p:cxnSp>
        <p:nvCxnSpPr>
          <p:cNvPr id="79" name="Elbow Connector 78"/>
          <p:cNvCxnSpPr>
            <a:stCxn id="69" idx="4"/>
            <a:endCxn id="71" idx="0"/>
          </p:cNvCxnSpPr>
          <p:nvPr/>
        </p:nvCxnSpPr>
        <p:spPr>
          <a:xfrm rot="5400000">
            <a:off x="8932252" y="4983572"/>
            <a:ext cx="385278" cy="1"/>
          </a:xfrm>
          <a:prstGeom prst="bentConnector3">
            <a:avLst>
              <a:gd name="adj1" fmla="val 50000"/>
            </a:avLst>
          </a:prstGeom>
          <a:ln>
            <a:tailEnd type="triangle"/>
          </a:ln>
        </p:spPr>
        <p:style>
          <a:lnRef idx="2">
            <a:schemeClr val="dk1"/>
          </a:lnRef>
          <a:fillRef idx="1">
            <a:schemeClr val="lt1"/>
          </a:fillRef>
          <a:effectRef idx="0">
            <a:schemeClr val="dk1"/>
          </a:effectRef>
          <a:fontRef idx="minor">
            <a:schemeClr val="dk1"/>
          </a:fontRef>
        </p:style>
      </p:cxnSp>
      <p:cxnSp>
        <p:nvCxnSpPr>
          <p:cNvPr id="50" name="Elbow Connector 49"/>
          <p:cNvCxnSpPr>
            <a:stCxn id="67" idx="1"/>
            <a:endCxn id="2" idx="3"/>
          </p:cNvCxnSpPr>
          <p:nvPr/>
        </p:nvCxnSpPr>
        <p:spPr>
          <a:xfrm rot="10800000">
            <a:off x="3910649" y="401415"/>
            <a:ext cx="3947357" cy="276705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85" name="Elbow Connector 84"/>
          <p:cNvCxnSpPr>
            <a:stCxn id="71" idx="1"/>
            <a:endCxn id="45" idx="3"/>
          </p:cNvCxnSpPr>
          <p:nvPr/>
        </p:nvCxnSpPr>
        <p:spPr>
          <a:xfrm rot="10800000" flipV="1">
            <a:off x="3910648" y="5395654"/>
            <a:ext cx="3975808" cy="108950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25381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545923" y="845037"/>
            <a:ext cx="10045876" cy="4652994"/>
            <a:chOff x="545923" y="845037"/>
            <a:chExt cx="10045876" cy="4652994"/>
          </a:xfrm>
        </p:grpSpPr>
        <p:sp>
          <p:nvSpPr>
            <p:cNvPr id="6" name="Rectangle 5"/>
            <p:cNvSpPr/>
            <p:nvPr/>
          </p:nvSpPr>
          <p:spPr>
            <a:xfrm>
              <a:off x="2766648" y="847968"/>
              <a:ext cx="1062892" cy="304800"/>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 In</a:t>
              </a:r>
              <a:endParaRPr lang="en-US" dirty="0"/>
            </a:p>
          </p:txBody>
        </p:sp>
        <p:sp>
          <p:nvSpPr>
            <p:cNvPr id="7" name="Rectangle 6"/>
            <p:cNvSpPr/>
            <p:nvPr/>
          </p:nvSpPr>
          <p:spPr>
            <a:xfrm>
              <a:off x="9110420" y="1531814"/>
              <a:ext cx="1062892" cy="304800"/>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Help</a:t>
              </a:r>
              <a:endParaRPr lang="en-US" dirty="0"/>
            </a:p>
          </p:txBody>
        </p:sp>
        <p:sp>
          <p:nvSpPr>
            <p:cNvPr id="8" name="Rectangle 7"/>
            <p:cNvSpPr/>
            <p:nvPr/>
          </p:nvSpPr>
          <p:spPr>
            <a:xfrm>
              <a:off x="545923" y="1531814"/>
              <a:ext cx="1512520" cy="320432"/>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Administrator</a:t>
              </a:r>
              <a:endParaRPr lang="en-US" dirty="0"/>
            </a:p>
          </p:txBody>
        </p:sp>
        <p:sp>
          <p:nvSpPr>
            <p:cNvPr id="9" name="Rectangle 8"/>
            <p:cNvSpPr/>
            <p:nvPr/>
          </p:nvSpPr>
          <p:spPr>
            <a:xfrm>
              <a:off x="8934819" y="2215660"/>
              <a:ext cx="1414094" cy="320432"/>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Information</a:t>
              </a:r>
              <a:endParaRPr lang="en-US" dirty="0"/>
            </a:p>
          </p:txBody>
        </p:sp>
        <p:sp>
          <p:nvSpPr>
            <p:cNvPr id="10" name="Rectangle 9"/>
            <p:cNvSpPr/>
            <p:nvPr/>
          </p:nvSpPr>
          <p:spPr>
            <a:xfrm>
              <a:off x="1505327" y="3036183"/>
              <a:ext cx="4062035" cy="320432"/>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Machine Work Summary</a:t>
              </a:r>
              <a:endParaRPr lang="en-US" dirty="0"/>
            </a:p>
          </p:txBody>
        </p:sp>
        <p:sp>
          <p:nvSpPr>
            <p:cNvPr id="12" name="Rectangle 11"/>
            <p:cNvSpPr/>
            <p:nvPr/>
          </p:nvSpPr>
          <p:spPr>
            <a:xfrm>
              <a:off x="6236436" y="3036183"/>
              <a:ext cx="4355363" cy="320432"/>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Cycle Work Page</a:t>
              </a:r>
              <a:endParaRPr lang="en-US" dirty="0"/>
            </a:p>
          </p:txBody>
        </p:sp>
        <p:sp>
          <p:nvSpPr>
            <p:cNvPr id="16" name="Rectangle 15"/>
            <p:cNvSpPr/>
            <p:nvPr/>
          </p:nvSpPr>
          <p:spPr>
            <a:xfrm>
              <a:off x="1505327" y="3575445"/>
              <a:ext cx="4062035" cy="320432"/>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Registering New Product Cycle</a:t>
              </a:r>
              <a:endParaRPr lang="en-US" dirty="0"/>
            </a:p>
          </p:txBody>
        </p:sp>
        <p:sp>
          <p:nvSpPr>
            <p:cNvPr id="17" name="Rectangle 16"/>
            <p:cNvSpPr/>
            <p:nvPr/>
          </p:nvSpPr>
          <p:spPr>
            <a:xfrm>
              <a:off x="2058443" y="1531814"/>
              <a:ext cx="2123032" cy="585688"/>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Vision Machine Job Result Summary</a:t>
              </a:r>
              <a:endParaRPr lang="en-US" dirty="0"/>
            </a:p>
          </p:txBody>
        </p:sp>
        <p:sp>
          <p:nvSpPr>
            <p:cNvPr id="18" name="Rectangle 17"/>
            <p:cNvSpPr/>
            <p:nvPr/>
          </p:nvSpPr>
          <p:spPr>
            <a:xfrm>
              <a:off x="1505327" y="4114707"/>
              <a:ext cx="4062035" cy="320432"/>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List of Registered Product</a:t>
              </a:r>
              <a:endParaRPr lang="en-US" dirty="0"/>
            </a:p>
          </p:txBody>
        </p:sp>
        <p:sp>
          <p:nvSpPr>
            <p:cNvPr id="19" name="Rectangle 18"/>
            <p:cNvSpPr/>
            <p:nvPr/>
          </p:nvSpPr>
          <p:spPr>
            <a:xfrm>
              <a:off x="1505327" y="4653969"/>
              <a:ext cx="4062035" cy="320432"/>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Reporting of work cycle</a:t>
              </a:r>
              <a:endParaRPr lang="en-US" dirty="0"/>
            </a:p>
          </p:txBody>
        </p:sp>
        <p:sp>
          <p:nvSpPr>
            <p:cNvPr id="22" name="Rectangle 21"/>
            <p:cNvSpPr/>
            <p:nvPr/>
          </p:nvSpPr>
          <p:spPr>
            <a:xfrm>
              <a:off x="6236436" y="3575445"/>
              <a:ext cx="4355363" cy="320432"/>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Do a Product Inspection</a:t>
              </a:r>
              <a:endParaRPr lang="en-US" dirty="0"/>
            </a:p>
          </p:txBody>
        </p:sp>
        <p:cxnSp>
          <p:nvCxnSpPr>
            <p:cNvPr id="31" name="Elbow Connector 30"/>
            <p:cNvCxnSpPr>
              <a:stCxn id="6" idx="2"/>
              <a:endCxn id="8" idx="0"/>
            </p:cNvCxnSpPr>
            <p:nvPr/>
          </p:nvCxnSpPr>
          <p:spPr>
            <a:xfrm rot="5400000">
              <a:off x="2110616" y="344336"/>
              <a:ext cx="379046" cy="1995911"/>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6" idx="2"/>
              <a:endCxn id="7" idx="0"/>
            </p:cNvCxnSpPr>
            <p:nvPr/>
          </p:nvCxnSpPr>
          <p:spPr>
            <a:xfrm rot="16200000" flipH="1">
              <a:off x="6280457" y="-1829595"/>
              <a:ext cx="379046" cy="634377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8" idx="2"/>
              <a:endCxn id="10" idx="0"/>
            </p:cNvCxnSpPr>
            <p:nvPr/>
          </p:nvCxnSpPr>
          <p:spPr>
            <a:xfrm rot="16200000" flipH="1">
              <a:off x="1827296" y="1327133"/>
              <a:ext cx="1183937" cy="223416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62" idx="2"/>
              <a:endCxn id="12" idx="0"/>
            </p:cNvCxnSpPr>
            <p:nvPr/>
          </p:nvCxnSpPr>
          <p:spPr>
            <a:xfrm rot="16200000" flipH="1">
              <a:off x="6524149" y="1146213"/>
              <a:ext cx="1167447" cy="261249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2"/>
              <a:endCxn id="9" idx="0"/>
            </p:cNvCxnSpPr>
            <p:nvPr/>
          </p:nvCxnSpPr>
          <p:spPr>
            <a:xfrm>
              <a:off x="9641866" y="1836614"/>
              <a:ext cx="0" cy="3790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0" idx="1"/>
              <a:endCxn id="16" idx="1"/>
            </p:cNvCxnSpPr>
            <p:nvPr/>
          </p:nvCxnSpPr>
          <p:spPr>
            <a:xfrm rot="10800000" flipV="1">
              <a:off x="1505327" y="3196399"/>
              <a:ext cx="12700" cy="539262"/>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0" idx="0"/>
              <a:endCxn id="10" idx="0"/>
            </p:cNvCxnSpPr>
            <p:nvPr/>
          </p:nvCxnSpPr>
          <p:spPr>
            <a:xfrm rot="5400000" flipH="1" flipV="1">
              <a:off x="3536345" y="3036183"/>
              <a:ext cx="12700" cy="12700"/>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0" idx="1"/>
              <a:endCxn id="18" idx="1"/>
            </p:cNvCxnSpPr>
            <p:nvPr/>
          </p:nvCxnSpPr>
          <p:spPr>
            <a:xfrm rot="10800000" flipV="1">
              <a:off x="1505327" y="3196399"/>
              <a:ext cx="12700" cy="1078524"/>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0" idx="1"/>
              <a:endCxn id="19" idx="1"/>
            </p:cNvCxnSpPr>
            <p:nvPr/>
          </p:nvCxnSpPr>
          <p:spPr>
            <a:xfrm rot="10800000" flipV="1">
              <a:off x="1505327" y="3196399"/>
              <a:ext cx="12700" cy="1617786"/>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0" idx="1"/>
            </p:cNvCxnSpPr>
            <p:nvPr/>
          </p:nvCxnSpPr>
          <p:spPr>
            <a:xfrm rot="10800000" flipV="1">
              <a:off x="1505327" y="3196399"/>
              <a:ext cx="12700" cy="2157048"/>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2" idx="1"/>
              <a:endCxn id="22" idx="1"/>
            </p:cNvCxnSpPr>
            <p:nvPr/>
          </p:nvCxnSpPr>
          <p:spPr>
            <a:xfrm rot="10800000" flipV="1">
              <a:off x="6236436" y="3196399"/>
              <a:ext cx="12700" cy="539262"/>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2" idx="1"/>
            </p:cNvCxnSpPr>
            <p:nvPr/>
          </p:nvCxnSpPr>
          <p:spPr>
            <a:xfrm rot="10800000" flipV="1">
              <a:off x="6236436" y="3196399"/>
              <a:ext cx="12700" cy="1078524"/>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1505326" y="5193231"/>
              <a:ext cx="4062036" cy="304800"/>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 Out</a:t>
              </a:r>
              <a:endParaRPr lang="en-US" dirty="0"/>
            </a:p>
          </p:txBody>
        </p:sp>
        <p:sp>
          <p:nvSpPr>
            <p:cNvPr id="52" name="Rectangle 51"/>
            <p:cNvSpPr/>
            <p:nvPr/>
          </p:nvSpPr>
          <p:spPr>
            <a:xfrm>
              <a:off x="3829539" y="845037"/>
              <a:ext cx="2120579" cy="304800"/>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 In as Section ID</a:t>
              </a:r>
              <a:endParaRPr lang="en-US" dirty="0"/>
            </a:p>
          </p:txBody>
        </p:sp>
        <p:sp>
          <p:nvSpPr>
            <p:cNvPr id="62" name="Rectangle 61"/>
            <p:cNvSpPr/>
            <p:nvPr/>
          </p:nvSpPr>
          <p:spPr>
            <a:xfrm>
              <a:off x="5225392" y="1548304"/>
              <a:ext cx="1152467" cy="320432"/>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Operator</a:t>
              </a:r>
              <a:endParaRPr lang="en-US" dirty="0"/>
            </a:p>
          </p:txBody>
        </p:sp>
        <p:sp>
          <p:nvSpPr>
            <p:cNvPr id="64" name="Rectangle 63"/>
            <p:cNvSpPr/>
            <p:nvPr/>
          </p:nvSpPr>
          <p:spPr>
            <a:xfrm>
              <a:off x="6377859" y="1548304"/>
              <a:ext cx="1461216" cy="585688"/>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Work Cycle Page</a:t>
              </a:r>
              <a:endParaRPr lang="en-US" dirty="0"/>
            </a:p>
          </p:txBody>
        </p:sp>
        <p:cxnSp>
          <p:nvCxnSpPr>
            <p:cNvPr id="70" name="Elbow Connector 69"/>
            <p:cNvCxnSpPr>
              <a:stCxn id="6" idx="2"/>
              <a:endCxn id="62" idx="0"/>
            </p:cNvCxnSpPr>
            <p:nvPr/>
          </p:nvCxnSpPr>
          <p:spPr>
            <a:xfrm rot="16200000" flipH="1">
              <a:off x="4352092" y="98770"/>
              <a:ext cx="395536" cy="250353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6242785" y="4130339"/>
              <a:ext cx="4062036" cy="304800"/>
            </a:xfrm>
            <a:prstGeom prst="rect">
              <a:avLst/>
            </a:prstGeom>
            <a:solidFill>
              <a:schemeClr val="accent1">
                <a:lumMod val="20000"/>
                <a:lumOff val="8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 Out</a:t>
              </a:r>
              <a:endParaRPr lang="en-US" dirty="0"/>
            </a:p>
          </p:txBody>
        </p:sp>
      </p:grpSp>
    </p:spTree>
    <p:extLst>
      <p:ext uri="{BB962C8B-B14F-4D97-AF65-F5344CB8AC3E}">
        <p14:creationId xmlns:p14="http://schemas.microsoft.com/office/powerpoint/2010/main" val="216161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502" y="1466850"/>
            <a:ext cx="12113758" cy="3886200"/>
          </a:xfrm>
          <a:prstGeom prst="rect">
            <a:avLst/>
          </a:prstGeom>
        </p:spPr>
      </p:pic>
    </p:spTree>
    <p:extLst>
      <p:ext uri="{BB962C8B-B14F-4D97-AF65-F5344CB8AC3E}">
        <p14:creationId xmlns:p14="http://schemas.microsoft.com/office/powerpoint/2010/main" val="343502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9948" y="577850"/>
            <a:ext cx="11418796" cy="5873750"/>
          </a:xfrm>
          <a:prstGeom prst="rect">
            <a:avLst/>
          </a:prstGeom>
        </p:spPr>
      </p:pic>
    </p:spTree>
    <p:extLst>
      <p:ext uri="{BB962C8B-B14F-4D97-AF65-F5344CB8AC3E}">
        <p14:creationId xmlns:p14="http://schemas.microsoft.com/office/powerpoint/2010/main" val="2093670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8653" y="490813"/>
            <a:ext cx="5486400" cy="356616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07" y="232905"/>
            <a:ext cx="5486400" cy="4723447"/>
          </a:xfrm>
          <a:prstGeom prst="rect">
            <a:avLst/>
          </a:prstGeom>
        </p:spPr>
      </p:pic>
      <p:sp>
        <p:nvSpPr>
          <p:cNvPr id="6" name="Oval 5"/>
          <p:cNvSpPr/>
          <p:nvPr/>
        </p:nvSpPr>
        <p:spPr>
          <a:xfrm>
            <a:off x="3455962" y="717453"/>
            <a:ext cx="365760" cy="365760"/>
          </a:xfrm>
          <a:prstGeom prst="ellipse">
            <a:avLst/>
          </a:prstGeom>
          <a:solidFill>
            <a:srgbClr val="EE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6578991" y="1341121"/>
            <a:ext cx="365760" cy="3657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8" name="Oval 7"/>
          <p:cNvSpPr/>
          <p:nvPr/>
        </p:nvSpPr>
        <p:spPr>
          <a:xfrm>
            <a:off x="5179254" y="717453"/>
            <a:ext cx="365760" cy="365760"/>
          </a:xfrm>
          <a:prstGeom prst="ellipse">
            <a:avLst/>
          </a:prstGeom>
          <a:solidFill>
            <a:srgbClr val="EE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9" name="Oval 8"/>
          <p:cNvSpPr/>
          <p:nvPr/>
        </p:nvSpPr>
        <p:spPr>
          <a:xfrm>
            <a:off x="8447650" y="717453"/>
            <a:ext cx="365760" cy="3657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1019907" y="2965939"/>
            <a:ext cx="365760" cy="365760"/>
          </a:xfrm>
          <a:prstGeom prst="ellipse">
            <a:avLst/>
          </a:prstGeom>
          <a:solidFill>
            <a:srgbClr val="EE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4996374" y="2965939"/>
            <a:ext cx="365760" cy="365760"/>
          </a:xfrm>
          <a:prstGeom prst="ellipse">
            <a:avLst/>
          </a:prstGeom>
          <a:solidFill>
            <a:srgbClr val="EE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12" name="Oval 11"/>
          <p:cNvSpPr/>
          <p:nvPr/>
        </p:nvSpPr>
        <p:spPr>
          <a:xfrm>
            <a:off x="9251853" y="1291884"/>
            <a:ext cx="365760" cy="3657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3" name="Oval 12"/>
          <p:cNvSpPr/>
          <p:nvPr/>
        </p:nvSpPr>
        <p:spPr>
          <a:xfrm>
            <a:off x="11483926" y="949571"/>
            <a:ext cx="365760" cy="3657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14" name="Oval 13"/>
          <p:cNvSpPr/>
          <p:nvPr/>
        </p:nvSpPr>
        <p:spPr>
          <a:xfrm>
            <a:off x="6630572" y="2996419"/>
            <a:ext cx="365760" cy="3657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5" name="Rectangle 14"/>
          <p:cNvSpPr/>
          <p:nvPr/>
        </p:nvSpPr>
        <p:spPr>
          <a:xfrm>
            <a:off x="46892" y="4121046"/>
            <a:ext cx="12088837" cy="271803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5"/>
          <p:cNvSpPr/>
          <p:nvPr/>
        </p:nvSpPr>
        <p:spPr>
          <a:xfrm rot="5400000">
            <a:off x="5866225" y="2067963"/>
            <a:ext cx="515816" cy="444669"/>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758374" y="4339169"/>
            <a:ext cx="365760" cy="365760"/>
          </a:xfrm>
          <a:prstGeom prst="ellipse">
            <a:avLst/>
          </a:prstGeom>
          <a:gradFill flip="none" rotWithShape="1">
            <a:gsLst>
              <a:gs pos="0">
                <a:srgbClr val="EEC942"/>
              </a:gs>
              <a:gs pos="100000">
                <a:srgbClr val="A9D18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8" name="Oval 17"/>
          <p:cNvSpPr/>
          <p:nvPr/>
        </p:nvSpPr>
        <p:spPr>
          <a:xfrm>
            <a:off x="5758374" y="4977844"/>
            <a:ext cx="365760" cy="365760"/>
          </a:xfrm>
          <a:prstGeom prst="ellipse">
            <a:avLst/>
          </a:prstGeom>
          <a:gradFill flip="none" rotWithShape="1">
            <a:gsLst>
              <a:gs pos="0">
                <a:srgbClr val="EEC942"/>
              </a:gs>
              <a:gs pos="100000">
                <a:srgbClr val="A9D18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9" name="Oval 18"/>
          <p:cNvSpPr/>
          <p:nvPr/>
        </p:nvSpPr>
        <p:spPr>
          <a:xfrm>
            <a:off x="5758374" y="5616519"/>
            <a:ext cx="365760" cy="365760"/>
          </a:xfrm>
          <a:prstGeom prst="ellipse">
            <a:avLst/>
          </a:prstGeom>
          <a:gradFill flip="none" rotWithShape="1">
            <a:gsLst>
              <a:gs pos="0">
                <a:srgbClr val="EEC942"/>
              </a:gs>
              <a:gs pos="100000">
                <a:srgbClr val="A9D18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0" name="Oval 19"/>
          <p:cNvSpPr/>
          <p:nvPr/>
        </p:nvSpPr>
        <p:spPr>
          <a:xfrm>
            <a:off x="5758374" y="6255194"/>
            <a:ext cx="365760" cy="365760"/>
          </a:xfrm>
          <a:prstGeom prst="ellipse">
            <a:avLst/>
          </a:prstGeom>
          <a:gradFill flip="none" rotWithShape="1">
            <a:gsLst>
              <a:gs pos="0">
                <a:srgbClr val="EEC942"/>
              </a:gs>
              <a:gs pos="100000">
                <a:srgbClr val="A9D18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23" name="TextBox 22"/>
          <p:cNvSpPr txBox="1"/>
          <p:nvPr/>
        </p:nvSpPr>
        <p:spPr>
          <a:xfrm>
            <a:off x="220394" y="4295121"/>
            <a:ext cx="5425439" cy="2369880"/>
          </a:xfrm>
          <a:prstGeom prst="rect">
            <a:avLst/>
          </a:prstGeom>
          <a:noFill/>
        </p:spPr>
        <p:txBody>
          <a:bodyPr wrap="square" rtlCol="0">
            <a:spAutoFit/>
          </a:bodyPr>
          <a:lstStyle/>
          <a:p>
            <a:pPr algn="r"/>
            <a:r>
              <a:rPr lang="en-US" sz="1600" dirty="0" smtClean="0"/>
              <a:t>The graph shows to much information which is not needed in daily operation</a:t>
            </a:r>
          </a:p>
          <a:p>
            <a:pPr algn="r"/>
            <a:endParaRPr lang="en-US" sz="1600" dirty="0" smtClean="0"/>
          </a:p>
          <a:p>
            <a:pPr algn="r"/>
            <a:r>
              <a:rPr lang="en-US" sz="1600" dirty="0" smtClean="0"/>
              <a:t>Link and information of the statistic causing </a:t>
            </a:r>
            <a:r>
              <a:rPr lang="en-US" sz="1600" dirty="0" err="1" smtClean="0"/>
              <a:t>unefficient</a:t>
            </a:r>
            <a:r>
              <a:rPr lang="en-US" sz="1600" dirty="0" smtClean="0"/>
              <a:t> information delivery</a:t>
            </a:r>
          </a:p>
          <a:p>
            <a:pPr algn="r"/>
            <a:endParaRPr lang="en-US" sz="1600" dirty="0" smtClean="0"/>
          </a:p>
          <a:p>
            <a:pPr algn="r"/>
            <a:r>
              <a:rPr lang="en-US" sz="1600" dirty="0" smtClean="0"/>
              <a:t>Difficult to find the work QR code from the list (</a:t>
            </a:r>
            <a:r>
              <a:rPr lang="en-US" sz="1600" dirty="0" err="1" smtClean="0"/>
              <a:t>uneffective</a:t>
            </a:r>
            <a:r>
              <a:rPr lang="en-US" sz="1600" dirty="0" smtClean="0"/>
              <a:t>)</a:t>
            </a:r>
          </a:p>
          <a:p>
            <a:pPr algn="r"/>
            <a:endParaRPr lang="en-US" sz="1600" dirty="0" smtClean="0"/>
          </a:p>
          <a:p>
            <a:pPr algn="r"/>
            <a:r>
              <a:rPr lang="en-US" sz="1600" dirty="0" smtClean="0"/>
              <a:t>Need to much scroll to find the right QR</a:t>
            </a:r>
            <a:endParaRPr lang="en-US" sz="1600" dirty="0"/>
          </a:p>
        </p:txBody>
      </p:sp>
      <p:sp>
        <p:nvSpPr>
          <p:cNvPr id="21" name="TextBox 20"/>
          <p:cNvSpPr txBox="1"/>
          <p:nvPr/>
        </p:nvSpPr>
        <p:spPr>
          <a:xfrm>
            <a:off x="6241367" y="4295121"/>
            <a:ext cx="5425439" cy="2308324"/>
          </a:xfrm>
          <a:prstGeom prst="rect">
            <a:avLst/>
          </a:prstGeom>
          <a:noFill/>
        </p:spPr>
        <p:txBody>
          <a:bodyPr wrap="square" rtlCol="0">
            <a:spAutoFit/>
          </a:bodyPr>
          <a:lstStyle/>
          <a:p>
            <a:r>
              <a:rPr lang="en-US" sz="1600" dirty="0" smtClean="0"/>
              <a:t>Efficient information delivery of a daily statistic</a:t>
            </a:r>
          </a:p>
          <a:p>
            <a:endParaRPr lang="en-US" sz="1600" dirty="0" smtClean="0"/>
          </a:p>
          <a:p>
            <a:endParaRPr lang="en-US" sz="1600" dirty="0" smtClean="0"/>
          </a:p>
          <a:p>
            <a:r>
              <a:rPr lang="en-US" sz="1600" dirty="0" smtClean="0"/>
              <a:t>Change the statistic graph by move the carrousel by button</a:t>
            </a:r>
          </a:p>
          <a:p>
            <a:endParaRPr lang="en-US" sz="1600" dirty="0" smtClean="0"/>
          </a:p>
          <a:p>
            <a:r>
              <a:rPr lang="en-US" sz="1600" dirty="0" smtClean="0"/>
              <a:t>Stacking information of categorized information for easy find the QR Code</a:t>
            </a:r>
          </a:p>
          <a:p>
            <a:endParaRPr lang="en-US" sz="1600" dirty="0" smtClean="0"/>
          </a:p>
          <a:p>
            <a:r>
              <a:rPr lang="en-US" sz="1600" dirty="0" smtClean="0"/>
              <a:t>Carrousel the information of the QR for effectiveness</a:t>
            </a:r>
            <a:endParaRPr lang="en-US" sz="1600" dirty="0"/>
          </a:p>
        </p:txBody>
      </p:sp>
    </p:spTree>
    <p:extLst>
      <p:ext uri="{BB962C8B-B14F-4D97-AF65-F5344CB8AC3E}">
        <p14:creationId xmlns:p14="http://schemas.microsoft.com/office/powerpoint/2010/main" val="1955643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TotalTime>
  <Words>826</Words>
  <Application>Microsoft Office PowerPoint</Application>
  <PresentationFormat>Widescreen</PresentationFormat>
  <Paragraphs>145</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PT. NSK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 NOOR ADABI</dc:creator>
  <cp:lastModifiedBy>FARHAN NOOR ADABI</cp:lastModifiedBy>
  <cp:revision>45</cp:revision>
  <dcterms:created xsi:type="dcterms:W3CDTF">2023-02-14T01:42:58Z</dcterms:created>
  <dcterms:modified xsi:type="dcterms:W3CDTF">2023-03-20T22:27:51Z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bef3bf67-fa44-49f6-a944-285773e0de91</vt:lpwstr>
  </property>
  <property fmtid="{D5CDD505-2E9C-101B-9397-08002B2CF9AE}" pid="3" name="NSKClassification">
    <vt:lpwstr>Confidential</vt:lpwstr>
  </property>
</Properties>
</file>