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9" r:id="rId3"/>
    <p:sldId id="270" r:id="rId4"/>
    <p:sldId id="261" r:id="rId5"/>
    <p:sldId id="271" r:id="rId6"/>
    <p:sldId id="262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F1A54D-23DA-4F85-A766-B2C5D58A3297}">
          <p14:sldIdLst>
            <p14:sldId id="258"/>
            <p14:sldId id="269"/>
            <p14:sldId id="270"/>
            <p14:sldId id="261"/>
            <p14:sldId id="271"/>
            <p14:sldId id="262"/>
            <p14:sldId id="268"/>
          </p14:sldIdLst>
        </p14:section>
        <p14:section name="Untitled Section" id="{A6E3D75A-B28D-4A0B-82FC-10F4EDF3E5D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9D18E"/>
    <a:srgbClr val="EEC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7" autoAdjust="0"/>
    <p:restoredTop sz="94660"/>
  </p:normalViewPr>
  <p:slideViewPr>
    <p:cSldViewPr snapToGrid="0">
      <p:cViewPr>
        <p:scale>
          <a:sx n="75" d="100"/>
          <a:sy n="75" d="100"/>
        </p:scale>
        <p:origin x="2226" y="8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50F59-7961-4875-8D40-C47E89FFF61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ADCA6-D597-4133-B92A-4589C02D3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63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DCA6-D597-4133-B92A-4589C02D31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47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DCA6-D597-4133-B92A-4589C02D31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18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DCA6-D597-4133-B92A-4589C02D31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28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DCA6-D597-4133-B92A-4589C02D31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97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DCA6-D597-4133-B92A-4589C02D31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7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0D67-2C68-4D25-A61D-6B8EB79FB63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2116-206B-4478-8A83-B389FCBF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4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0D67-2C68-4D25-A61D-6B8EB79FB63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2116-206B-4478-8A83-B389FCBF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0D67-2C68-4D25-A61D-6B8EB79FB63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2116-206B-4478-8A83-B389FCBF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0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0D67-2C68-4D25-A61D-6B8EB79FB63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2116-206B-4478-8A83-B389FCBF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3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0D67-2C68-4D25-A61D-6B8EB79FB63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2116-206B-4478-8A83-B389FCBF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6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0D67-2C68-4D25-A61D-6B8EB79FB63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2116-206B-4478-8A83-B389FCBF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0D67-2C68-4D25-A61D-6B8EB79FB63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2116-206B-4478-8A83-B389FCBF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9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0D67-2C68-4D25-A61D-6B8EB79FB63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2116-206B-4478-8A83-B389FCBF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9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0D67-2C68-4D25-A61D-6B8EB79FB63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2116-206B-4478-8A83-B389FCBF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0D67-2C68-4D25-A61D-6B8EB79FB63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2116-206B-4478-8A83-B389FCBF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6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0D67-2C68-4D25-A61D-6B8EB79FB63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2116-206B-4478-8A83-B389FCBF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2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0D67-2C68-4D25-A61D-6B8EB79FB63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52116-206B-4478-8A83-B389FCBF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8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2" b="-150"/>
          <a:stretch/>
        </p:blipFill>
        <p:spPr>
          <a:xfrm>
            <a:off x="-1" y="0"/>
            <a:ext cx="3314683" cy="56562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3885018"/>
            <a:ext cx="3314683" cy="2972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>
              <a:solidFill>
                <a:schemeClr val="tx1"/>
              </a:solidFill>
              <a:latin typeface="Lato" panose="020F0502020204030203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</a:rPr>
              <a:t>“Being effective in study and have an entertainment”</a:t>
            </a:r>
          </a:p>
          <a:p>
            <a:pPr algn="ctr"/>
            <a:endParaRPr lang="en-US" dirty="0">
              <a:solidFill>
                <a:schemeClr val="tx1"/>
              </a:solidFill>
              <a:latin typeface="Lato" panose="020F0502020204030203" pitchFamily="34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Age: 22 years old</a:t>
            </a:r>
          </a:p>
          <a:p>
            <a:r>
              <a:rPr lang="en-US" dirty="0">
                <a:solidFill>
                  <a:schemeClr val="tx1"/>
                </a:solidFill>
              </a:rPr>
              <a:t>Gender: Female</a:t>
            </a:r>
          </a:p>
          <a:p>
            <a:r>
              <a:rPr lang="en-US" dirty="0">
                <a:solidFill>
                  <a:schemeClr val="tx1"/>
                </a:solidFill>
              </a:rPr>
              <a:t>Occupation: University student</a:t>
            </a:r>
          </a:p>
          <a:p>
            <a:r>
              <a:rPr lang="en-US" dirty="0">
                <a:solidFill>
                  <a:schemeClr val="tx1"/>
                </a:solidFill>
              </a:rPr>
              <a:t>Technology usage: Primarily uses a desktop/laptop for streaming</a:t>
            </a:r>
          </a:p>
          <a:p>
            <a:pPr algn="ctr"/>
            <a:endParaRPr lang="en-US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8692" y="2972489"/>
            <a:ext cx="1531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Lynn</a:t>
            </a:r>
            <a:endParaRPr lang="en-US" sz="48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86527" y="114206"/>
            <a:ext cx="874208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Behaviors and Habits: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Lynn is a busy university student with a tight study schedule, and she often looks for short breaks during her study sessions to relax and </a:t>
            </a:r>
            <a:r>
              <a:rPr lang="en-US" sz="1600" dirty="0" smtClean="0"/>
              <a:t>unwind by watching a romance comedy drama.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Lynn </a:t>
            </a:r>
            <a:r>
              <a:rPr lang="en-US" sz="1600" dirty="0"/>
              <a:t>typically streams content on her desktop or laptop, as it is the most convenient device for her while </a:t>
            </a:r>
            <a:r>
              <a:rPr lang="en-US" sz="1600" dirty="0" smtClean="0"/>
              <a:t>studying.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She </a:t>
            </a:r>
            <a:r>
              <a:rPr lang="en-US" sz="1600" dirty="0"/>
              <a:t>appreciates platforms that offer a variety of content options, and she would be interested in e-seminar features that could provide her with educational and informative content during her breaks.</a:t>
            </a:r>
          </a:p>
          <a:p>
            <a:r>
              <a:rPr lang="en-US" sz="1600" dirty="0"/>
              <a:t>Needs and </a:t>
            </a:r>
            <a:r>
              <a:rPr lang="en-US" sz="1600" dirty="0" smtClean="0"/>
              <a:t>Goals: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Lynn </a:t>
            </a:r>
            <a:r>
              <a:rPr lang="en-US" sz="1600" dirty="0"/>
              <a:t>seeks a convenient and accessible streaming platform that fits seamlessly into her busy study </a:t>
            </a:r>
            <a:r>
              <a:rPr lang="en-US" sz="1600" dirty="0" smtClean="0"/>
              <a:t>schedule.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Lynn </a:t>
            </a:r>
            <a:r>
              <a:rPr lang="en-US" sz="1600" dirty="0"/>
              <a:t>would appreciate curated recommendations and personalized content suggestions that align with her viewing </a:t>
            </a:r>
            <a:r>
              <a:rPr lang="en-US" sz="1600" dirty="0" smtClean="0"/>
              <a:t>preferences.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As </a:t>
            </a:r>
            <a:r>
              <a:rPr lang="en-US" sz="1600" dirty="0"/>
              <a:t>a university student, she may be interested in e-seminars that cover topics related to her studies, career development, or personal interests, providing her with educational value during her breaks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Pain Points: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If Vidio.com lacks a diverse content library or does not offer e-seminar features, Lynn may need to use multiple platforms to fulfill her viewing preferences, which can be time-consuming and </a:t>
            </a:r>
            <a:r>
              <a:rPr lang="en-US" sz="1600" dirty="0" smtClean="0"/>
              <a:t>inconvenient.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If </a:t>
            </a:r>
            <a:r>
              <a:rPr lang="en-US" sz="1600" dirty="0"/>
              <a:t>the user interface is complicated or difficult to navigate, Lynn may struggle to find and access the content she wants, leading to frustration and a subpar user </a:t>
            </a:r>
            <a:r>
              <a:rPr lang="en-US" sz="1600" dirty="0" smtClean="0"/>
              <a:t>experience.</a:t>
            </a:r>
          </a:p>
          <a:p>
            <a:r>
              <a:rPr lang="en-US" sz="1600" dirty="0" smtClean="0"/>
              <a:t>Design </a:t>
            </a:r>
            <a:r>
              <a:rPr lang="en-US" sz="1600" dirty="0"/>
              <a:t>Considerations: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design should consider Lynn's viewing preferences for romance comedy dramas and provide options for exploring new content in this </a:t>
            </a:r>
            <a:r>
              <a:rPr lang="en-US" sz="1600" dirty="0" smtClean="0"/>
              <a:t>genre.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introduction of e-seminar features should be seamlessly integrated into the platform, with clear visibility and accessibility, allowing Lynn to easily access informative content during her </a:t>
            </a:r>
            <a:r>
              <a:rPr lang="en-US" sz="1600" dirty="0" smtClean="0"/>
              <a:t>breaks.</a:t>
            </a:r>
          </a:p>
        </p:txBody>
      </p:sp>
    </p:spTree>
    <p:extLst>
      <p:ext uri="{BB962C8B-B14F-4D97-AF65-F5344CB8AC3E}">
        <p14:creationId xmlns:p14="http://schemas.microsoft.com/office/powerpoint/2010/main" val="284342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89"/>
          <a:stretch/>
        </p:blipFill>
        <p:spPr>
          <a:xfrm>
            <a:off x="0" y="0"/>
            <a:ext cx="3314683" cy="40726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3885018"/>
            <a:ext cx="3314683" cy="29729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>
              <a:solidFill>
                <a:schemeClr val="tx1"/>
              </a:solidFill>
              <a:latin typeface="Lato" panose="020F0502020204030203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</a:rPr>
              <a:t>“Enjoy my daily travel for work is my first relax medicine”</a:t>
            </a:r>
          </a:p>
          <a:p>
            <a:pPr algn="ctr"/>
            <a:endParaRPr lang="en-US" dirty="0">
              <a:solidFill>
                <a:schemeClr val="tx1"/>
              </a:solidFill>
              <a:latin typeface="Lato" panose="020F0502020204030203" pitchFamily="34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Age: 30 years old</a:t>
            </a:r>
          </a:p>
          <a:p>
            <a:r>
              <a:rPr lang="en-US" dirty="0">
                <a:solidFill>
                  <a:schemeClr val="tx1"/>
                </a:solidFill>
              </a:rPr>
              <a:t>Gender: Female</a:t>
            </a:r>
          </a:p>
          <a:p>
            <a:r>
              <a:rPr lang="en-US" dirty="0">
                <a:solidFill>
                  <a:schemeClr val="tx1"/>
                </a:solidFill>
              </a:rPr>
              <a:t>Occupation: Admin in a government company</a:t>
            </a:r>
          </a:p>
          <a:p>
            <a:r>
              <a:rPr lang="en-US" dirty="0">
                <a:solidFill>
                  <a:schemeClr val="tx1"/>
                </a:solidFill>
              </a:rPr>
              <a:t>Technology usage: Primarily uses a mobile phone for streaming</a:t>
            </a:r>
          </a:p>
          <a:p>
            <a:pPr algn="ctr"/>
            <a:endParaRPr lang="en-US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8692" y="2972489"/>
            <a:ext cx="1657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Tisha</a:t>
            </a:r>
            <a:endParaRPr lang="en-US" sz="48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86527" y="114206"/>
            <a:ext cx="874208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Behaviors and Habits: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Tisha</a:t>
            </a:r>
            <a:r>
              <a:rPr lang="en-US" sz="1600" dirty="0"/>
              <a:t> commutes to work daily via city train and takes advantage of the high-speed Wi-Fi on the train to stream content on her </a:t>
            </a:r>
            <a:r>
              <a:rPr lang="en-US" sz="1600" dirty="0" smtClean="0"/>
              <a:t>phone.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She </a:t>
            </a:r>
            <a:r>
              <a:rPr lang="en-US" sz="1600" dirty="0"/>
              <a:t>enjoys a variety of content genres, including movies, podcasts, music, and TV shows, depending on her mood and preferences at the </a:t>
            </a:r>
            <a:r>
              <a:rPr lang="en-US" sz="1600" dirty="0" smtClean="0"/>
              <a:t>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Tisha</a:t>
            </a:r>
            <a:r>
              <a:rPr lang="en-US" sz="1600" dirty="0" smtClean="0"/>
              <a:t> </a:t>
            </a:r>
            <a:r>
              <a:rPr lang="en-US" sz="1600" dirty="0"/>
              <a:t>typically streams content on her mobile phone during her commute, as it provides her with convenient and on-the-go entertainment </a:t>
            </a:r>
            <a:r>
              <a:rPr lang="en-US" sz="1600" dirty="0" smtClean="0"/>
              <a:t>options.</a:t>
            </a:r>
          </a:p>
          <a:p>
            <a:r>
              <a:rPr lang="en-US" sz="1600" dirty="0" smtClean="0"/>
              <a:t>Needs </a:t>
            </a:r>
            <a:r>
              <a:rPr lang="en-US" sz="1600" dirty="0"/>
              <a:t>and Goals: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Tisha</a:t>
            </a:r>
            <a:r>
              <a:rPr lang="en-US" sz="1600" dirty="0"/>
              <a:t> seeks a seamless and convenient streaming experience on her mobile phone during her daily commute, with high-quality streaming and reliable </a:t>
            </a:r>
            <a:r>
              <a:rPr lang="en-US" sz="1600" dirty="0" smtClean="0"/>
              <a:t>performance.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She </a:t>
            </a:r>
            <a:r>
              <a:rPr lang="en-US" sz="1600" dirty="0"/>
              <a:t>values a diverse content library that offers movies, podcasts, music, and TV shows, allowing her to choose from a variety of options based on her mood and </a:t>
            </a:r>
            <a:r>
              <a:rPr lang="en-US" sz="1600" dirty="0" smtClean="0"/>
              <a:t>preferences.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As </a:t>
            </a:r>
            <a:r>
              <a:rPr lang="en-US" sz="1600" dirty="0"/>
              <a:t>a busy professional, she appreciates time-efficient options that allow her to easily switch between different types of content and media during her commute.</a:t>
            </a:r>
          </a:p>
          <a:p>
            <a:r>
              <a:rPr lang="en-US" sz="1600" dirty="0"/>
              <a:t>Pain Points: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If </a:t>
            </a:r>
            <a:r>
              <a:rPr lang="en-US" sz="1600" dirty="0" err="1"/>
              <a:t>Vidio.com's</a:t>
            </a:r>
            <a:r>
              <a:rPr lang="en-US" sz="1600" dirty="0"/>
              <a:t> mobile app lacks high-quality streaming or reliable performance, </a:t>
            </a:r>
            <a:r>
              <a:rPr lang="en-US" sz="1600" dirty="0" err="1"/>
              <a:t>Tisha</a:t>
            </a:r>
            <a:r>
              <a:rPr lang="en-US" sz="1600" dirty="0"/>
              <a:t> may experience interruptions or delays during her commute, leading to a frustrating user </a:t>
            </a:r>
            <a:r>
              <a:rPr lang="en-US" sz="1600" dirty="0" smtClean="0"/>
              <a:t>experience.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Tisha</a:t>
            </a:r>
            <a:r>
              <a:rPr lang="en-US" sz="1600" dirty="0" smtClean="0"/>
              <a:t> </a:t>
            </a:r>
            <a:r>
              <a:rPr lang="en-US" sz="1600" dirty="0"/>
              <a:t>may be deterred from using Vidio.com if the mobile app does not offer a seamless and convenient experience during her daily commute, as this is a key time for her to enjoy entertainment on her phone.</a:t>
            </a:r>
          </a:p>
          <a:p>
            <a:r>
              <a:rPr lang="en-US" sz="1600" dirty="0"/>
              <a:t>Design Considerations: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 UX and UI design of </a:t>
            </a:r>
            <a:r>
              <a:rPr lang="en-US" sz="1600" dirty="0" err="1"/>
              <a:t>Vidio.com's</a:t>
            </a:r>
            <a:r>
              <a:rPr lang="en-US" sz="1600" dirty="0"/>
              <a:t> mobile app should prioritize a seamless and high-quality streaming experience, taking into consideration the potential connectivity issues during </a:t>
            </a:r>
            <a:r>
              <a:rPr lang="en-US" sz="1600" dirty="0" err="1"/>
              <a:t>Tisha's</a:t>
            </a:r>
            <a:r>
              <a:rPr lang="en-US" sz="1600" dirty="0"/>
              <a:t> city train </a:t>
            </a:r>
            <a:r>
              <a:rPr lang="en-US" sz="1600" dirty="0" smtClean="0"/>
              <a:t>commute.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design should offer a diverse range of content options, including movies, podcasts, music, and TV shows, with easy navigation and search functionality to help </a:t>
            </a:r>
            <a:r>
              <a:rPr lang="en-US" sz="1600" dirty="0" err="1"/>
              <a:t>Tisha</a:t>
            </a:r>
            <a:r>
              <a:rPr lang="en-US" sz="1600" dirty="0"/>
              <a:t> quickly find and access the content she </a:t>
            </a:r>
            <a:r>
              <a:rPr lang="en-US" sz="1600" dirty="0" smtClean="0"/>
              <a:t>wants.</a:t>
            </a:r>
          </a:p>
        </p:txBody>
      </p:sp>
    </p:spTree>
    <p:extLst>
      <p:ext uri="{BB962C8B-B14F-4D97-AF65-F5344CB8AC3E}">
        <p14:creationId xmlns:p14="http://schemas.microsoft.com/office/powerpoint/2010/main" val="419863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14683" cy="49720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3885018"/>
            <a:ext cx="3314683" cy="29729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</a:rPr>
              <a:t>“quick and easily operate entertainment platform on my TV make me happy through day to day”</a:t>
            </a:r>
          </a:p>
          <a:p>
            <a:pPr algn="ctr"/>
            <a:endParaRPr lang="en-US" dirty="0">
              <a:solidFill>
                <a:schemeClr val="tx1"/>
              </a:solidFill>
              <a:latin typeface="Lato" panose="020F0502020204030203" pitchFamily="34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Age: 35 years old</a:t>
            </a:r>
          </a:p>
          <a:p>
            <a:r>
              <a:rPr lang="en-US" dirty="0">
                <a:solidFill>
                  <a:schemeClr val="tx1"/>
                </a:solidFill>
              </a:rPr>
              <a:t>Gender: Female</a:t>
            </a:r>
          </a:p>
          <a:p>
            <a:r>
              <a:rPr lang="en-US" dirty="0">
                <a:solidFill>
                  <a:schemeClr val="tx1"/>
                </a:solidFill>
              </a:rPr>
              <a:t>Occupation: Stay-at-home mom</a:t>
            </a:r>
          </a:p>
          <a:p>
            <a:r>
              <a:rPr lang="en-US" dirty="0">
                <a:solidFill>
                  <a:schemeClr val="tx1"/>
                </a:solidFill>
              </a:rPr>
              <a:t>Technology usage: Primarily uses a smart TV for streaming</a:t>
            </a:r>
          </a:p>
          <a:p>
            <a:pPr algn="ctr"/>
            <a:endParaRPr lang="en-US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6488" y="2972489"/>
            <a:ext cx="2068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Azkiya</a:t>
            </a:r>
            <a:endParaRPr lang="en-US" sz="48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86527" y="114206"/>
            <a:ext cx="874208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Behaviors and Habits: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Azkiya</a:t>
            </a:r>
            <a:r>
              <a:rPr lang="en-US" sz="1600" dirty="0"/>
              <a:t> spends a significant amount of time at home and uses her smart TV to watch dramas and movies for entertainment.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She also occasionally looks for cooking tutorials and parenting seminars to enhance her skills and knowledge in those areas.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Azkiya</a:t>
            </a:r>
            <a:r>
              <a:rPr lang="en-US" sz="1600" dirty="0"/>
              <a:t> prefers platforms that offer a diverse range of content, including dramas, movies, cooking tutorials, and parenting seminars, all in one place for convenience.</a:t>
            </a:r>
          </a:p>
          <a:p>
            <a:r>
              <a:rPr lang="en-US" sz="1600" dirty="0" smtClean="0"/>
              <a:t>Needs </a:t>
            </a:r>
            <a:r>
              <a:rPr lang="en-US" sz="1600" dirty="0"/>
              <a:t>and Goals: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Azkiya</a:t>
            </a:r>
            <a:r>
              <a:rPr lang="en-US" sz="1600" dirty="0" smtClean="0"/>
              <a:t> seeks a user-friendly and convenient streaming experience on her smart TV, with easy navigation, clear content categorization, and reliable performance.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As </a:t>
            </a:r>
            <a:r>
              <a:rPr lang="en-US" sz="1600" dirty="0"/>
              <a:t>a busy mom, she appreciates time-efficient options that allow her to switch between different types of content seamlessly and without hassle.</a:t>
            </a:r>
          </a:p>
          <a:p>
            <a:r>
              <a:rPr lang="en-US" sz="1600" dirty="0" smtClean="0"/>
              <a:t>Pain </a:t>
            </a:r>
            <a:r>
              <a:rPr lang="en-US" sz="1600" dirty="0"/>
              <a:t>Points: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If </a:t>
            </a:r>
            <a:r>
              <a:rPr lang="en-US" sz="1600" dirty="0" err="1"/>
              <a:t>Vidio.com's</a:t>
            </a:r>
            <a:r>
              <a:rPr lang="en-US" sz="1600" dirty="0"/>
              <a:t> smart TV app lacks user-friendly navigation or clear content categorization, </a:t>
            </a:r>
            <a:r>
              <a:rPr lang="en-US" sz="1600" dirty="0" err="1"/>
              <a:t>Azkiya</a:t>
            </a:r>
            <a:r>
              <a:rPr lang="en-US" sz="1600" dirty="0"/>
              <a:t> may have difficulty finding the specific content she wants to watch, leading to frustration and decreased engagement.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If the content library does not offer a diverse range of options, including cooking tutorials and parenting seminars, </a:t>
            </a:r>
            <a:r>
              <a:rPr lang="en-US" sz="1600" dirty="0" err="1"/>
              <a:t>Azkiya</a:t>
            </a:r>
            <a:r>
              <a:rPr lang="en-US" sz="1600" dirty="0"/>
              <a:t> may have to use multiple platforms, which can be inconvenient and time-consuming.</a:t>
            </a:r>
          </a:p>
          <a:p>
            <a:r>
              <a:rPr lang="en-US" sz="1600" dirty="0" smtClean="0"/>
              <a:t>Design </a:t>
            </a:r>
            <a:r>
              <a:rPr lang="en-US" sz="1600" dirty="0"/>
              <a:t>Considerations: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 UX and UI design of </a:t>
            </a:r>
            <a:r>
              <a:rPr lang="en-US" sz="1600" dirty="0" err="1"/>
              <a:t>Vidio.com's</a:t>
            </a:r>
            <a:r>
              <a:rPr lang="en-US" sz="1600" dirty="0"/>
              <a:t> smart TV app should prioritize ease of use and intuitive navigation, with clear content categorization and search functionality to help </a:t>
            </a:r>
            <a:r>
              <a:rPr lang="en-US" sz="1600" dirty="0" err="1"/>
              <a:t>Azkiya</a:t>
            </a:r>
            <a:r>
              <a:rPr lang="en-US" sz="1600" dirty="0"/>
              <a:t> easily find and access the content she wants to watch.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app design should be visually appealing, with clear visibility of content options, easy-to-use controls, and personalized recommendations based on </a:t>
            </a:r>
            <a:r>
              <a:rPr lang="en-US" sz="1600" dirty="0" err="1"/>
              <a:t>Azkiya's</a:t>
            </a:r>
            <a:r>
              <a:rPr lang="en-US" sz="1600" dirty="0"/>
              <a:t> viewing history and preferences, to enhance her engagement and enjoyment of the platform.</a:t>
            </a:r>
          </a:p>
        </p:txBody>
      </p:sp>
    </p:spTree>
    <p:extLst>
      <p:ext uri="{BB962C8B-B14F-4D97-AF65-F5344CB8AC3E}">
        <p14:creationId xmlns:p14="http://schemas.microsoft.com/office/powerpoint/2010/main" val="177602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571709" y="82690"/>
            <a:ext cx="7996085" cy="6653856"/>
            <a:chOff x="1571709" y="82690"/>
            <a:chExt cx="7996085" cy="6653856"/>
          </a:xfrm>
        </p:grpSpPr>
        <p:sp>
          <p:nvSpPr>
            <p:cNvPr id="6" name="Rectangle 5"/>
            <p:cNvSpPr/>
            <p:nvPr/>
          </p:nvSpPr>
          <p:spPr>
            <a:xfrm>
              <a:off x="1571709" y="91358"/>
              <a:ext cx="3099966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Home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71709" y="396158"/>
              <a:ext cx="3099966" cy="3048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 Video </a:t>
              </a:r>
              <a:r>
                <a:rPr lang="en-US" dirty="0" err="1" smtClean="0"/>
                <a:t>Recomended</a:t>
              </a:r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264701" y="82690"/>
              <a:ext cx="4303093" cy="717350"/>
              <a:chOff x="5226601" y="133490"/>
              <a:chExt cx="4303093" cy="71735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5226601" y="133490"/>
                <a:ext cx="4303093" cy="3204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LIVE </a:t>
                </a:r>
                <a:r>
                  <a:rPr lang="en-US" dirty="0" smtClean="0"/>
                  <a:t>Content Classification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226601" y="453922"/>
                <a:ext cx="4303093" cy="396918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Live content exploration page</a:t>
                </a:r>
                <a:endParaRPr lang="en-US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264701" y="930762"/>
              <a:ext cx="4303093" cy="717350"/>
              <a:chOff x="5226601" y="905601"/>
              <a:chExt cx="4303093" cy="71735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226601" y="905601"/>
                <a:ext cx="4303093" cy="3204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TV Streaming Content Classification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226601" y="1226033"/>
                <a:ext cx="4303093" cy="396918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TV Streaming content </a:t>
                </a:r>
                <a:r>
                  <a:rPr lang="en-US" dirty="0"/>
                  <a:t>exploration page</a:t>
                </a:r>
                <a:endParaRPr lang="en-US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5264701" y="1778834"/>
              <a:ext cx="4303093" cy="717350"/>
              <a:chOff x="5226601" y="1815667"/>
              <a:chExt cx="4303093" cy="71735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226601" y="1815667"/>
                <a:ext cx="4303093" cy="3204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Movies </a:t>
                </a:r>
                <a:r>
                  <a:rPr lang="en-US" dirty="0" smtClean="0"/>
                  <a:t>Content Classification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226601" y="2136099"/>
                <a:ext cx="4303093" cy="396918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Movies content exploration page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264701" y="2626906"/>
              <a:ext cx="4303093" cy="717350"/>
              <a:chOff x="5226601" y="2652783"/>
              <a:chExt cx="4303093" cy="71735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226601" y="2652783"/>
                <a:ext cx="4303093" cy="3204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Drama/Serial Content Classification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226601" y="2973215"/>
                <a:ext cx="4303093" cy="396918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Drama/Serial content </a:t>
                </a:r>
                <a:r>
                  <a:rPr lang="en-US" dirty="0"/>
                  <a:t>exploration page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264701" y="3474978"/>
              <a:ext cx="4303093" cy="717350"/>
              <a:chOff x="5226601" y="3489178"/>
              <a:chExt cx="4303093" cy="71735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226601" y="3489178"/>
                <a:ext cx="4303093" cy="3204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E-Concert </a:t>
                </a:r>
                <a:r>
                  <a:rPr lang="en-US" dirty="0" smtClean="0"/>
                  <a:t>Content Classification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226601" y="3809610"/>
                <a:ext cx="4303093" cy="396918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E-Concert content </a:t>
                </a:r>
                <a:r>
                  <a:rPr lang="en-US" dirty="0" smtClean="0"/>
                  <a:t>exploration page</a:t>
                </a:r>
                <a:endParaRPr lang="en-US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264701" y="4323050"/>
              <a:ext cx="4303093" cy="717350"/>
              <a:chOff x="5226601" y="4430302"/>
              <a:chExt cx="4303093" cy="71735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226601" y="4430302"/>
                <a:ext cx="4303093" cy="3204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E-Seminar Content Classification</a:t>
                </a:r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226601" y="4750734"/>
                <a:ext cx="4303093" cy="396918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E-Seminar </a:t>
                </a:r>
                <a:r>
                  <a:rPr lang="en-US" dirty="0" smtClean="0"/>
                  <a:t>content </a:t>
                </a:r>
                <a:r>
                  <a:rPr lang="en-US" dirty="0"/>
                  <a:t>exploration page</a:t>
                </a:r>
                <a:endParaRPr lang="en-US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64701" y="5171122"/>
              <a:ext cx="4303093" cy="717350"/>
              <a:chOff x="5226601" y="5128872"/>
              <a:chExt cx="4303093" cy="71735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226601" y="5128872"/>
                <a:ext cx="4303093" cy="3204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Podcast </a:t>
                </a:r>
                <a:r>
                  <a:rPr lang="en-US" dirty="0" smtClean="0"/>
                  <a:t>Content Classification</a:t>
                </a:r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226601" y="5449304"/>
                <a:ext cx="4303093" cy="396918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Podcast </a:t>
                </a:r>
                <a:r>
                  <a:rPr lang="en-US" dirty="0" smtClean="0"/>
                  <a:t>content </a:t>
                </a:r>
                <a:r>
                  <a:rPr lang="en-US" dirty="0" smtClean="0"/>
                  <a:t>exploration page</a:t>
                </a:r>
                <a:endParaRPr lang="en-US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264701" y="6019196"/>
              <a:ext cx="4303093" cy="717350"/>
              <a:chOff x="5226601" y="6069996"/>
              <a:chExt cx="4303093" cy="71735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5226601" y="6069996"/>
                <a:ext cx="4303093" cy="3204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E-Radio </a:t>
                </a:r>
                <a:r>
                  <a:rPr lang="en-US" dirty="0" smtClean="0"/>
                  <a:t>Content Classification</a:t>
                </a:r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226601" y="6390428"/>
                <a:ext cx="4303093" cy="396918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E-Radio </a:t>
                </a:r>
                <a:r>
                  <a:rPr lang="en-US" dirty="0" smtClean="0"/>
                  <a:t>content </a:t>
                </a:r>
                <a:r>
                  <a:rPr lang="en-US" dirty="0"/>
                  <a:t>exploration page</a:t>
                </a:r>
                <a:endParaRPr lang="en-US" dirty="0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1571709" y="1036815"/>
              <a:ext cx="3099966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Login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71709" y="1570576"/>
              <a:ext cx="3099966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Pricing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571709" y="2145325"/>
              <a:ext cx="3099966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Find content </a:t>
              </a:r>
              <a:r>
                <a:rPr lang="en-US" dirty="0" err="1" smtClean="0"/>
                <a:t>fitur</a:t>
              </a:r>
              <a:endParaRPr lang="en-US" dirty="0"/>
            </a:p>
          </p:txBody>
        </p:sp>
        <p:cxnSp>
          <p:nvCxnSpPr>
            <p:cNvPr id="41" name="Elbow Connector 40"/>
            <p:cNvCxnSpPr>
              <a:stCxn id="6" idx="3"/>
              <a:endCxn id="10" idx="1"/>
            </p:cNvCxnSpPr>
            <p:nvPr/>
          </p:nvCxnSpPr>
          <p:spPr>
            <a:xfrm flipV="1">
              <a:off x="4671675" y="242906"/>
              <a:ext cx="593026" cy="852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6" idx="3"/>
              <a:endCxn id="16" idx="1"/>
            </p:cNvCxnSpPr>
            <p:nvPr/>
          </p:nvCxnSpPr>
          <p:spPr>
            <a:xfrm>
              <a:off x="4671675" y="243758"/>
              <a:ext cx="593026" cy="847220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6" idx="3"/>
              <a:endCxn id="19" idx="1"/>
            </p:cNvCxnSpPr>
            <p:nvPr/>
          </p:nvCxnSpPr>
          <p:spPr>
            <a:xfrm>
              <a:off x="4671675" y="243758"/>
              <a:ext cx="593026" cy="16952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6" idx="3"/>
              <a:endCxn id="21" idx="1"/>
            </p:cNvCxnSpPr>
            <p:nvPr/>
          </p:nvCxnSpPr>
          <p:spPr>
            <a:xfrm>
              <a:off x="4671675" y="243758"/>
              <a:ext cx="593026" cy="25433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6" idx="3"/>
              <a:endCxn id="23" idx="1"/>
            </p:cNvCxnSpPr>
            <p:nvPr/>
          </p:nvCxnSpPr>
          <p:spPr>
            <a:xfrm>
              <a:off x="4671675" y="243758"/>
              <a:ext cx="593026" cy="339143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6" idx="3"/>
              <a:endCxn id="25" idx="1"/>
            </p:cNvCxnSpPr>
            <p:nvPr/>
          </p:nvCxnSpPr>
          <p:spPr>
            <a:xfrm>
              <a:off x="4671675" y="243758"/>
              <a:ext cx="593026" cy="423950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6" idx="3"/>
              <a:endCxn id="32" idx="1"/>
            </p:cNvCxnSpPr>
            <p:nvPr/>
          </p:nvCxnSpPr>
          <p:spPr>
            <a:xfrm>
              <a:off x="4671675" y="243758"/>
              <a:ext cx="593026" cy="508758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6" idx="3"/>
              <a:endCxn id="34" idx="1"/>
            </p:cNvCxnSpPr>
            <p:nvPr/>
          </p:nvCxnSpPr>
          <p:spPr>
            <a:xfrm>
              <a:off x="4671675" y="243758"/>
              <a:ext cx="593026" cy="593565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6" idx="3"/>
              <a:endCxn id="42" idx="3"/>
            </p:cNvCxnSpPr>
            <p:nvPr/>
          </p:nvCxnSpPr>
          <p:spPr>
            <a:xfrm>
              <a:off x="4671675" y="243758"/>
              <a:ext cx="12700" cy="945457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6" idx="3"/>
              <a:endCxn id="43" idx="3"/>
            </p:cNvCxnSpPr>
            <p:nvPr/>
          </p:nvCxnSpPr>
          <p:spPr>
            <a:xfrm>
              <a:off x="4671675" y="243758"/>
              <a:ext cx="12700" cy="1479218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6" idx="3"/>
              <a:endCxn id="44" idx="3"/>
            </p:cNvCxnSpPr>
            <p:nvPr/>
          </p:nvCxnSpPr>
          <p:spPr>
            <a:xfrm>
              <a:off x="4671675" y="243758"/>
              <a:ext cx="12700" cy="2053967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161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545923" y="845037"/>
            <a:ext cx="10045876" cy="4652994"/>
            <a:chOff x="545923" y="845037"/>
            <a:chExt cx="10045876" cy="4652994"/>
          </a:xfrm>
        </p:grpSpPr>
        <p:sp>
          <p:nvSpPr>
            <p:cNvPr id="6" name="Rectangle 5"/>
            <p:cNvSpPr/>
            <p:nvPr/>
          </p:nvSpPr>
          <p:spPr>
            <a:xfrm>
              <a:off x="2766648" y="847968"/>
              <a:ext cx="1062892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Home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110420" y="1531814"/>
              <a:ext cx="1062892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Help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5923" y="1531814"/>
              <a:ext cx="1512520" cy="3204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Administrator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934819" y="2215660"/>
              <a:ext cx="1414094" cy="32043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Information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05327" y="3036183"/>
              <a:ext cx="4062035" cy="3204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Machine Work Summary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36436" y="3036183"/>
              <a:ext cx="4355363" cy="3204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Cycle Work Page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05327" y="3575445"/>
              <a:ext cx="4062035" cy="32043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Registering New Product Cycle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8443" y="1531814"/>
              <a:ext cx="2123032" cy="58568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Vision Machine Job Result Summary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05327" y="4114707"/>
              <a:ext cx="4062035" cy="32043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List of Registered Product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05327" y="4653969"/>
              <a:ext cx="4062035" cy="32043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Reporting of work cycle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36436" y="3575445"/>
              <a:ext cx="4355363" cy="32043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 a Product Inspection</a:t>
              </a:r>
              <a:endParaRPr lang="en-US" dirty="0"/>
            </a:p>
          </p:txBody>
        </p:sp>
        <p:cxnSp>
          <p:nvCxnSpPr>
            <p:cNvPr id="31" name="Elbow Connector 30"/>
            <p:cNvCxnSpPr>
              <a:stCxn id="6" idx="2"/>
              <a:endCxn id="8" idx="0"/>
            </p:cNvCxnSpPr>
            <p:nvPr/>
          </p:nvCxnSpPr>
          <p:spPr>
            <a:xfrm rot="5400000">
              <a:off x="2110616" y="344336"/>
              <a:ext cx="379046" cy="199591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6" idx="2"/>
              <a:endCxn id="7" idx="0"/>
            </p:cNvCxnSpPr>
            <p:nvPr/>
          </p:nvCxnSpPr>
          <p:spPr>
            <a:xfrm rot="16200000" flipH="1">
              <a:off x="6280457" y="-1829595"/>
              <a:ext cx="379046" cy="63437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8" idx="2"/>
              <a:endCxn id="10" idx="0"/>
            </p:cNvCxnSpPr>
            <p:nvPr/>
          </p:nvCxnSpPr>
          <p:spPr>
            <a:xfrm rot="16200000" flipH="1">
              <a:off x="1827296" y="1327133"/>
              <a:ext cx="1183937" cy="2234162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62" idx="2"/>
              <a:endCxn id="12" idx="0"/>
            </p:cNvCxnSpPr>
            <p:nvPr/>
          </p:nvCxnSpPr>
          <p:spPr>
            <a:xfrm rot="16200000" flipH="1">
              <a:off x="6524149" y="1146213"/>
              <a:ext cx="1167447" cy="2612492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7" idx="2"/>
              <a:endCxn id="9" idx="0"/>
            </p:cNvCxnSpPr>
            <p:nvPr/>
          </p:nvCxnSpPr>
          <p:spPr>
            <a:xfrm>
              <a:off x="9641866" y="1836614"/>
              <a:ext cx="0" cy="3790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10" idx="1"/>
              <a:endCxn id="16" idx="1"/>
            </p:cNvCxnSpPr>
            <p:nvPr/>
          </p:nvCxnSpPr>
          <p:spPr>
            <a:xfrm rot="10800000" flipV="1">
              <a:off x="1505327" y="3196399"/>
              <a:ext cx="12700" cy="539262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10" idx="0"/>
              <a:endCxn id="10" idx="0"/>
            </p:cNvCxnSpPr>
            <p:nvPr/>
          </p:nvCxnSpPr>
          <p:spPr>
            <a:xfrm rot="5400000" flipH="1" flipV="1">
              <a:off x="3536345" y="3036183"/>
              <a:ext cx="12700" cy="12700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10" idx="1"/>
              <a:endCxn id="18" idx="1"/>
            </p:cNvCxnSpPr>
            <p:nvPr/>
          </p:nvCxnSpPr>
          <p:spPr>
            <a:xfrm rot="10800000" flipV="1">
              <a:off x="1505327" y="3196399"/>
              <a:ext cx="12700" cy="1078524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10" idx="1"/>
              <a:endCxn id="19" idx="1"/>
            </p:cNvCxnSpPr>
            <p:nvPr/>
          </p:nvCxnSpPr>
          <p:spPr>
            <a:xfrm rot="10800000" flipV="1">
              <a:off x="1505327" y="3196399"/>
              <a:ext cx="12700" cy="1617786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10" idx="1"/>
            </p:cNvCxnSpPr>
            <p:nvPr/>
          </p:nvCxnSpPr>
          <p:spPr>
            <a:xfrm rot="10800000" flipV="1">
              <a:off x="1505327" y="3196399"/>
              <a:ext cx="12700" cy="2157048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12" idx="1"/>
              <a:endCxn id="22" idx="1"/>
            </p:cNvCxnSpPr>
            <p:nvPr/>
          </p:nvCxnSpPr>
          <p:spPr>
            <a:xfrm rot="10800000" flipV="1">
              <a:off x="6236436" y="3196399"/>
              <a:ext cx="12700" cy="539262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12" idx="1"/>
            </p:cNvCxnSpPr>
            <p:nvPr/>
          </p:nvCxnSpPr>
          <p:spPr>
            <a:xfrm rot="10800000" flipV="1">
              <a:off x="6236436" y="3196399"/>
              <a:ext cx="12700" cy="1078524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1505326" y="5193231"/>
              <a:ext cx="4062036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 Out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829539" y="845037"/>
              <a:ext cx="3099966" cy="3048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 Video </a:t>
              </a:r>
              <a:r>
                <a:rPr lang="en-US" dirty="0" err="1" smtClean="0"/>
                <a:t>Recomended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225392" y="1548304"/>
              <a:ext cx="1152467" cy="3204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Operator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377859" y="1548304"/>
              <a:ext cx="1461216" cy="58568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 Cycle Page</a:t>
              </a:r>
              <a:endParaRPr lang="en-US" dirty="0"/>
            </a:p>
          </p:txBody>
        </p:sp>
        <p:cxnSp>
          <p:nvCxnSpPr>
            <p:cNvPr id="70" name="Elbow Connector 69"/>
            <p:cNvCxnSpPr>
              <a:stCxn id="6" idx="2"/>
              <a:endCxn id="62" idx="0"/>
            </p:cNvCxnSpPr>
            <p:nvPr/>
          </p:nvCxnSpPr>
          <p:spPr>
            <a:xfrm rot="16200000" flipH="1">
              <a:off x="4352092" y="98770"/>
              <a:ext cx="395536" cy="25035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6242785" y="4130339"/>
              <a:ext cx="4062036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 Out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23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2" y="1466850"/>
            <a:ext cx="1211375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2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48" y="577850"/>
            <a:ext cx="11418796" cy="587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7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1109</Words>
  <Application>Microsoft Office PowerPoint</Application>
  <PresentationFormat>Widescreen</PresentationFormat>
  <Paragraphs>106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PT. NSK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FARHAN NOOR ADABI</dc:creator>
  <cp:lastModifiedBy>FARHAN NOOR ADABI</cp:lastModifiedBy>
  <cp:revision>52</cp:revision>
  <dcterms:created xsi:type="dcterms:W3CDTF">2023-02-14T01:42:58Z</dcterms:created>
  <dcterms:modified xsi:type="dcterms:W3CDTF">2023-04-14T01:53:55Z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bef3bf67-fa44-49f6-a944-285773e0de91</vt:lpwstr>
  </property>
  <property fmtid="{D5CDD505-2E9C-101B-9397-08002B2CF9AE}" pid="3" name="NSKClassification">
    <vt:lpwstr>Confidential</vt:lpwstr>
  </property>
</Properties>
</file>