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57"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9D18E"/>
    <a:srgbClr val="EEC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7" autoAdjust="0"/>
    <p:restoredTop sz="94660"/>
  </p:normalViewPr>
  <p:slideViewPr>
    <p:cSldViewPr snapToGrid="0">
      <p:cViewPr>
        <p:scale>
          <a:sx n="100" d="100"/>
          <a:sy n="100" d="100"/>
        </p:scale>
        <p:origin x="1266" y="2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50F59-7961-4875-8D40-C47E89FFF61E}"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ADCA6-D597-4133-B92A-4589C02D317A}" type="slidenum">
              <a:rPr lang="en-US" smtClean="0"/>
              <a:t>‹#›</a:t>
            </a:fld>
            <a:endParaRPr lang="en-US"/>
          </a:p>
        </p:txBody>
      </p:sp>
    </p:spTree>
    <p:extLst>
      <p:ext uri="{BB962C8B-B14F-4D97-AF65-F5344CB8AC3E}">
        <p14:creationId xmlns:p14="http://schemas.microsoft.com/office/powerpoint/2010/main" val="20964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1</a:t>
            </a:fld>
            <a:endParaRPr lang="en-US"/>
          </a:p>
        </p:txBody>
      </p:sp>
    </p:spTree>
    <p:extLst>
      <p:ext uri="{BB962C8B-B14F-4D97-AF65-F5344CB8AC3E}">
        <p14:creationId xmlns:p14="http://schemas.microsoft.com/office/powerpoint/2010/main" val="133173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2</a:t>
            </a:fld>
            <a:endParaRPr lang="en-US"/>
          </a:p>
        </p:txBody>
      </p:sp>
    </p:spTree>
    <p:extLst>
      <p:ext uri="{BB962C8B-B14F-4D97-AF65-F5344CB8AC3E}">
        <p14:creationId xmlns:p14="http://schemas.microsoft.com/office/powerpoint/2010/main" val="375244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3</a:t>
            </a:fld>
            <a:endParaRPr lang="en-US"/>
          </a:p>
        </p:txBody>
      </p:sp>
    </p:spTree>
    <p:extLst>
      <p:ext uri="{BB962C8B-B14F-4D97-AF65-F5344CB8AC3E}">
        <p14:creationId xmlns:p14="http://schemas.microsoft.com/office/powerpoint/2010/main" val="249887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4</a:t>
            </a:fld>
            <a:endParaRPr lang="en-US"/>
          </a:p>
        </p:txBody>
      </p:sp>
    </p:spTree>
    <p:extLst>
      <p:ext uri="{BB962C8B-B14F-4D97-AF65-F5344CB8AC3E}">
        <p14:creationId xmlns:p14="http://schemas.microsoft.com/office/powerpoint/2010/main" val="175113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5</a:t>
            </a:fld>
            <a:endParaRPr lang="en-US"/>
          </a:p>
        </p:txBody>
      </p:sp>
    </p:spTree>
    <p:extLst>
      <p:ext uri="{BB962C8B-B14F-4D97-AF65-F5344CB8AC3E}">
        <p14:creationId xmlns:p14="http://schemas.microsoft.com/office/powerpoint/2010/main" val="26719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8</a:t>
            </a:fld>
            <a:endParaRPr lang="en-US"/>
          </a:p>
        </p:txBody>
      </p:sp>
    </p:spTree>
    <p:extLst>
      <p:ext uri="{BB962C8B-B14F-4D97-AF65-F5344CB8AC3E}">
        <p14:creationId xmlns:p14="http://schemas.microsoft.com/office/powerpoint/2010/main" val="356634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9</a:t>
            </a:fld>
            <a:endParaRPr lang="en-US"/>
          </a:p>
        </p:txBody>
      </p:sp>
    </p:spTree>
    <p:extLst>
      <p:ext uri="{BB962C8B-B14F-4D97-AF65-F5344CB8AC3E}">
        <p14:creationId xmlns:p14="http://schemas.microsoft.com/office/powerpoint/2010/main" val="179726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89334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9771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28351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194253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8E0D67-2C68-4D25-A61D-6B8EB79FB63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113336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8E0D67-2C68-4D25-A61D-6B8EB79FB63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26509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8E0D67-2C68-4D25-A61D-6B8EB79FB634}"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48999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8E0D67-2C68-4D25-A61D-6B8EB79FB634}"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346899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E0D67-2C68-4D25-A61D-6B8EB79FB634}"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12107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E0D67-2C68-4D25-A61D-6B8EB79FB63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304106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E0D67-2C68-4D25-A61D-6B8EB79FB63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23271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E0D67-2C68-4D25-A61D-6B8EB79FB634}" type="datetimeFigureOut">
              <a:rPr lang="en-US" smtClean="0"/>
              <a:t>3/10/2023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52116-206B-4478-8A83-B389FCBFE0FB}" type="slidenum">
              <a:rPr lang="en-US" smtClean="0"/>
              <a:t>‹#›</a:t>
            </a:fld>
            <a:endParaRPr lang="en-US"/>
          </a:p>
        </p:txBody>
      </p:sp>
    </p:spTree>
    <p:extLst>
      <p:ext uri="{BB962C8B-B14F-4D97-AF65-F5344CB8AC3E}">
        <p14:creationId xmlns:p14="http://schemas.microsoft.com/office/powerpoint/2010/main" val="2750187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409482" y="-492"/>
            <a:ext cx="3782518" cy="67679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Objectives </a:t>
            </a:r>
            <a:endParaRPr lang="en-US" sz="1600" b="1"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make </a:t>
            </a:r>
            <a:r>
              <a:rPr lang="en-US" sz="1600" dirty="0">
                <a:solidFill>
                  <a:schemeClr val="tx1"/>
                </a:solidFill>
              </a:rPr>
              <a:t>his job easier Make the standard working safety environment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Ensure </a:t>
            </a:r>
            <a:r>
              <a:rPr lang="en-US" sz="1600" dirty="0">
                <a:solidFill>
                  <a:schemeClr val="tx1"/>
                </a:solidFill>
              </a:rPr>
              <a:t>all work is in a safe </a:t>
            </a:r>
            <a:r>
              <a:rPr lang="en-US" sz="1600" dirty="0" smtClean="0">
                <a:solidFill>
                  <a:schemeClr val="tx1"/>
                </a:solidFill>
              </a:rPr>
              <a:t>condition</a:t>
            </a:r>
          </a:p>
          <a:p>
            <a:pPr marL="285750" indent="-285750">
              <a:buFont typeface="Arial" panose="020B0604020202020204" pitchFamily="34" charset="0"/>
              <a:buChar char="•"/>
            </a:pPr>
            <a:r>
              <a:rPr lang="en-US" sz="1600" dirty="0" smtClean="0">
                <a:solidFill>
                  <a:schemeClr val="tx1"/>
                </a:solidFill>
              </a:rPr>
              <a:t>Make </a:t>
            </a:r>
            <a:r>
              <a:rPr lang="en-US" sz="1600" dirty="0">
                <a:solidFill>
                  <a:schemeClr val="tx1"/>
                </a:solidFill>
              </a:rPr>
              <a:t>the flow process faster and more </a:t>
            </a:r>
            <a:r>
              <a:rPr lang="en-US" sz="1600" dirty="0" smtClean="0">
                <a:solidFill>
                  <a:schemeClr val="tx1"/>
                </a:solidFill>
              </a:rPr>
              <a:t>efficient</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Tasks </a:t>
            </a:r>
            <a:endParaRPr lang="en-US" sz="1600" b="1"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Evaluating </a:t>
            </a:r>
            <a:r>
              <a:rPr lang="en-US" sz="1600" dirty="0">
                <a:solidFill>
                  <a:schemeClr val="tx1"/>
                </a:solidFill>
              </a:rPr>
              <a:t>the proposed work </a:t>
            </a:r>
            <a:r>
              <a:rPr lang="en-US" sz="1600" dirty="0" smtClean="0">
                <a:solidFill>
                  <a:schemeClr val="tx1"/>
                </a:solidFill>
              </a:rPr>
              <a:t>permit</a:t>
            </a:r>
          </a:p>
          <a:p>
            <a:pPr marL="285750" indent="-285750">
              <a:buFont typeface="Arial" panose="020B0604020202020204" pitchFamily="34" charset="0"/>
              <a:buChar char="•"/>
            </a:pPr>
            <a:r>
              <a:rPr lang="en-US" sz="1600" dirty="0" smtClean="0">
                <a:solidFill>
                  <a:schemeClr val="tx1"/>
                </a:solidFill>
              </a:rPr>
              <a:t>Controlling </a:t>
            </a:r>
            <a:r>
              <a:rPr lang="en-US" sz="1600" dirty="0">
                <a:solidFill>
                  <a:schemeClr val="tx1"/>
                </a:solidFill>
              </a:rPr>
              <a:t>the sub-</a:t>
            </a:r>
            <a:r>
              <a:rPr lang="en-US" sz="1600" dirty="0" err="1">
                <a:solidFill>
                  <a:schemeClr val="tx1"/>
                </a:solidFill>
              </a:rPr>
              <a:t>cont</a:t>
            </a:r>
            <a:r>
              <a:rPr lang="en-US" sz="1600" dirty="0">
                <a:solidFill>
                  <a:schemeClr val="tx1"/>
                </a:solidFill>
              </a:rPr>
              <a:t> member who works in Factory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Mentoring </a:t>
            </a:r>
            <a:r>
              <a:rPr lang="en-US" sz="1600" dirty="0">
                <a:solidFill>
                  <a:schemeClr val="tx1"/>
                </a:solidFill>
              </a:rPr>
              <a:t>every sub-</a:t>
            </a:r>
            <a:r>
              <a:rPr lang="en-US" sz="1600" dirty="0" err="1">
                <a:solidFill>
                  <a:schemeClr val="tx1"/>
                </a:solidFill>
              </a:rPr>
              <a:t>cont</a:t>
            </a:r>
            <a:r>
              <a:rPr lang="en-US" sz="1600" dirty="0">
                <a:solidFill>
                  <a:schemeClr val="tx1"/>
                </a:solidFill>
              </a:rPr>
              <a:t> company who will work at the </a:t>
            </a:r>
            <a:r>
              <a:rPr lang="en-US" sz="1600" dirty="0" smtClean="0">
                <a:solidFill>
                  <a:schemeClr val="tx1"/>
                </a:solidFill>
              </a:rPr>
              <a:t>factory</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Frustration </a:t>
            </a:r>
            <a:endParaRPr lang="en-US" sz="1600" b="1"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There </a:t>
            </a:r>
            <a:r>
              <a:rPr lang="en-US" sz="1600" dirty="0">
                <a:solidFill>
                  <a:schemeClr val="tx1"/>
                </a:solidFill>
              </a:rPr>
              <a:t>are a lot of accident possibility in working every day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Can’t </a:t>
            </a:r>
            <a:r>
              <a:rPr lang="en-US" sz="1600" dirty="0">
                <a:solidFill>
                  <a:schemeClr val="tx1"/>
                </a:solidFill>
              </a:rPr>
              <a:t>monitor in real time where is the work with high accident possibilities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Controlling </a:t>
            </a:r>
            <a:r>
              <a:rPr lang="en-US" sz="1600" dirty="0">
                <a:solidFill>
                  <a:schemeClr val="tx1"/>
                </a:solidFill>
              </a:rPr>
              <a:t>the work permit document after the job is finished</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7152" r="7282"/>
          <a:stretch/>
        </p:blipFill>
        <p:spPr>
          <a:xfrm>
            <a:off x="-9526" y="1"/>
            <a:ext cx="3324209" cy="3885017"/>
          </a:xfrm>
          <a:prstGeom prst="rect">
            <a:avLst/>
          </a:prstGeom>
        </p:spPr>
      </p:pic>
      <p:sp>
        <p:nvSpPr>
          <p:cNvPr id="4" name="Rectangle 3"/>
          <p:cNvSpPr/>
          <p:nvPr/>
        </p:nvSpPr>
        <p:spPr>
          <a:xfrm>
            <a:off x="0" y="3885018"/>
            <a:ext cx="3314683" cy="297298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“Every job in </a:t>
            </a:r>
            <a:r>
              <a:rPr lang="en-US" dirty="0" err="1">
                <a:solidFill>
                  <a:schemeClr val="tx1"/>
                </a:solidFill>
              </a:rPr>
              <a:t>factoy</a:t>
            </a:r>
            <a:r>
              <a:rPr lang="en-US" dirty="0">
                <a:solidFill>
                  <a:schemeClr val="tx1"/>
                </a:solidFill>
              </a:rPr>
              <a:t> should be safe, well planned and has a minim risk, So we can going home and meet our family again”.</a:t>
            </a:r>
          </a:p>
          <a:p>
            <a:pPr algn="ctr"/>
            <a:endParaRPr lang="en-US" dirty="0">
              <a:solidFill>
                <a:schemeClr val="tx1"/>
              </a:solidFill>
            </a:endParaRPr>
          </a:p>
        </p:txBody>
      </p:sp>
      <p:sp>
        <p:nvSpPr>
          <p:cNvPr id="5" name="TextBox 4"/>
          <p:cNvSpPr txBox="1"/>
          <p:nvPr/>
        </p:nvSpPr>
        <p:spPr>
          <a:xfrm>
            <a:off x="1568692" y="2972489"/>
            <a:ext cx="1745991" cy="830997"/>
          </a:xfrm>
          <a:prstGeom prst="rect">
            <a:avLst/>
          </a:prstGeom>
          <a:noFill/>
        </p:spPr>
        <p:txBody>
          <a:bodyPr wrap="none" rtlCol="0">
            <a:spAutoFit/>
          </a:bodyPr>
          <a:lstStyle/>
          <a:p>
            <a:r>
              <a:rPr lang="en-US" sz="4800" b="1" dirty="0" err="1" smtClean="0">
                <a:solidFill>
                  <a:schemeClr val="bg1"/>
                </a:solidFill>
                <a:latin typeface="Lato" panose="020F0502020204030203" pitchFamily="34" charset="0"/>
              </a:rPr>
              <a:t>Tomy</a:t>
            </a:r>
            <a:endParaRPr lang="en-US" sz="4800" b="1" dirty="0">
              <a:solidFill>
                <a:schemeClr val="bg1"/>
              </a:solidFill>
              <a:latin typeface="Lato" panose="020F050202020403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62818447"/>
              </p:ext>
            </p:extLst>
          </p:nvPr>
        </p:nvGraphicFramePr>
        <p:xfrm>
          <a:off x="3403517" y="74683"/>
          <a:ext cx="4911725" cy="1112520"/>
        </p:xfrm>
        <a:graphic>
          <a:graphicData uri="http://schemas.openxmlformats.org/drawingml/2006/table">
            <a:tbl>
              <a:tblPr firstRow="1" bandRow="1">
                <a:tableStyleId>{2D5ABB26-0587-4C30-8999-92F81FD0307C}</a:tableStyleId>
              </a:tblPr>
              <a:tblGrid>
                <a:gridCol w="1433129"/>
                <a:gridCol w="3478596"/>
              </a:tblGrid>
              <a:tr h="370840">
                <a:tc>
                  <a:txBody>
                    <a:bodyPr/>
                    <a:lstStyle/>
                    <a:p>
                      <a:r>
                        <a:rPr lang="en-US" sz="1600" dirty="0" smtClean="0"/>
                        <a:t>Age</a:t>
                      </a:r>
                      <a:endParaRPr lang="en-US" sz="1600" dirty="0"/>
                    </a:p>
                  </a:txBody>
                  <a:tcPr/>
                </a:tc>
                <a:tc>
                  <a:txBody>
                    <a:bodyPr/>
                    <a:lstStyle/>
                    <a:p>
                      <a:r>
                        <a:rPr lang="en-US" sz="1600" dirty="0" smtClean="0"/>
                        <a:t>30</a:t>
                      </a:r>
                      <a:endParaRPr lang="en-US" sz="1600" dirty="0"/>
                    </a:p>
                  </a:txBody>
                  <a:tcPr/>
                </a:tc>
              </a:tr>
              <a:tr h="370840">
                <a:tc>
                  <a:txBody>
                    <a:bodyPr/>
                    <a:lstStyle/>
                    <a:p>
                      <a:r>
                        <a:rPr lang="en-US" sz="1600" dirty="0" smtClean="0"/>
                        <a:t>Job</a:t>
                      </a:r>
                      <a:endParaRPr lang="en-US" sz="1600" dirty="0"/>
                    </a:p>
                  </a:txBody>
                  <a:tcPr/>
                </a:tc>
                <a:tc>
                  <a:txBody>
                    <a:bodyPr/>
                    <a:lstStyle/>
                    <a:p>
                      <a:r>
                        <a:rPr lang="en-US" sz="1600" dirty="0" smtClean="0"/>
                        <a:t>HR Safety</a:t>
                      </a:r>
                      <a:r>
                        <a:rPr lang="en-US" sz="1600" baseline="0" dirty="0" smtClean="0"/>
                        <a:t> Staff (6 years)</a:t>
                      </a:r>
                      <a:endParaRPr lang="en-US" sz="1600" dirty="0"/>
                    </a:p>
                  </a:txBody>
                  <a:tcPr/>
                </a:tc>
              </a:tr>
              <a:tr h="370840">
                <a:tc>
                  <a:txBody>
                    <a:bodyPr/>
                    <a:lstStyle/>
                    <a:p>
                      <a:r>
                        <a:rPr lang="en-US" sz="1600" dirty="0" smtClean="0"/>
                        <a:t>Education</a:t>
                      </a:r>
                      <a:endParaRPr lang="en-US" sz="1600" dirty="0"/>
                    </a:p>
                  </a:txBody>
                  <a:tcPr/>
                </a:tc>
                <a:tc>
                  <a:txBody>
                    <a:bodyPr/>
                    <a:lstStyle/>
                    <a:p>
                      <a:r>
                        <a:rPr lang="en-US" sz="1600" dirty="0" smtClean="0"/>
                        <a:t>Bachelor</a:t>
                      </a:r>
                      <a:r>
                        <a:rPr lang="en-US" sz="1600" baseline="0" dirty="0" smtClean="0"/>
                        <a:t> of </a:t>
                      </a:r>
                      <a:r>
                        <a:rPr lang="en-US" sz="1600" baseline="0" dirty="0" err="1" smtClean="0"/>
                        <a:t>Environtment</a:t>
                      </a:r>
                      <a:r>
                        <a:rPr lang="en-US" sz="1600" baseline="0" dirty="0" smtClean="0"/>
                        <a:t> Engineer</a:t>
                      </a:r>
                      <a:endParaRPr lang="en-US" sz="1600" dirty="0"/>
                    </a:p>
                  </a:txBody>
                  <a:tcPr/>
                </a:tc>
              </a:tr>
            </a:tbl>
          </a:graphicData>
        </a:graphic>
      </p:graphicFrame>
      <p:sp>
        <p:nvSpPr>
          <p:cNvPr id="9" name="TextBox 8"/>
          <p:cNvSpPr txBox="1"/>
          <p:nvPr/>
        </p:nvSpPr>
        <p:spPr>
          <a:xfrm>
            <a:off x="3377463" y="1258282"/>
            <a:ext cx="5032019" cy="5509200"/>
          </a:xfrm>
          <a:prstGeom prst="rect">
            <a:avLst/>
          </a:prstGeom>
          <a:noFill/>
        </p:spPr>
        <p:txBody>
          <a:bodyPr wrap="square" rtlCol="0">
            <a:spAutoFit/>
          </a:bodyPr>
          <a:lstStyle/>
          <a:p>
            <a:r>
              <a:rPr lang="en-US" sz="1600" dirty="0" err="1"/>
              <a:t>Tomy</a:t>
            </a:r>
            <a:r>
              <a:rPr lang="en-US" sz="1600" dirty="0"/>
              <a:t> is a professional safety officer with 6 years of experience as a safety man. </a:t>
            </a:r>
            <a:r>
              <a:rPr lang="en-US" sz="1600" dirty="0" err="1"/>
              <a:t>Tomy</a:t>
            </a:r>
            <a:r>
              <a:rPr lang="en-US" sz="1600" dirty="0"/>
              <a:t> works very neatly and has a nice manner with other workers. </a:t>
            </a:r>
            <a:r>
              <a:rPr lang="en-US" sz="1600" dirty="0" smtClean="0"/>
              <a:t>However</a:t>
            </a:r>
            <a:r>
              <a:rPr lang="en-US" sz="1600" dirty="0"/>
              <a:t>, he has nice public speaking skills and good communication skills</a:t>
            </a:r>
            <a:r>
              <a:rPr lang="en-US" sz="1600" dirty="0" smtClean="0"/>
              <a:t>.</a:t>
            </a:r>
          </a:p>
          <a:p>
            <a:endParaRPr lang="en-US" sz="1600" dirty="0"/>
          </a:p>
          <a:p>
            <a:r>
              <a:rPr lang="en-US" sz="1600" dirty="0" err="1"/>
              <a:t>Tomy</a:t>
            </a:r>
            <a:r>
              <a:rPr lang="en-US" sz="1600" dirty="0"/>
              <a:t> is responsible to make a safe working environment in the factory. He is not doing the job but he must make sure that every work conducted in the factory is safe for the human and factory assets. He works with documents and paper every day. One of his job desks is to manage the work permit document from the issuer. </a:t>
            </a:r>
            <a:r>
              <a:rPr lang="en-US" sz="1600" dirty="0" err="1"/>
              <a:t>Tomy</a:t>
            </a:r>
            <a:r>
              <a:rPr lang="en-US" sz="1600" dirty="0"/>
              <a:t> sometimes feels </a:t>
            </a:r>
            <a:r>
              <a:rPr lang="en-US" sz="1600" dirty="0" smtClean="0"/>
              <a:t>overwhelmed </a:t>
            </a:r>
            <a:r>
              <a:rPr lang="en-US" sz="1600" dirty="0"/>
              <a:t>to manage a lot of work permit documents. He feels that the current work permit system can’t make sure that every work will be going safely on some sides all the more there are illegal work is conducted.</a:t>
            </a:r>
          </a:p>
          <a:p>
            <a:endParaRPr lang="en-US" sz="1600" dirty="0" smtClean="0"/>
          </a:p>
          <a:p>
            <a:r>
              <a:rPr lang="en-US" sz="1600" dirty="0" smtClean="0"/>
              <a:t>He </a:t>
            </a:r>
            <a:r>
              <a:rPr lang="en-US" sz="1600" dirty="0"/>
              <a:t>wants from the work permit document he receives, he could imagine and feel that then the proposed job is safe and well planned. Even if the job has a high risk of accident, he can reconfirm, and consolidate with the issuer to </a:t>
            </a:r>
            <a:r>
              <a:rPr lang="en-US" sz="1600" dirty="0" err="1"/>
              <a:t>reprepare</a:t>
            </a:r>
            <a:r>
              <a:rPr lang="en-US" sz="1600" dirty="0"/>
              <a:t> everything.</a:t>
            </a:r>
          </a:p>
        </p:txBody>
      </p:sp>
    </p:spTree>
    <p:extLst>
      <p:ext uri="{BB962C8B-B14F-4D97-AF65-F5344CB8AC3E}">
        <p14:creationId xmlns:p14="http://schemas.microsoft.com/office/powerpoint/2010/main" val="95299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6192" b="11649"/>
          <a:stretch/>
        </p:blipFill>
        <p:spPr>
          <a:xfrm>
            <a:off x="0" y="0"/>
            <a:ext cx="3314683" cy="4077325"/>
          </a:xfrm>
          <a:prstGeom prst="rect">
            <a:avLst/>
          </a:prstGeom>
        </p:spPr>
      </p:pic>
      <p:sp>
        <p:nvSpPr>
          <p:cNvPr id="10" name="Rectangle 9"/>
          <p:cNvSpPr/>
          <p:nvPr/>
        </p:nvSpPr>
        <p:spPr>
          <a:xfrm>
            <a:off x="8409482" y="-493"/>
            <a:ext cx="3782518" cy="68584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Objectives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make his job easier and </a:t>
            </a:r>
            <a:r>
              <a:rPr lang="en-US" sz="1600" dirty="0" smtClean="0">
                <a:solidFill>
                  <a:schemeClr val="tx1"/>
                </a:solidFill>
              </a:rPr>
              <a:t>cleaner</a:t>
            </a:r>
          </a:p>
          <a:p>
            <a:pPr marL="285750" indent="-285750">
              <a:buFont typeface="Arial" panose="020B0604020202020204" pitchFamily="34" charset="0"/>
              <a:buChar char="•"/>
            </a:pPr>
            <a:r>
              <a:rPr lang="en-US" sz="1600" dirty="0" smtClean="0">
                <a:solidFill>
                  <a:schemeClr val="tx1"/>
                </a:solidFill>
              </a:rPr>
              <a:t>Make </a:t>
            </a:r>
            <a:r>
              <a:rPr lang="en-US" sz="1600" dirty="0">
                <a:solidFill>
                  <a:schemeClr val="tx1"/>
                </a:solidFill>
              </a:rPr>
              <a:t>a quick execution of job </a:t>
            </a:r>
            <a:r>
              <a:rPr lang="en-US" sz="1600" dirty="0" smtClean="0">
                <a:solidFill>
                  <a:schemeClr val="tx1"/>
                </a:solidFill>
              </a:rPr>
              <a:t>desk</a:t>
            </a:r>
          </a:p>
          <a:p>
            <a:pPr marL="285750" indent="-285750">
              <a:buFont typeface="Arial" panose="020B0604020202020204" pitchFamily="34" charset="0"/>
              <a:buChar char="•"/>
            </a:pPr>
            <a:r>
              <a:rPr lang="en-US" sz="1600" dirty="0" smtClean="0">
                <a:solidFill>
                  <a:schemeClr val="tx1"/>
                </a:solidFill>
              </a:rPr>
              <a:t>Reducing </a:t>
            </a:r>
            <a:r>
              <a:rPr lang="en-US" sz="1600" dirty="0">
                <a:solidFill>
                  <a:schemeClr val="tx1"/>
                </a:solidFill>
              </a:rPr>
              <a:t>paper needs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Collaborating </a:t>
            </a:r>
            <a:r>
              <a:rPr lang="en-US" sz="1600" dirty="0">
                <a:solidFill>
                  <a:schemeClr val="tx1"/>
                </a:solidFill>
              </a:rPr>
              <a:t>with sub-</a:t>
            </a:r>
            <a:r>
              <a:rPr lang="en-US" sz="1600" dirty="0" err="1">
                <a:solidFill>
                  <a:schemeClr val="tx1"/>
                </a:solidFill>
              </a:rPr>
              <a:t>cont</a:t>
            </a:r>
            <a:r>
              <a:rPr lang="en-US" sz="1600" dirty="0">
                <a:solidFill>
                  <a:schemeClr val="tx1"/>
                </a:solidFill>
              </a:rPr>
              <a:t> easily</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Tasks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Issuing work permit Monitoring approval process of the work </a:t>
            </a:r>
            <a:r>
              <a:rPr lang="en-US" sz="1600" dirty="0" smtClean="0">
                <a:solidFill>
                  <a:schemeClr val="tx1"/>
                </a:solidFill>
              </a:rPr>
              <a:t>permit</a:t>
            </a:r>
          </a:p>
          <a:p>
            <a:pPr marL="285750" indent="-285750">
              <a:buFont typeface="Arial" panose="020B0604020202020204" pitchFamily="34" charset="0"/>
              <a:buChar char="•"/>
            </a:pPr>
            <a:r>
              <a:rPr lang="en-US" sz="1600" dirty="0" smtClean="0">
                <a:solidFill>
                  <a:schemeClr val="tx1"/>
                </a:solidFill>
              </a:rPr>
              <a:t>Confirmation </a:t>
            </a:r>
            <a:r>
              <a:rPr lang="en-US" sz="1600" dirty="0">
                <a:solidFill>
                  <a:schemeClr val="tx1"/>
                </a:solidFill>
              </a:rPr>
              <a:t>for the sub-</a:t>
            </a:r>
            <a:r>
              <a:rPr lang="en-US" sz="1600" dirty="0" err="1">
                <a:solidFill>
                  <a:schemeClr val="tx1"/>
                </a:solidFill>
              </a:rPr>
              <a:t>cont</a:t>
            </a:r>
            <a:r>
              <a:rPr lang="en-US" sz="1600" dirty="0">
                <a:solidFill>
                  <a:schemeClr val="tx1"/>
                </a:solidFill>
              </a:rPr>
              <a:t> if the work permit is published</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Frustration </a:t>
            </a:r>
          </a:p>
          <a:p>
            <a:pPr marL="285750" indent="-285750">
              <a:buFont typeface="Arial" panose="020B0604020202020204" pitchFamily="34" charset="0"/>
              <a:buChar char="•"/>
            </a:pPr>
            <a:r>
              <a:rPr lang="en-US" sz="1600" dirty="0">
                <a:solidFill>
                  <a:schemeClr val="tx1"/>
                </a:solidFill>
              </a:rPr>
              <a:t>Issuing a lot of work permit for one project needs a lot of effort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Always </a:t>
            </a:r>
            <a:r>
              <a:rPr lang="en-US" sz="1600" dirty="0">
                <a:solidFill>
                  <a:schemeClr val="tx1"/>
                </a:solidFill>
              </a:rPr>
              <a:t>confirm with the safety officer about his issued work permit is it already approved?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Preparing </a:t>
            </a:r>
            <a:r>
              <a:rPr lang="en-US" sz="1600" dirty="0">
                <a:solidFill>
                  <a:schemeClr val="tx1"/>
                </a:solidFill>
              </a:rPr>
              <a:t>all the same data every he makes a work permit</a:t>
            </a:r>
          </a:p>
        </p:txBody>
      </p:sp>
      <p:sp>
        <p:nvSpPr>
          <p:cNvPr id="4" name="Rectangle 3"/>
          <p:cNvSpPr/>
          <p:nvPr/>
        </p:nvSpPr>
        <p:spPr>
          <a:xfrm>
            <a:off x="0" y="3885018"/>
            <a:ext cx="3314683" cy="29729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“Planning and Executing project should have a focus point on the technical job, We have to simplify the non technical job as much as possible”.</a:t>
            </a:r>
            <a:endParaRPr lang="en-US" dirty="0">
              <a:solidFill>
                <a:schemeClr val="tx1"/>
              </a:solidFill>
            </a:endParaRPr>
          </a:p>
          <a:p>
            <a:pPr algn="ctr"/>
            <a:endParaRPr lang="en-US" dirty="0">
              <a:solidFill>
                <a:schemeClr val="tx1"/>
              </a:solidFill>
            </a:endParaRPr>
          </a:p>
        </p:txBody>
      </p:sp>
      <p:sp>
        <p:nvSpPr>
          <p:cNvPr id="5" name="TextBox 4"/>
          <p:cNvSpPr txBox="1"/>
          <p:nvPr/>
        </p:nvSpPr>
        <p:spPr>
          <a:xfrm>
            <a:off x="1568692" y="2972489"/>
            <a:ext cx="1616148" cy="830997"/>
          </a:xfrm>
          <a:prstGeom prst="rect">
            <a:avLst/>
          </a:prstGeom>
          <a:noFill/>
        </p:spPr>
        <p:txBody>
          <a:bodyPr wrap="none" rtlCol="0">
            <a:spAutoFit/>
          </a:bodyPr>
          <a:lstStyle/>
          <a:p>
            <a:r>
              <a:rPr lang="en-US" sz="4800" b="1" dirty="0" smtClean="0">
                <a:solidFill>
                  <a:schemeClr val="bg1"/>
                </a:solidFill>
                <a:latin typeface="Lato" panose="020F0502020204030203" pitchFamily="34" charset="0"/>
              </a:rPr>
              <a:t>Reno</a:t>
            </a:r>
            <a:endParaRPr lang="en-US" sz="4800" b="1" dirty="0">
              <a:solidFill>
                <a:schemeClr val="bg1"/>
              </a:solidFill>
              <a:latin typeface="Lato" panose="020F050202020403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04300105"/>
              </p:ext>
            </p:extLst>
          </p:nvPr>
        </p:nvGraphicFramePr>
        <p:xfrm>
          <a:off x="3403517" y="74683"/>
          <a:ext cx="4911725" cy="1320800"/>
        </p:xfrm>
        <a:graphic>
          <a:graphicData uri="http://schemas.openxmlformats.org/drawingml/2006/table">
            <a:tbl>
              <a:tblPr firstRow="1" bandRow="1">
                <a:tableStyleId>{2D5ABB26-0587-4C30-8999-92F81FD0307C}</a:tableStyleId>
              </a:tblPr>
              <a:tblGrid>
                <a:gridCol w="1433129"/>
                <a:gridCol w="3478596"/>
              </a:tblGrid>
              <a:tr h="370840">
                <a:tc>
                  <a:txBody>
                    <a:bodyPr/>
                    <a:lstStyle/>
                    <a:p>
                      <a:r>
                        <a:rPr lang="en-US" sz="1600" dirty="0" smtClean="0"/>
                        <a:t>Age</a:t>
                      </a:r>
                      <a:endParaRPr lang="en-US" sz="1600" dirty="0"/>
                    </a:p>
                  </a:txBody>
                  <a:tcPr/>
                </a:tc>
                <a:tc>
                  <a:txBody>
                    <a:bodyPr/>
                    <a:lstStyle/>
                    <a:p>
                      <a:r>
                        <a:rPr lang="en-US" sz="1600" dirty="0" smtClean="0"/>
                        <a:t>25</a:t>
                      </a:r>
                      <a:endParaRPr lang="en-US" sz="1600" dirty="0"/>
                    </a:p>
                  </a:txBody>
                  <a:tcPr/>
                </a:tc>
              </a:tr>
              <a:tr h="370840">
                <a:tc>
                  <a:txBody>
                    <a:bodyPr/>
                    <a:lstStyle/>
                    <a:p>
                      <a:r>
                        <a:rPr lang="en-US" sz="1600" dirty="0" smtClean="0"/>
                        <a:t>Job</a:t>
                      </a:r>
                      <a:endParaRPr lang="en-US" sz="1600" dirty="0"/>
                    </a:p>
                  </a:txBody>
                  <a:tcPr/>
                </a:tc>
                <a:tc>
                  <a:txBody>
                    <a:bodyPr/>
                    <a:lstStyle/>
                    <a:p>
                      <a:r>
                        <a:rPr lang="en-US" sz="1600" dirty="0" smtClean="0"/>
                        <a:t>Engineering Junior</a:t>
                      </a:r>
                      <a:r>
                        <a:rPr lang="en-US" sz="1600" baseline="0" dirty="0" smtClean="0"/>
                        <a:t> Staff (4 years)</a:t>
                      </a:r>
                      <a:endParaRPr lang="en-US" sz="1600" dirty="0"/>
                    </a:p>
                  </a:txBody>
                  <a:tcPr/>
                </a:tc>
              </a:tr>
              <a:tr h="370840">
                <a:tc>
                  <a:txBody>
                    <a:bodyPr/>
                    <a:lstStyle/>
                    <a:p>
                      <a:r>
                        <a:rPr lang="en-US" sz="1600" dirty="0" smtClean="0"/>
                        <a:t>Education</a:t>
                      </a:r>
                      <a:endParaRPr lang="en-US" sz="1600" dirty="0"/>
                    </a:p>
                  </a:txBody>
                  <a:tcPr/>
                </a:tc>
                <a:tc>
                  <a:txBody>
                    <a:bodyPr/>
                    <a:lstStyle/>
                    <a:p>
                      <a:r>
                        <a:rPr lang="en-US" sz="1600" dirty="0" smtClean="0"/>
                        <a:t>Bachelor</a:t>
                      </a:r>
                      <a:r>
                        <a:rPr lang="en-US" sz="1600" baseline="0" dirty="0" smtClean="0"/>
                        <a:t> of Mechatronics </a:t>
                      </a:r>
                      <a:r>
                        <a:rPr lang="en-US" sz="1600" baseline="0" dirty="0" err="1" smtClean="0"/>
                        <a:t>ontment</a:t>
                      </a:r>
                      <a:r>
                        <a:rPr lang="en-US" sz="1600" baseline="0" dirty="0" smtClean="0"/>
                        <a:t> Engineer</a:t>
                      </a:r>
                      <a:endParaRPr lang="en-US" sz="1600" dirty="0"/>
                    </a:p>
                  </a:txBody>
                  <a:tcPr/>
                </a:tc>
              </a:tr>
            </a:tbl>
          </a:graphicData>
        </a:graphic>
      </p:graphicFrame>
      <p:sp>
        <p:nvSpPr>
          <p:cNvPr id="9" name="TextBox 8"/>
          <p:cNvSpPr txBox="1"/>
          <p:nvPr/>
        </p:nvSpPr>
        <p:spPr>
          <a:xfrm>
            <a:off x="3377463" y="1688172"/>
            <a:ext cx="5032019" cy="4616648"/>
          </a:xfrm>
          <a:prstGeom prst="rect">
            <a:avLst/>
          </a:prstGeom>
          <a:noFill/>
        </p:spPr>
        <p:txBody>
          <a:bodyPr wrap="square" rtlCol="0">
            <a:spAutoFit/>
          </a:bodyPr>
          <a:lstStyle/>
          <a:p>
            <a:r>
              <a:rPr lang="en-US" sz="1400" dirty="0"/>
              <a:t>Reno is a junior staff at Engineering Department, He join the factory 4 years ago as a fresh graduate. This position makes him should work on parallel tasks. He follows up on the document and also the technical things on the field. He likes to work mobile and flexibly so He likes to manage his work time to get effective and efficient in his daily </a:t>
            </a:r>
            <a:r>
              <a:rPr lang="en-US" sz="1400" dirty="0" smtClean="0"/>
              <a:t>job.</a:t>
            </a:r>
          </a:p>
          <a:p>
            <a:endParaRPr lang="en-US" sz="1400" dirty="0"/>
          </a:p>
          <a:p>
            <a:r>
              <a:rPr lang="en-US" sz="1400" dirty="0" smtClean="0"/>
              <a:t>Reno </a:t>
            </a:r>
            <a:r>
              <a:rPr lang="en-US" sz="1400" dirty="0"/>
              <a:t>is specialized in project engineering, as a project engineer He is responsible to work on a project from beginning to finish. Generally, he often installs a machine at the factory. Installing a machine means He will get in touch with some sub-</a:t>
            </a:r>
            <a:r>
              <a:rPr lang="en-US" sz="1400" dirty="0" err="1"/>
              <a:t>cont</a:t>
            </a:r>
            <a:r>
              <a:rPr lang="en-US" sz="1400" dirty="0"/>
              <a:t> to work on control electrical, piping, mechanical, and many more. To handle His project, Reno always has communication with the sub-</a:t>
            </a:r>
            <a:r>
              <a:rPr lang="en-US" sz="1400" dirty="0" err="1"/>
              <a:t>cont</a:t>
            </a:r>
            <a:r>
              <a:rPr lang="en-US" sz="1400" dirty="0"/>
              <a:t> member up to the sub-</a:t>
            </a:r>
            <a:r>
              <a:rPr lang="en-US" sz="1400" dirty="0" err="1"/>
              <a:t>cont</a:t>
            </a:r>
            <a:r>
              <a:rPr lang="en-US" sz="1400" dirty="0"/>
              <a:t> manager. To handle a lot of tasks </a:t>
            </a:r>
            <a:endParaRPr lang="en-US" sz="1400" dirty="0" smtClean="0"/>
          </a:p>
          <a:p>
            <a:endParaRPr lang="en-US" sz="1400" dirty="0"/>
          </a:p>
          <a:p>
            <a:r>
              <a:rPr lang="en-US" sz="1400" dirty="0" smtClean="0"/>
              <a:t>Reno need </a:t>
            </a:r>
            <a:r>
              <a:rPr lang="en-US" sz="1400" dirty="0"/>
              <a:t>to handle a lot of work permit requests for only one project because it has a lot of sub-</a:t>
            </a:r>
            <a:r>
              <a:rPr lang="en-US" sz="1400" dirty="0" err="1"/>
              <a:t>cont</a:t>
            </a:r>
            <a:r>
              <a:rPr lang="en-US" sz="1400" dirty="0"/>
              <a:t> </a:t>
            </a:r>
            <a:r>
              <a:rPr lang="en-US" sz="1400" dirty="0" err="1" smtClean="0"/>
              <a:t>involved.The</a:t>
            </a:r>
            <a:r>
              <a:rPr lang="en-US" sz="1400" dirty="0" smtClean="0"/>
              <a:t> </a:t>
            </a:r>
            <a:r>
              <a:rPr lang="en-US" sz="1400" dirty="0"/>
              <a:t>Approval process should be informed to the issuer so He can manage the work even more effectively. Reducing how much paper is used to propose the work permit for one project also helps him to make one of his job desks cleaner and easier.</a:t>
            </a:r>
          </a:p>
        </p:txBody>
      </p:sp>
    </p:spTree>
    <p:extLst>
      <p:ext uri="{BB962C8B-B14F-4D97-AF65-F5344CB8AC3E}">
        <p14:creationId xmlns:p14="http://schemas.microsoft.com/office/powerpoint/2010/main" val="284342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409482" y="-492"/>
            <a:ext cx="3782518" cy="68584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Objectives </a:t>
            </a:r>
          </a:p>
          <a:p>
            <a:pPr marL="285750" indent="-285750">
              <a:buFont typeface="Arial" panose="020B0604020202020204" pitchFamily="34" charset="0"/>
              <a:buChar char="•"/>
            </a:pPr>
            <a:r>
              <a:rPr lang="en-US" sz="1600" dirty="0" smtClean="0">
                <a:solidFill>
                  <a:schemeClr val="tx1"/>
                </a:solidFill>
              </a:rPr>
              <a:t>Make </a:t>
            </a:r>
            <a:r>
              <a:rPr lang="en-US" sz="1600" dirty="0">
                <a:solidFill>
                  <a:schemeClr val="tx1"/>
                </a:solidFill>
              </a:rPr>
              <a:t>him feel confident to do his </a:t>
            </a:r>
            <a:r>
              <a:rPr lang="en-US" sz="1600" dirty="0" smtClean="0">
                <a:solidFill>
                  <a:schemeClr val="tx1"/>
                </a:solidFill>
              </a:rPr>
              <a:t>job</a:t>
            </a:r>
          </a:p>
          <a:p>
            <a:pPr marL="285750" indent="-285750">
              <a:buFont typeface="Arial" panose="020B0604020202020204" pitchFamily="34" charset="0"/>
              <a:buChar char="•"/>
            </a:pPr>
            <a:r>
              <a:rPr lang="en-US" sz="1600" dirty="0" smtClean="0">
                <a:solidFill>
                  <a:schemeClr val="tx1"/>
                </a:solidFill>
              </a:rPr>
              <a:t>Make </a:t>
            </a:r>
            <a:r>
              <a:rPr lang="en-US" sz="1600" dirty="0">
                <a:solidFill>
                  <a:schemeClr val="tx1"/>
                </a:solidFill>
              </a:rPr>
              <a:t>a super easy operation to help him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Make </a:t>
            </a:r>
            <a:r>
              <a:rPr lang="en-US" sz="1600" dirty="0">
                <a:solidFill>
                  <a:schemeClr val="tx1"/>
                </a:solidFill>
              </a:rPr>
              <a:t>a recognize people in an easy </a:t>
            </a:r>
            <a:r>
              <a:rPr lang="en-US" sz="1600" dirty="0" smtClean="0">
                <a:solidFill>
                  <a:schemeClr val="tx1"/>
                </a:solidFill>
              </a:rPr>
              <a:t>way</a:t>
            </a:r>
          </a:p>
          <a:p>
            <a:endParaRPr lang="en-US" sz="1600" dirty="0" smtClean="0">
              <a:solidFill>
                <a:schemeClr val="tx1"/>
              </a:solidFill>
            </a:endParaRPr>
          </a:p>
          <a:p>
            <a:r>
              <a:rPr lang="en-US" sz="1600" b="1" dirty="0" smtClean="0">
                <a:solidFill>
                  <a:schemeClr val="tx1"/>
                </a:solidFill>
              </a:rPr>
              <a:t>Tasks </a:t>
            </a:r>
          </a:p>
          <a:p>
            <a:pPr marL="285750" indent="-285750">
              <a:buFont typeface="Arial" panose="020B0604020202020204" pitchFamily="34" charset="0"/>
              <a:buChar char="•"/>
            </a:pPr>
            <a:r>
              <a:rPr lang="en-US" sz="1600" dirty="0">
                <a:solidFill>
                  <a:schemeClr val="tx1"/>
                </a:solidFill>
              </a:rPr>
              <a:t>Confirming the sub-</a:t>
            </a:r>
            <a:r>
              <a:rPr lang="en-US" sz="1600" dirty="0" err="1">
                <a:solidFill>
                  <a:schemeClr val="tx1"/>
                </a:solidFill>
              </a:rPr>
              <a:t>cont</a:t>
            </a:r>
            <a:r>
              <a:rPr lang="en-US" sz="1600" dirty="0">
                <a:solidFill>
                  <a:schemeClr val="tx1"/>
                </a:solidFill>
              </a:rPr>
              <a:t> and </a:t>
            </a:r>
            <a:r>
              <a:rPr lang="en-US" sz="1600" dirty="0" smtClean="0">
                <a:solidFill>
                  <a:schemeClr val="tx1"/>
                </a:solidFill>
              </a:rPr>
              <a:t>guest</a:t>
            </a:r>
          </a:p>
          <a:p>
            <a:pPr marL="285750" indent="-285750">
              <a:buFont typeface="Arial" panose="020B0604020202020204" pitchFamily="34" charset="0"/>
              <a:buChar char="•"/>
            </a:pPr>
            <a:r>
              <a:rPr lang="en-US" sz="1600" dirty="0" smtClean="0">
                <a:solidFill>
                  <a:schemeClr val="tx1"/>
                </a:solidFill>
              </a:rPr>
              <a:t>identity </a:t>
            </a:r>
            <a:r>
              <a:rPr lang="en-US" sz="1600" dirty="0">
                <a:solidFill>
                  <a:schemeClr val="tx1"/>
                </a:solidFill>
              </a:rPr>
              <a:t>Clarify the incoming people's reason for coming to the </a:t>
            </a:r>
            <a:r>
              <a:rPr lang="en-US" sz="1600" dirty="0" smtClean="0">
                <a:solidFill>
                  <a:schemeClr val="tx1"/>
                </a:solidFill>
              </a:rPr>
              <a:t>factory</a:t>
            </a:r>
          </a:p>
          <a:p>
            <a:endParaRPr lang="en-US" sz="1600" dirty="0">
              <a:solidFill>
                <a:schemeClr val="tx1"/>
              </a:solidFill>
            </a:endParaRPr>
          </a:p>
          <a:p>
            <a:r>
              <a:rPr lang="en-US" sz="1600" b="1" dirty="0">
                <a:solidFill>
                  <a:schemeClr val="tx1"/>
                </a:solidFill>
              </a:rPr>
              <a:t>Frustration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Can’t be sure with his mind about </a:t>
            </a:r>
            <a:r>
              <a:rPr lang="en-US" sz="1600" dirty="0" smtClean="0">
                <a:solidFill>
                  <a:schemeClr val="tx1"/>
                </a:solidFill>
              </a:rPr>
              <a:t>the</a:t>
            </a:r>
          </a:p>
          <a:p>
            <a:pPr marL="285750" indent="-285750">
              <a:buFont typeface="Arial" panose="020B0604020202020204" pitchFamily="34" charset="0"/>
              <a:buChar char="•"/>
            </a:pPr>
            <a:r>
              <a:rPr lang="en-US" sz="1600" dirty="0" smtClean="0">
                <a:solidFill>
                  <a:schemeClr val="tx1"/>
                </a:solidFill>
              </a:rPr>
              <a:t>identity </a:t>
            </a:r>
            <a:r>
              <a:rPr lang="en-US" sz="1600" dirty="0">
                <a:solidFill>
                  <a:schemeClr val="tx1"/>
                </a:solidFill>
              </a:rPr>
              <a:t>of the people Overwhelmed when verifying the reason of the people and clarifying with the reception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315026" cy="4972539"/>
          </a:xfrm>
          <a:prstGeom prst="rect">
            <a:avLst/>
          </a:prstGeom>
        </p:spPr>
      </p:pic>
      <p:sp>
        <p:nvSpPr>
          <p:cNvPr id="4" name="Rectangle 3"/>
          <p:cNvSpPr/>
          <p:nvPr/>
        </p:nvSpPr>
        <p:spPr>
          <a:xfrm>
            <a:off x="0" y="3885018"/>
            <a:ext cx="3314683" cy="29729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a big responsibility to make sure every one who enter the Factory is my best job I ever had,  It simple but impactful”.</a:t>
            </a:r>
            <a:endParaRPr lang="en-US" dirty="0">
              <a:solidFill>
                <a:schemeClr val="tx1"/>
              </a:solidFill>
            </a:endParaRPr>
          </a:p>
          <a:p>
            <a:pPr algn="ctr"/>
            <a:endParaRPr lang="en-US" dirty="0">
              <a:solidFill>
                <a:schemeClr val="tx1"/>
              </a:solidFill>
            </a:endParaRPr>
          </a:p>
        </p:txBody>
      </p:sp>
      <p:sp>
        <p:nvSpPr>
          <p:cNvPr id="5" name="TextBox 4"/>
          <p:cNvSpPr txBox="1"/>
          <p:nvPr/>
        </p:nvSpPr>
        <p:spPr>
          <a:xfrm>
            <a:off x="1011574" y="2967996"/>
            <a:ext cx="2193229" cy="830997"/>
          </a:xfrm>
          <a:prstGeom prst="rect">
            <a:avLst/>
          </a:prstGeom>
          <a:noFill/>
        </p:spPr>
        <p:txBody>
          <a:bodyPr wrap="none" rtlCol="0">
            <a:spAutoFit/>
          </a:bodyPr>
          <a:lstStyle/>
          <a:p>
            <a:r>
              <a:rPr lang="en-US" sz="4800" b="1" dirty="0" err="1" smtClean="0">
                <a:solidFill>
                  <a:schemeClr val="bg1"/>
                </a:solidFill>
                <a:latin typeface="Lato" panose="020F0502020204030203" pitchFamily="34" charset="0"/>
              </a:rPr>
              <a:t>Candra</a:t>
            </a:r>
            <a:endParaRPr lang="en-US" sz="4800" b="1" dirty="0">
              <a:solidFill>
                <a:schemeClr val="bg1"/>
              </a:solidFill>
              <a:latin typeface="Lato" panose="020F050202020403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28292002"/>
              </p:ext>
            </p:extLst>
          </p:nvPr>
        </p:nvGraphicFramePr>
        <p:xfrm>
          <a:off x="3403517" y="74683"/>
          <a:ext cx="4911725" cy="1112520"/>
        </p:xfrm>
        <a:graphic>
          <a:graphicData uri="http://schemas.openxmlformats.org/drawingml/2006/table">
            <a:tbl>
              <a:tblPr firstRow="1" bandRow="1">
                <a:tableStyleId>{2D5ABB26-0587-4C30-8999-92F81FD0307C}</a:tableStyleId>
              </a:tblPr>
              <a:tblGrid>
                <a:gridCol w="1433129"/>
                <a:gridCol w="3478596"/>
              </a:tblGrid>
              <a:tr h="370840">
                <a:tc>
                  <a:txBody>
                    <a:bodyPr/>
                    <a:lstStyle/>
                    <a:p>
                      <a:r>
                        <a:rPr lang="en-US" dirty="0" smtClean="0"/>
                        <a:t>Age</a:t>
                      </a:r>
                      <a:endParaRPr lang="en-US" dirty="0"/>
                    </a:p>
                  </a:txBody>
                  <a:tcPr/>
                </a:tc>
                <a:tc>
                  <a:txBody>
                    <a:bodyPr/>
                    <a:lstStyle/>
                    <a:p>
                      <a:r>
                        <a:rPr lang="en-US" dirty="0" smtClean="0"/>
                        <a:t>37</a:t>
                      </a:r>
                      <a:endParaRPr lang="en-US" dirty="0"/>
                    </a:p>
                  </a:txBody>
                  <a:tcPr/>
                </a:tc>
              </a:tr>
              <a:tr h="370840">
                <a:tc>
                  <a:txBody>
                    <a:bodyPr/>
                    <a:lstStyle/>
                    <a:p>
                      <a:r>
                        <a:rPr lang="en-US" dirty="0" smtClean="0"/>
                        <a:t>Job</a:t>
                      </a:r>
                      <a:endParaRPr lang="en-US" dirty="0"/>
                    </a:p>
                  </a:txBody>
                  <a:tcPr/>
                </a:tc>
                <a:tc>
                  <a:txBody>
                    <a:bodyPr/>
                    <a:lstStyle/>
                    <a:p>
                      <a:r>
                        <a:rPr lang="en-US" dirty="0" smtClean="0"/>
                        <a:t>Security</a:t>
                      </a:r>
                      <a:r>
                        <a:rPr lang="en-US" baseline="0" dirty="0" smtClean="0"/>
                        <a:t> (12 years)</a:t>
                      </a:r>
                      <a:endParaRPr lang="en-US" dirty="0"/>
                    </a:p>
                  </a:txBody>
                  <a:tcPr/>
                </a:tc>
              </a:tr>
              <a:tr h="370840">
                <a:tc>
                  <a:txBody>
                    <a:bodyPr/>
                    <a:lstStyle/>
                    <a:p>
                      <a:r>
                        <a:rPr lang="en-US" dirty="0" smtClean="0"/>
                        <a:t>Education</a:t>
                      </a:r>
                      <a:endParaRPr lang="en-US" dirty="0"/>
                    </a:p>
                  </a:txBody>
                  <a:tcPr/>
                </a:tc>
                <a:tc>
                  <a:txBody>
                    <a:bodyPr/>
                    <a:lstStyle/>
                    <a:p>
                      <a:r>
                        <a:rPr lang="en-US" dirty="0" smtClean="0"/>
                        <a:t>General</a:t>
                      </a:r>
                      <a:r>
                        <a:rPr lang="en-US" baseline="0" dirty="0" smtClean="0"/>
                        <a:t> High School</a:t>
                      </a:r>
                      <a:endParaRPr lang="en-US" dirty="0"/>
                    </a:p>
                  </a:txBody>
                  <a:tcPr/>
                </a:tc>
              </a:tr>
            </a:tbl>
          </a:graphicData>
        </a:graphic>
      </p:graphicFrame>
      <p:sp>
        <p:nvSpPr>
          <p:cNvPr id="9" name="TextBox 8"/>
          <p:cNvSpPr txBox="1"/>
          <p:nvPr/>
        </p:nvSpPr>
        <p:spPr>
          <a:xfrm>
            <a:off x="3377463" y="1373339"/>
            <a:ext cx="5032019" cy="5262979"/>
          </a:xfrm>
          <a:prstGeom prst="rect">
            <a:avLst/>
          </a:prstGeom>
          <a:noFill/>
        </p:spPr>
        <p:txBody>
          <a:bodyPr wrap="square" rtlCol="0">
            <a:spAutoFit/>
          </a:bodyPr>
          <a:lstStyle/>
          <a:p>
            <a:r>
              <a:rPr lang="en-US" sz="1400" dirty="0" err="1"/>
              <a:t>Candra</a:t>
            </a:r>
            <a:r>
              <a:rPr lang="en-US" sz="1400" dirty="0"/>
              <a:t> is a professional and dedicated security member of this factory. He join the factory after he graduated from High school and move to a big city from his town. He works about 12 years now, He experiences in this factory and handling sub-</a:t>
            </a:r>
            <a:r>
              <a:rPr lang="en-US" sz="1400" dirty="0" err="1"/>
              <a:t>cont</a:t>
            </a:r>
            <a:r>
              <a:rPr lang="en-US" sz="1400" dirty="0"/>
              <a:t> members who will enter the factory. </a:t>
            </a:r>
            <a:r>
              <a:rPr lang="en-US" sz="1400" dirty="0" err="1"/>
              <a:t>Candra</a:t>
            </a:r>
            <a:r>
              <a:rPr lang="en-US" sz="1400" dirty="0"/>
              <a:t> is a humble person who is always happy to have a conversation with others</a:t>
            </a:r>
            <a:r>
              <a:rPr lang="en-US" sz="1400" dirty="0" smtClean="0"/>
              <a:t>.</a:t>
            </a:r>
          </a:p>
          <a:p>
            <a:endParaRPr lang="en-US" sz="1400" dirty="0"/>
          </a:p>
          <a:p>
            <a:r>
              <a:rPr lang="en-US" sz="1400" dirty="0"/>
              <a:t>In his works, </a:t>
            </a:r>
            <a:r>
              <a:rPr lang="en-US" sz="1400" dirty="0" err="1"/>
              <a:t>Candra</a:t>
            </a:r>
            <a:r>
              <a:rPr lang="en-US" sz="1400" dirty="0"/>
              <a:t> often uses his memory to recognize people. Because </a:t>
            </a:r>
            <a:r>
              <a:rPr lang="en-US" sz="1400" dirty="0" err="1"/>
              <a:t>Candra</a:t>
            </a:r>
            <a:r>
              <a:rPr lang="en-US" sz="1400" dirty="0"/>
              <a:t> is a humble person, He easily becomes familiar with new people. In his daily work, </a:t>
            </a:r>
            <a:r>
              <a:rPr lang="en-US" sz="1400" dirty="0" err="1"/>
              <a:t>Candra</a:t>
            </a:r>
            <a:r>
              <a:rPr lang="en-US" sz="1400" dirty="0"/>
              <a:t> is responsible to manage everyone except factory employees. </a:t>
            </a:r>
            <a:r>
              <a:rPr lang="en-US" sz="1400" dirty="0" err="1"/>
              <a:t>Candra</a:t>
            </a:r>
            <a:r>
              <a:rPr lang="en-US" sz="1400" dirty="0"/>
              <a:t> should filter anyone who will enter and should verify that person's necessity. Even after he works for a long period, </a:t>
            </a:r>
            <a:r>
              <a:rPr lang="en-US" sz="1400" dirty="0" err="1"/>
              <a:t>Candra</a:t>
            </a:r>
            <a:r>
              <a:rPr lang="en-US" sz="1400" dirty="0"/>
              <a:t> always feels that He can’t confident that everyone He allows to enter is allowed to enter. Because in the current system, He used to remember the person and is limited in handling a lot of people. A limited and difficult system is one of his reason to feel unconfident in his daily job</a:t>
            </a:r>
            <a:r>
              <a:rPr lang="en-US" sz="1400" dirty="0" smtClean="0"/>
              <a:t>.</a:t>
            </a:r>
          </a:p>
          <a:p>
            <a:endParaRPr lang="en-US" sz="1400" dirty="0"/>
          </a:p>
          <a:p>
            <a:r>
              <a:rPr lang="en-US" sz="1400" dirty="0" err="1"/>
              <a:t>Candra</a:t>
            </a:r>
            <a:r>
              <a:rPr lang="en-US" sz="1400" dirty="0"/>
              <a:t> expects that He could convincingly operate his job desk. He needs a convenient system to manage the people who will enter the factory. But also he needs easy-to-use technology because he is not used to operating a computer.</a:t>
            </a:r>
          </a:p>
          <a:p>
            <a:endParaRPr lang="en-US" sz="1400" dirty="0"/>
          </a:p>
        </p:txBody>
      </p:sp>
    </p:spTree>
    <p:extLst>
      <p:ext uri="{BB962C8B-B14F-4D97-AF65-F5344CB8AC3E}">
        <p14:creationId xmlns:p14="http://schemas.microsoft.com/office/powerpoint/2010/main" val="335157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92"/>
            <a:ext cx="3314683" cy="4972551"/>
          </a:xfrm>
          <a:prstGeom prst="rect">
            <a:avLst/>
          </a:prstGeom>
        </p:spPr>
      </p:pic>
      <p:sp>
        <p:nvSpPr>
          <p:cNvPr id="10" name="Rectangle 9"/>
          <p:cNvSpPr/>
          <p:nvPr/>
        </p:nvSpPr>
        <p:spPr>
          <a:xfrm>
            <a:off x="8409482" y="-492"/>
            <a:ext cx="3782518" cy="67679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Objectives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Have a clear limitation of how the sub-</a:t>
            </a:r>
            <a:r>
              <a:rPr lang="en-US" sz="1600" dirty="0" err="1">
                <a:solidFill>
                  <a:schemeClr val="tx1"/>
                </a:solidFill>
              </a:rPr>
              <a:t>cont</a:t>
            </a:r>
            <a:r>
              <a:rPr lang="en-US" sz="1600" dirty="0">
                <a:solidFill>
                  <a:schemeClr val="tx1"/>
                </a:solidFill>
              </a:rPr>
              <a:t>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works </a:t>
            </a:r>
            <a:r>
              <a:rPr lang="en-US" sz="1600" dirty="0">
                <a:solidFill>
                  <a:schemeClr val="tx1"/>
                </a:solidFill>
              </a:rPr>
              <a:t>Easily get a work permit to use at the working area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Have </a:t>
            </a:r>
            <a:r>
              <a:rPr lang="en-US" sz="1600" dirty="0">
                <a:solidFill>
                  <a:schemeClr val="tx1"/>
                </a:solidFill>
              </a:rPr>
              <a:t>a simple way to indicate working </a:t>
            </a:r>
            <a:r>
              <a:rPr lang="en-US" sz="1600" dirty="0" smtClean="0">
                <a:solidFill>
                  <a:schemeClr val="tx1"/>
                </a:solidFill>
              </a:rPr>
              <a:t>activity</a:t>
            </a:r>
          </a:p>
          <a:p>
            <a:endParaRPr lang="en-US" sz="1600" dirty="0">
              <a:solidFill>
                <a:schemeClr val="tx1"/>
              </a:solidFill>
            </a:endParaRPr>
          </a:p>
          <a:p>
            <a:r>
              <a:rPr lang="en-US" sz="1600" b="1" dirty="0">
                <a:solidFill>
                  <a:schemeClr val="tx1"/>
                </a:solidFill>
              </a:rPr>
              <a:t>Tasks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Work in a known and indicated condition </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Inform </a:t>
            </a:r>
            <a:r>
              <a:rPr lang="en-US" sz="1600" dirty="0">
                <a:solidFill>
                  <a:schemeClr val="tx1"/>
                </a:solidFill>
              </a:rPr>
              <a:t>if there any abnormally situation when </a:t>
            </a:r>
            <a:r>
              <a:rPr lang="en-US" sz="1600" dirty="0" smtClean="0">
                <a:solidFill>
                  <a:schemeClr val="tx1"/>
                </a:solidFill>
              </a:rPr>
              <a:t>work</a:t>
            </a:r>
          </a:p>
          <a:p>
            <a:endParaRPr lang="en-US" sz="1600" dirty="0">
              <a:solidFill>
                <a:schemeClr val="tx1"/>
              </a:solidFill>
            </a:endParaRPr>
          </a:p>
          <a:p>
            <a:r>
              <a:rPr lang="en-US" sz="1600" b="1" dirty="0">
                <a:solidFill>
                  <a:schemeClr val="tx1"/>
                </a:solidFill>
              </a:rPr>
              <a:t>Frustration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Work information is difficult to </a:t>
            </a:r>
            <a:r>
              <a:rPr lang="en-US" sz="1600">
                <a:solidFill>
                  <a:schemeClr val="tx1"/>
                </a:solidFill>
              </a:rPr>
              <a:t>handle </a:t>
            </a:r>
            <a:endParaRPr lang="en-US" sz="1600" smtClean="0">
              <a:solidFill>
                <a:schemeClr val="tx1"/>
              </a:solidFill>
            </a:endParaRPr>
          </a:p>
          <a:p>
            <a:pPr marL="285750" indent="-285750">
              <a:buFont typeface="Arial" panose="020B0604020202020204" pitchFamily="34" charset="0"/>
              <a:buChar char="•"/>
            </a:pPr>
            <a:r>
              <a:rPr lang="en-US" sz="1600" smtClean="0">
                <a:solidFill>
                  <a:schemeClr val="tx1"/>
                </a:solidFill>
              </a:rPr>
              <a:t>Can’t </a:t>
            </a:r>
            <a:r>
              <a:rPr lang="en-US" sz="1600" dirty="0">
                <a:solidFill>
                  <a:schemeClr val="tx1"/>
                </a:solidFill>
              </a:rPr>
              <a:t>know the permitting progress</a:t>
            </a:r>
          </a:p>
        </p:txBody>
      </p:sp>
      <p:sp>
        <p:nvSpPr>
          <p:cNvPr id="4" name="Rectangle 3"/>
          <p:cNvSpPr/>
          <p:nvPr/>
        </p:nvSpPr>
        <p:spPr>
          <a:xfrm>
            <a:off x="0" y="3885018"/>
            <a:ext cx="3314683" cy="29729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 a company representative at other Factory service leader, I responsible to give my customer best of service and make them feel that we have same objective and have a good teamwork”.</a:t>
            </a:r>
            <a:endParaRPr lang="en-US" dirty="0">
              <a:solidFill>
                <a:schemeClr val="tx1"/>
              </a:solidFill>
            </a:endParaRPr>
          </a:p>
          <a:p>
            <a:pPr algn="ctr"/>
            <a:endParaRPr lang="en-US" dirty="0">
              <a:solidFill>
                <a:schemeClr val="tx1"/>
              </a:solidFill>
            </a:endParaRPr>
          </a:p>
        </p:txBody>
      </p:sp>
      <p:sp>
        <p:nvSpPr>
          <p:cNvPr id="5" name="TextBox 4"/>
          <p:cNvSpPr txBox="1"/>
          <p:nvPr/>
        </p:nvSpPr>
        <p:spPr>
          <a:xfrm>
            <a:off x="1784509" y="2967996"/>
            <a:ext cx="1452642" cy="830997"/>
          </a:xfrm>
          <a:prstGeom prst="rect">
            <a:avLst/>
          </a:prstGeom>
          <a:noFill/>
        </p:spPr>
        <p:txBody>
          <a:bodyPr wrap="none" rtlCol="0">
            <a:spAutoFit/>
          </a:bodyPr>
          <a:lstStyle/>
          <a:p>
            <a:r>
              <a:rPr lang="en-US" sz="4800" b="1" dirty="0" smtClean="0">
                <a:solidFill>
                  <a:schemeClr val="bg1"/>
                </a:solidFill>
                <a:latin typeface="Lato" panose="020F0502020204030203" pitchFamily="34" charset="0"/>
              </a:rPr>
              <a:t>Budi</a:t>
            </a:r>
            <a:endParaRPr lang="en-US" sz="4800" b="1" dirty="0">
              <a:solidFill>
                <a:schemeClr val="bg1"/>
              </a:solidFill>
              <a:latin typeface="Lato" panose="020F050202020403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33137435"/>
              </p:ext>
            </p:extLst>
          </p:nvPr>
        </p:nvGraphicFramePr>
        <p:xfrm>
          <a:off x="3377463" y="0"/>
          <a:ext cx="4911725" cy="1320800"/>
        </p:xfrm>
        <a:graphic>
          <a:graphicData uri="http://schemas.openxmlformats.org/drawingml/2006/table">
            <a:tbl>
              <a:tblPr firstRow="1" bandRow="1">
                <a:tableStyleId>{2D5ABB26-0587-4C30-8999-92F81FD0307C}</a:tableStyleId>
              </a:tblPr>
              <a:tblGrid>
                <a:gridCol w="1433129"/>
                <a:gridCol w="3478596"/>
              </a:tblGrid>
              <a:tr h="370840">
                <a:tc>
                  <a:txBody>
                    <a:bodyPr/>
                    <a:lstStyle/>
                    <a:p>
                      <a:r>
                        <a:rPr lang="en-US" sz="1600" dirty="0" smtClean="0"/>
                        <a:t>Age</a:t>
                      </a:r>
                      <a:endParaRPr lang="en-US" sz="1600" dirty="0"/>
                    </a:p>
                  </a:txBody>
                  <a:tcPr/>
                </a:tc>
                <a:tc>
                  <a:txBody>
                    <a:bodyPr/>
                    <a:lstStyle/>
                    <a:p>
                      <a:r>
                        <a:rPr lang="en-US" sz="1600" dirty="0" smtClean="0"/>
                        <a:t>38</a:t>
                      </a:r>
                      <a:endParaRPr lang="en-US" sz="1600" dirty="0"/>
                    </a:p>
                  </a:txBody>
                  <a:tcPr/>
                </a:tc>
              </a:tr>
              <a:tr h="370840">
                <a:tc>
                  <a:txBody>
                    <a:bodyPr/>
                    <a:lstStyle/>
                    <a:p>
                      <a:r>
                        <a:rPr lang="en-US" sz="1600" dirty="0" smtClean="0"/>
                        <a:t>Job</a:t>
                      </a:r>
                      <a:endParaRPr lang="en-US" sz="1600" dirty="0"/>
                    </a:p>
                  </a:txBody>
                  <a:tcPr/>
                </a:tc>
                <a:tc>
                  <a:txBody>
                    <a:bodyPr/>
                    <a:lstStyle/>
                    <a:p>
                      <a:r>
                        <a:rPr lang="en-US" sz="1600" dirty="0" smtClean="0"/>
                        <a:t>Sub-</a:t>
                      </a:r>
                      <a:r>
                        <a:rPr lang="en-US" sz="1600" dirty="0" err="1" smtClean="0"/>
                        <a:t>cont</a:t>
                      </a:r>
                      <a:r>
                        <a:rPr lang="en-US" sz="1600" dirty="0" smtClean="0"/>
                        <a:t> Electrical Team Leader </a:t>
                      </a:r>
                      <a:r>
                        <a:rPr lang="en-US" sz="1600" baseline="0" dirty="0" smtClean="0"/>
                        <a:t> (15 years)</a:t>
                      </a:r>
                      <a:endParaRPr lang="en-US" sz="1600" dirty="0"/>
                    </a:p>
                  </a:txBody>
                  <a:tcPr/>
                </a:tc>
              </a:tr>
              <a:tr h="370840">
                <a:tc>
                  <a:txBody>
                    <a:bodyPr/>
                    <a:lstStyle/>
                    <a:p>
                      <a:r>
                        <a:rPr lang="en-US" sz="1600" dirty="0" smtClean="0"/>
                        <a:t>Education</a:t>
                      </a:r>
                      <a:endParaRPr lang="en-US" sz="1600" dirty="0"/>
                    </a:p>
                  </a:txBody>
                  <a:tcPr/>
                </a:tc>
                <a:tc>
                  <a:txBody>
                    <a:bodyPr/>
                    <a:lstStyle/>
                    <a:p>
                      <a:r>
                        <a:rPr lang="en-US" sz="1600" dirty="0" smtClean="0"/>
                        <a:t>Vocational High</a:t>
                      </a:r>
                      <a:r>
                        <a:rPr lang="en-US" sz="1600" baseline="0" dirty="0" smtClean="0"/>
                        <a:t> School</a:t>
                      </a:r>
                      <a:endParaRPr lang="en-US" sz="1600" dirty="0"/>
                    </a:p>
                  </a:txBody>
                  <a:tcPr/>
                </a:tc>
              </a:tr>
            </a:tbl>
          </a:graphicData>
        </a:graphic>
      </p:graphicFrame>
      <p:sp>
        <p:nvSpPr>
          <p:cNvPr id="9" name="TextBox 8"/>
          <p:cNvSpPr txBox="1"/>
          <p:nvPr/>
        </p:nvSpPr>
        <p:spPr>
          <a:xfrm>
            <a:off x="3377463" y="1312786"/>
            <a:ext cx="5032019" cy="5478423"/>
          </a:xfrm>
          <a:prstGeom prst="rect">
            <a:avLst/>
          </a:prstGeom>
          <a:noFill/>
        </p:spPr>
        <p:txBody>
          <a:bodyPr wrap="square" rtlCol="0">
            <a:spAutoFit/>
          </a:bodyPr>
          <a:lstStyle/>
          <a:p>
            <a:r>
              <a:rPr lang="en-US" sz="1400" dirty="0"/>
              <a:t>Budi is an experience electrical leader who used to work as a sub-</a:t>
            </a:r>
            <a:r>
              <a:rPr lang="en-US" sz="1400" dirty="0" err="1"/>
              <a:t>cont</a:t>
            </a:r>
            <a:r>
              <a:rPr lang="en-US" sz="1400" dirty="0"/>
              <a:t> for some company. He manages three people an electrical worker in his team and one person of safety man. Budi likes to work organized and always care about detail. In his fifteen years career, </a:t>
            </a:r>
            <a:endParaRPr lang="en-US" sz="1400" dirty="0" smtClean="0"/>
          </a:p>
          <a:p>
            <a:endParaRPr lang="en-US" sz="1400" dirty="0"/>
          </a:p>
          <a:p>
            <a:r>
              <a:rPr lang="en-US" sz="1400" dirty="0"/>
              <a:t>Budi was placed in Factory as a permanent sub-</a:t>
            </a:r>
            <a:r>
              <a:rPr lang="en-US" sz="1400" dirty="0" err="1"/>
              <a:t>cont</a:t>
            </a:r>
            <a:r>
              <a:rPr lang="en-US" sz="1400" dirty="0"/>
              <a:t> for 10 years. He contracted to work as electrical support for the Factory. He knew well how to work in the Factory even about the culture. After a long journey in this Factory Budi always felt that working at the Factory is not well managed. There is some process improvement in how the sub-</a:t>
            </a:r>
            <a:r>
              <a:rPr lang="en-US" sz="1400" dirty="0" err="1"/>
              <a:t>cont</a:t>
            </a:r>
            <a:r>
              <a:rPr lang="en-US" sz="1400" dirty="0"/>
              <a:t> work for the Factory, about the regulation, responsibilities, and the work permit. Sometimes He works without any permit from the safety team. However, Budi felt that the Factory should be able to make a system that could handle the factory’s needs as a contractor. </a:t>
            </a:r>
            <a:endParaRPr lang="en-US" sz="1400" dirty="0" smtClean="0"/>
          </a:p>
          <a:p>
            <a:endParaRPr lang="en-US" sz="1400" dirty="0"/>
          </a:p>
          <a:p>
            <a:r>
              <a:rPr lang="en-US" sz="1400" dirty="0"/>
              <a:t>Budi thinks that Factory should make a clear flow process about how sub-</a:t>
            </a:r>
            <a:r>
              <a:rPr lang="en-US" sz="1400" dirty="0" err="1"/>
              <a:t>cont</a:t>
            </a:r>
            <a:r>
              <a:rPr lang="en-US" sz="1400" dirty="0"/>
              <a:t> should work, about how to work without permission, and how to know about the whole process of work. Sub-</a:t>
            </a:r>
            <a:r>
              <a:rPr lang="en-US" sz="1400" dirty="0" err="1"/>
              <a:t>cont</a:t>
            </a:r>
            <a:r>
              <a:rPr lang="en-US" sz="1400" dirty="0"/>
              <a:t> should have a permit and sometimes it is difficult to get it after the permit is approved because Budi should find his factory’s charged person who used their service. Because to know who can create the work permit is the Factory member only, to get the approved work permit paper, </a:t>
            </a:r>
            <a:r>
              <a:rPr lang="en-US" sz="1400" dirty="0" smtClean="0"/>
              <a:t>Budi </a:t>
            </a:r>
            <a:r>
              <a:rPr lang="en-US" sz="1400" dirty="0"/>
              <a:t>should find that person</a:t>
            </a:r>
          </a:p>
        </p:txBody>
      </p:sp>
    </p:spTree>
    <p:extLst>
      <p:ext uri="{BB962C8B-B14F-4D97-AF65-F5344CB8AC3E}">
        <p14:creationId xmlns:p14="http://schemas.microsoft.com/office/powerpoint/2010/main" val="111040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2"/>
            <a:ext cx="12192000" cy="6858002"/>
            <a:chOff x="0" y="-2"/>
            <a:chExt cx="12192000" cy="6858002"/>
          </a:xfrm>
        </p:grpSpPr>
        <p:sp>
          <p:nvSpPr>
            <p:cNvPr id="5" name="Rectangle 4"/>
            <p:cNvSpPr/>
            <p:nvPr/>
          </p:nvSpPr>
          <p:spPr>
            <a:xfrm>
              <a:off x="0" y="1"/>
              <a:ext cx="305752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19425" y="-1"/>
              <a:ext cx="3057525" cy="68579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6950" y="-2"/>
              <a:ext cx="3057525"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34475" y="-2"/>
              <a:ext cx="3057525" cy="685799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0" y="-2"/>
              <a:ext cx="554960" cy="276999"/>
            </a:xfrm>
            <a:prstGeom prst="rect">
              <a:avLst/>
            </a:prstGeom>
            <a:noFill/>
          </p:spPr>
          <p:txBody>
            <a:bodyPr wrap="none" rtlCol="0">
              <a:spAutoFit/>
            </a:bodyPr>
            <a:lstStyle/>
            <a:p>
              <a:r>
                <a:rPr lang="en-US" sz="1200" dirty="0" smtClean="0"/>
                <a:t>Issuer</a:t>
              </a:r>
              <a:endParaRPr lang="en-US" sz="1200" dirty="0"/>
            </a:p>
          </p:txBody>
        </p:sp>
        <p:sp>
          <p:nvSpPr>
            <p:cNvPr id="13" name="TextBox 12"/>
            <p:cNvSpPr txBox="1"/>
            <p:nvPr/>
          </p:nvSpPr>
          <p:spPr>
            <a:xfrm>
              <a:off x="3019425" y="0"/>
              <a:ext cx="781817" cy="276999"/>
            </a:xfrm>
            <a:prstGeom prst="rect">
              <a:avLst/>
            </a:prstGeom>
            <a:noFill/>
          </p:spPr>
          <p:txBody>
            <a:bodyPr wrap="none" rtlCol="0">
              <a:spAutoFit/>
            </a:bodyPr>
            <a:lstStyle/>
            <a:p>
              <a:r>
                <a:rPr lang="en-US" sz="1200" dirty="0" smtClean="0"/>
                <a:t>HR Safety</a:t>
              </a:r>
              <a:endParaRPr lang="en-US" sz="1200" dirty="0"/>
            </a:p>
          </p:txBody>
        </p:sp>
        <p:sp>
          <p:nvSpPr>
            <p:cNvPr id="14" name="TextBox 13"/>
            <p:cNvSpPr txBox="1"/>
            <p:nvPr/>
          </p:nvSpPr>
          <p:spPr>
            <a:xfrm>
              <a:off x="6076950" y="0"/>
              <a:ext cx="738215" cy="276999"/>
            </a:xfrm>
            <a:prstGeom prst="rect">
              <a:avLst/>
            </a:prstGeom>
            <a:noFill/>
          </p:spPr>
          <p:txBody>
            <a:bodyPr wrap="none" rtlCol="0">
              <a:spAutoFit/>
            </a:bodyPr>
            <a:lstStyle/>
            <a:p>
              <a:r>
                <a:rPr lang="en-US" sz="1200" dirty="0" smtClean="0"/>
                <a:t>Sub-</a:t>
              </a:r>
              <a:r>
                <a:rPr lang="en-US" sz="1200" dirty="0" err="1" smtClean="0"/>
                <a:t>cont</a:t>
              </a:r>
              <a:endParaRPr lang="en-US" sz="1200" dirty="0"/>
            </a:p>
          </p:txBody>
        </p:sp>
        <p:sp>
          <p:nvSpPr>
            <p:cNvPr id="15" name="TextBox 14"/>
            <p:cNvSpPr txBox="1"/>
            <p:nvPr/>
          </p:nvSpPr>
          <p:spPr>
            <a:xfrm>
              <a:off x="9096375" y="2"/>
              <a:ext cx="686406" cy="276999"/>
            </a:xfrm>
            <a:prstGeom prst="rect">
              <a:avLst/>
            </a:prstGeom>
            <a:noFill/>
          </p:spPr>
          <p:txBody>
            <a:bodyPr wrap="none" rtlCol="0">
              <a:spAutoFit/>
            </a:bodyPr>
            <a:lstStyle/>
            <a:p>
              <a:r>
                <a:rPr lang="en-US" sz="1200" dirty="0" smtClean="0"/>
                <a:t>Security</a:t>
              </a:r>
              <a:endParaRPr lang="en-US" sz="1200" dirty="0"/>
            </a:p>
          </p:txBody>
        </p:sp>
      </p:grpSp>
      <p:sp>
        <p:nvSpPr>
          <p:cNvPr id="2" name="Flowchart: Terminator 1"/>
          <p:cNvSpPr/>
          <p:nvPr/>
        </p:nvSpPr>
        <p:spPr>
          <a:xfrm>
            <a:off x="1082312" y="107256"/>
            <a:ext cx="845061" cy="27302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Start</a:t>
            </a:r>
            <a:endParaRPr lang="en-US" sz="1100" dirty="0"/>
          </a:p>
        </p:txBody>
      </p:sp>
      <p:sp>
        <p:nvSpPr>
          <p:cNvPr id="3" name="Flowchart: Process 2"/>
          <p:cNvSpPr/>
          <p:nvPr/>
        </p:nvSpPr>
        <p:spPr>
          <a:xfrm>
            <a:off x="123476" y="579826"/>
            <a:ext cx="2762732" cy="24764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Login to Sub-</a:t>
            </a:r>
            <a:r>
              <a:rPr lang="en-US" sz="1100" dirty="0" err="1" smtClean="0"/>
              <a:t>cont</a:t>
            </a:r>
            <a:r>
              <a:rPr lang="en-US" sz="1100" dirty="0" smtClean="0"/>
              <a:t> </a:t>
            </a:r>
            <a:r>
              <a:rPr lang="en-US" sz="1100" dirty="0" err="1" smtClean="0"/>
              <a:t>Mangement</a:t>
            </a:r>
            <a:r>
              <a:rPr lang="en-US" sz="1100" dirty="0" smtClean="0"/>
              <a:t> Web Page</a:t>
            </a:r>
            <a:endParaRPr lang="en-US" sz="1100" dirty="0"/>
          </a:p>
        </p:txBody>
      </p:sp>
      <p:sp>
        <p:nvSpPr>
          <p:cNvPr id="19" name="Flowchart: Process 18"/>
          <p:cNvSpPr/>
          <p:nvPr/>
        </p:nvSpPr>
        <p:spPr>
          <a:xfrm>
            <a:off x="3573882" y="494550"/>
            <a:ext cx="1933686" cy="418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Login to Sub-</a:t>
            </a:r>
            <a:r>
              <a:rPr lang="en-US" sz="1100" dirty="0" err="1" smtClean="0"/>
              <a:t>cont</a:t>
            </a:r>
            <a:r>
              <a:rPr lang="en-US" sz="1100" dirty="0" smtClean="0"/>
              <a:t> </a:t>
            </a:r>
            <a:r>
              <a:rPr lang="en-US" sz="1100" dirty="0" err="1" smtClean="0"/>
              <a:t>Mangement</a:t>
            </a:r>
            <a:r>
              <a:rPr lang="en-US" sz="1100" dirty="0" smtClean="0"/>
              <a:t> Web Page</a:t>
            </a:r>
            <a:endParaRPr lang="en-US" sz="1100" dirty="0"/>
          </a:p>
        </p:txBody>
      </p:sp>
      <p:sp>
        <p:nvSpPr>
          <p:cNvPr id="4" name="Flowchart: Data 3"/>
          <p:cNvSpPr/>
          <p:nvPr/>
        </p:nvSpPr>
        <p:spPr>
          <a:xfrm>
            <a:off x="405164" y="1006220"/>
            <a:ext cx="2199356" cy="446366"/>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Propose a new work permit</a:t>
            </a:r>
            <a:endParaRPr lang="en-US" sz="1100" dirty="0"/>
          </a:p>
        </p:txBody>
      </p:sp>
      <p:sp>
        <p:nvSpPr>
          <p:cNvPr id="20" name="Flowchart: Data 19"/>
          <p:cNvSpPr/>
          <p:nvPr/>
        </p:nvSpPr>
        <p:spPr>
          <a:xfrm>
            <a:off x="54138" y="1664182"/>
            <a:ext cx="2901408" cy="163540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Fill the detail data :</a:t>
            </a:r>
          </a:p>
          <a:p>
            <a:pPr marL="228600" indent="-228600">
              <a:buAutoNum type="arabicPeriod"/>
            </a:pPr>
            <a:r>
              <a:rPr lang="en-US" sz="1100" dirty="0" smtClean="0"/>
              <a:t>Work Description</a:t>
            </a:r>
          </a:p>
          <a:p>
            <a:pPr marL="228600" indent="-228600">
              <a:buAutoNum type="arabicPeriod"/>
            </a:pPr>
            <a:r>
              <a:rPr lang="en-US" sz="1100" dirty="0" smtClean="0"/>
              <a:t>Work Classification</a:t>
            </a:r>
          </a:p>
          <a:p>
            <a:pPr marL="228600" indent="-228600">
              <a:buAutoNum type="arabicPeriod"/>
            </a:pPr>
            <a:r>
              <a:rPr lang="en-US" sz="1100" dirty="0" smtClean="0"/>
              <a:t> Work Detail Schedule</a:t>
            </a:r>
          </a:p>
          <a:p>
            <a:pPr marL="228600" indent="-228600">
              <a:buAutoNum type="arabicPeriod"/>
            </a:pPr>
            <a:r>
              <a:rPr lang="en-US" sz="1100" dirty="0" smtClean="0"/>
              <a:t>Sub-</a:t>
            </a:r>
            <a:r>
              <a:rPr lang="en-US" sz="1100" dirty="0" err="1" smtClean="0"/>
              <a:t>cont</a:t>
            </a:r>
            <a:r>
              <a:rPr lang="en-US" sz="1100" dirty="0" smtClean="0"/>
              <a:t> member who will works</a:t>
            </a:r>
          </a:p>
          <a:p>
            <a:pPr marL="228600" indent="-228600">
              <a:buAutoNum type="arabicPeriod"/>
            </a:pPr>
            <a:r>
              <a:rPr lang="en-US" sz="1100" dirty="0" smtClean="0"/>
              <a:t>Pick a “Risk assessment category”</a:t>
            </a:r>
          </a:p>
        </p:txBody>
      </p:sp>
      <p:sp>
        <p:nvSpPr>
          <p:cNvPr id="21" name="Flowchart: Process 20"/>
          <p:cNvSpPr/>
          <p:nvPr/>
        </p:nvSpPr>
        <p:spPr>
          <a:xfrm>
            <a:off x="16263" y="3521341"/>
            <a:ext cx="2977158" cy="33738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Submit the form and Re-check on summary Page</a:t>
            </a:r>
            <a:endParaRPr lang="en-US" sz="1100" dirty="0"/>
          </a:p>
        </p:txBody>
      </p:sp>
      <p:sp>
        <p:nvSpPr>
          <p:cNvPr id="22" name="Flowchart: Process 21"/>
          <p:cNvSpPr/>
          <p:nvPr/>
        </p:nvSpPr>
        <p:spPr>
          <a:xfrm>
            <a:off x="537999" y="4111894"/>
            <a:ext cx="1933686" cy="31618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Print out the Approval Page</a:t>
            </a:r>
            <a:endParaRPr lang="en-US" sz="1100" dirty="0"/>
          </a:p>
        </p:txBody>
      </p:sp>
      <p:sp>
        <p:nvSpPr>
          <p:cNvPr id="23" name="Flowchart: Data 22"/>
          <p:cNvSpPr/>
          <p:nvPr/>
        </p:nvSpPr>
        <p:spPr>
          <a:xfrm>
            <a:off x="638565" y="4691400"/>
            <a:ext cx="1732554" cy="264176"/>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smtClean="0"/>
              <a:t>Approval flow</a:t>
            </a:r>
            <a:endParaRPr lang="en-US" sz="1100" dirty="0" smtClean="0"/>
          </a:p>
        </p:txBody>
      </p:sp>
      <p:sp>
        <p:nvSpPr>
          <p:cNvPr id="24" name="Flowchart: Process 23"/>
          <p:cNvSpPr/>
          <p:nvPr/>
        </p:nvSpPr>
        <p:spPr>
          <a:xfrm>
            <a:off x="3606847" y="1256426"/>
            <a:ext cx="1867756" cy="27400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err="1" smtClean="0"/>
              <a:t>Reveiving</a:t>
            </a:r>
            <a:r>
              <a:rPr lang="en-US" sz="1100" dirty="0" smtClean="0"/>
              <a:t> the approved page</a:t>
            </a:r>
            <a:endParaRPr lang="en-US" sz="1100" dirty="0"/>
          </a:p>
        </p:txBody>
      </p:sp>
      <p:sp>
        <p:nvSpPr>
          <p:cNvPr id="25" name="Flowchart: Process 24"/>
          <p:cNvSpPr/>
          <p:nvPr/>
        </p:nvSpPr>
        <p:spPr>
          <a:xfrm>
            <a:off x="3461217" y="1900396"/>
            <a:ext cx="2159016" cy="44844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Scanning </a:t>
            </a:r>
            <a:r>
              <a:rPr lang="en-US" sz="1100" dirty="0" err="1" smtClean="0"/>
              <a:t>te</a:t>
            </a:r>
            <a:r>
              <a:rPr lang="en-US" sz="1100" dirty="0" smtClean="0"/>
              <a:t> QR for detail description</a:t>
            </a:r>
            <a:endParaRPr lang="en-US" sz="1100" dirty="0"/>
          </a:p>
        </p:txBody>
      </p:sp>
      <p:sp>
        <p:nvSpPr>
          <p:cNvPr id="26" name="Flowchart: Data 25"/>
          <p:cNvSpPr/>
          <p:nvPr/>
        </p:nvSpPr>
        <p:spPr>
          <a:xfrm>
            <a:off x="3441047" y="3634766"/>
            <a:ext cx="2199356" cy="446366"/>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Approving the request</a:t>
            </a:r>
            <a:endParaRPr lang="en-US" sz="1100" dirty="0"/>
          </a:p>
        </p:txBody>
      </p:sp>
      <p:sp>
        <p:nvSpPr>
          <p:cNvPr id="27" name="Flowchart: Process 26"/>
          <p:cNvSpPr/>
          <p:nvPr/>
        </p:nvSpPr>
        <p:spPr>
          <a:xfrm>
            <a:off x="3432607" y="4360146"/>
            <a:ext cx="2216236" cy="33738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Work permit is published</a:t>
            </a:r>
            <a:endParaRPr lang="en-US" sz="1100" dirty="0"/>
          </a:p>
        </p:txBody>
      </p:sp>
      <p:sp>
        <p:nvSpPr>
          <p:cNvPr id="28" name="Flowchart: Process 27"/>
          <p:cNvSpPr/>
          <p:nvPr/>
        </p:nvSpPr>
        <p:spPr>
          <a:xfrm>
            <a:off x="159249" y="5231965"/>
            <a:ext cx="2691186" cy="40385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Get email notification and updated work permit approved list</a:t>
            </a:r>
            <a:endParaRPr lang="en-US" sz="1100" dirty="0"/>
          </a:p>
        </p:txBody>
      </p:sp>
      <p:sp>
        <p:nvSpPr>
          <p:cNvPr id="29" name="Flowchart: Process 28"/>
          <p:cNvSpPr/>
          <p:nvPr/>
        </p:nvSpPr>
        <p:spPr>
          <a:xfrm>
            <a:off x="811567" y="5855757"/>
            <a:ext cx="1386551" cy="3282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Ready to Work</a:t>
            </a:r>
            <a:endParaRPr lang="en-US" sz="1100" dirty="0"/>
          </a:p>
        </p:txBody>
      </p:sp>
      <p:sp>
        <p:nvSpPr>
          <p:cNvPr id="6" name="Flowchart: Decision 5"/>
          <p:cNvSpPr/>
          <p:nvPr/>
        </p:nvSpPr>
        <p:spPr>
          <a:xfrm>
            <a:off x="3820615" y="2534923"/>
            <a:ext cx="1440221" cy="80278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Need to revised?</a:t>
            </a:r>
            <a:endParaRPr lang="en-US" sz="1100" dirty="0"/>
          </a:p>
        </p:txBody>
      </p:sp>
      <p:sp>
        <p:nvSpPr>
          <p:cNvPr id="41" name="Flowchart: Process 40"/>
          <p:cNvSpPr/>
          <p:nvPr/>
        </p:nvSpPr>
        <p:spPr>
          <a:xfrm>
            <a:off x="6236757" y="4428844"/>
            <a:ext cx="2691186" cy="40385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Get email notification and updated work permit approved list</a:t>
            </a:r>
            <a:endParaRPr lang="en-US" sz="1100" dirty="0"/>
          </a:p>
        </p:txBody>
      </p:sp>
      <p:sp>
        <p:nvSpPr>
          <p:cNvPr id="42" name="Flowchart: Process 41"/>
          <p:cNvSpPr/>
          <p:nvPr/>
        </p:nvSpPr>
        <p:spPr>
          <a:xfrm>
            <a:off x="6502842" y="5079739"/>
            <a:ext cx="2159016" cy="44844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Scanning </a:t>
            </a:r>
            <a:r>
              <a:rPr lang="en-US" sz="1100" dirty="0" err="1" smtClean="0"/>
              <a:t>te</a:t>
            </a:r>
            <a:r>
              <a:rPr lang="en-US" sz="1100" dirty="0" smtClean="0"/>
              <a:t> QR for detail description</a:t>
            </a:r>
            <a:endParaRPr lang="en-US" sz="1100" dirty="0"/>
          </a:p>
        </p:txBody>
      </p:sp>
      <p:sp>
        <p:nvSpPr>
          <p:cNvPr id="43" name="Flowchart: Process 42"/>
          <p:cNvSpPr/>
          <p:nvPr/>
        </p:nvSpPr>
        <p:spPr>
          <a:xfrm>
            <a:off x="6889075" y="5855757"/>
            <a:ext cx="1386551" cy="3282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Ready to Work</a:t>
            </a:r>
            <a:endParaRPr lang="en-US" sz="1100" dirty="0"/>
          </a:p>
        </p:txBody>
      </p:sp>
      <p:sp>
        <p:nvSpPr>
          <p:cNvPr id="44" name="Flowchart: Process 43"/>
          <p:cNvSpPr/>
          <p:nvPr/>
        </p:nvSpPr>
        <p:spPr>
          <a:xfrm>
            <a:off x="9341007" y="4360146"/>
            <a:ext cx="2691186" cy="4624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Get the updated list of sub-</a:t>
            </a:r>
            <a:r>
              <a:rPr lang="en-US" sz="1100" dirty="0" err="1" smtClean="0"/>
              <a:t>cont</a:t>
            </a:r>
            <a:r>
              <a:rPr lang="en-US" sz="1100" dirty="0" smtClean="0"/>
              <a:t> member </a:t>
            </a:r>
            <a:r>
              <a:rPr lang="en-US" sz="1100" dirty="0"/>
              <a:t>w</a:t>
            </a:r>
            <a:r>
              <a:rPr lang="en-US" sz="1100" dirty="0" smtClean="0"/>
              <a:t>ork schedule</a:t>
            </a:r>
            <a:endParaRPr lang="en-US" sz="1100" dirty="0"/>
          </a:p>
        </p:txBody>
      </p:sp>
      <p:sp>
        <p:nvSpPr>
          <p:cNvPr id="45" name="Flowchart: Terminator 44"/>
          <p:cNvSpPr/>
          <p:nvPr/>
        </p:nvSpPr>
        <p:spPr>
          <a:xfrm>
            <a:off x="1082312" y="6424294"/>
            <a:ext cx="845061" cy="27302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End</a:t>
            </a:r>
            <a:endParaRPr lang="en-US" sz="1100" dirty="0"/>
          </a:p>
        </p:txBody>
      </p:sp>
      <p:sp>
        <p:nvSpPr>
          <p:cNvPr id="46" name="Flowchart: Process 45"/>
          <p:cNvSpPr/>
          <p:nvPr/>
        </p:nvSpPr>
        <p:spPr>
          <a:xfrm>
            <a:off x="9607092" y="5079739"/>
            <a:ext cx="2159016" cy="44844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Check entry list</a:t>
            </a:r>
            <a:endParaRPr lang="en-US" sz="1100" dirty="0"/>
          </a:p>
        </p:txBody>
      </p:sp>
      <p:cxnSp>
        <p:nvCxnSpPr>
          <p:cNvPr id="8" name="Elbow Connector 7"/>
          <p:cNvCxnSpPr/>
          <p:nvPr/>
        </p:nvCxnSpPr>
        <p:spPr>
          <a:xfrm rot="5400000">
            <a:off x="1405067" y="480051"/>
            <a:ext cx="199550" cy="1"/>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4" idx="4"/>
            <a:endCxn id="20" idx="1"/>
          </p:cNvCxnSpPr>
          <p:nvPr/>
        </p:nvCxnSpPr>
        <p:spPr>
          <a:xfrm>
            <a:off x="1504842" y="1452586"/>
            <a:ext cx="0" cy="21159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4" name="Straight Arrow Connector 53"/>
          <p:cNvCxnSpPr>
            <a:endCxn id="21" idx="0"/>
          </p:cNvCxnSpPr>
          <p:nvPr/>
        </p:nvCxnSpPr>
        <p:spPr>
          <a:xfrm>
            <a:off x="1504841" y="3299585"/>
            <a:ext cx="1" cy="22175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6" name="Straight Arrow Connector 55"/>
          <p:cNvCxnSpPr>
            <a:stCxn id="21" idx="2"/>
          </p:cNvCxnSpPr>
          <p:nvPr/>
        </p:nvCxnSpPr>
        <p:spPr>
          <a:xfrm flipH="1">
            <a:off x="1504841" y="3858729"/>
            <a:ext cx="1" cy="24474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8" name="Straight Arrow Connector 57"/>
          <p:cNvCxnSpPr>
            <a:stCxn id="22" idx="2"/>
            <a:endCxn id="23" idx="1"/>
          </p:cNvCxnSpPr>
          <p:nvPr/>
        </p:nvCxnSpPr>
        <p:spPr>
          <a:xfrm>
            <a:off x="1504842" y="4428075"/>
            <a:ext cx="0" cy="26332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2" name="Straight Arrow Connector 61"/>
          <p:cNvCxnSpPr>
            <a:endCxn id="29" idx="0"/>
          </p:cNvCxnSpPr>
          <p:nvPr/>
        </p:nvCxnSpPr>
        <p:spPr>
          <a:xfrm>
            <a:off x="1504841" y="5635815"/>
            <a:ext cx="2" cy="21994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4" name="Straight Arrow Connector 63"/>
          <p:cNvCxnSpPr>
            <a:stCxn id="29" idx="2"/>
            <a:endCxn id="45" idx="0"/>
          </p:cNvCxnSpPr>
          <p:nvPr/>
        </p:nvCxnSpPr>
        <p:spPr>
          <a:xfrm>
            <a:off x="1504843" y="6184032"/>
            <a:ext cx="0" cy="24026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6" name="Straight Arrow Connector 65"/>
          <p:cNvCxnSpPr>
            <a:endCxn id="26" idx="1"/>
          </p:cNvCxnSpPr>
          <p:nvPr/>
        </p:nvCxnSpPr>
        <p:spPr>
          <a:xfrm>
            <a:off x="4540725" y="3337708"/>
            <a:ext cx="0" cy="29705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8" name="Straight Arrow Connector 67"/>
          <p:cNvCxnSpPr>
            <a:stCxn id="26" idx="4"/>
            <a:endCxn id="27" idx="0"/>
          </p:cNvCxnSpPr>
          <p:nvPr/>
        </p:nvCxnSpPr>
        <p:spPr>
          <a:xfrm>
            <a:off x="4540725" y="4081132"/>
            <a:ext cx="0" cy="27901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0" name="Straight Arrow Connector 69"/>
          <p:cNvCxnSpPr>
            <a:stCxn id="25" idx="2"/>
            <a:endCxn id="6" idx="0"/>
          </p:cNvCxnSpPr>
          <p:nvPr/>
        </p:nvCxnSpPr>
        <p:spPr>
          <a:xfrm>
            <a:off x="4540725" y="2348838"/>
            <a:ext cx="1" cy="18608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2" name="Straight Arrow Connector 71"/>
          <p:cNvCxnSpPr>
            <a:stCxn id="41" idx="2"/>
            <a:endCxn id="42" idx="0"/>
          </p:cNvCxnSpPr>
          <p:nvPr/>
        </p:nvCxnSpPr>
        <p:spPr>
          <a:xfrm>
            <a:off x="7582350" y="4832694"/>
            <a:ext cx="0" cy="2470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4" name="Straight Arrow Connector 73"/>
          <p:cNvCxnSpPr>
            <a:stCxn id="42" idx="2"/>
            <a:endCxn id="43" idx="0"/>
          </p:cNvCxnSpPr>
          <p:nvPr/>
        </p:nvCxnSpPr>
        <p:spPr>
          <a:xfrm>
            <a:off x="7582350" y="5528181"/>
            <a:ext cx="1" cy="32757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6" name="Straight Arrow Connector 75"/>
          <p:cNvCxnSpPr>
            <a:stCxn id="44" idx="2"/>
            <a:endCxn id="46" idx="0"/>
          </p:cNvCxnSpPr>
          <p:nvPr/>
        </p:nvCxnSpPr>
        <p:spPr>
          <a:xfrm>
            <a:off x="10686600" y="4822605"/>
            <a:ext cx="0" cy="2571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p:cNvCxnSpPr>
            <a:stCxn id="24" idx="2"/>
            <a:endCxn id="25" idx="0"/>
          </p:cNvCxnSpPr>
          <p:nvPr/>
        </p:nvCxnSpPr>
        <p:spPr>
          <a:xfrm>
            <a:off x="4540725" y="1530430"/>
            <a:ext cx="0" cy="3699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0" name="Straight Arrow Connector 79"/>
          <p:cNvCxnSpPr>
            <a:stCxn id="19" idx="2"/>
            <a:endCxn id="24" idx="0"/>
          </p:cNvCxnSpPr>
          <p:nvPr/>
        </p:nvCxnSpPr>
        <p:spPr>
          <a:xfrm>
            <a:off x="4540725" y="912750"/>
            <a:ext cx="0" cy="34367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2" name="Straight Arrow Connector 81"/>
          <p:cNvCxnSpPr>
            <a:stCxn id="3" idx="2"/>
            <a:endCxn id="4" idx="1"/>
          </p:cNvCxnSpPr>
          <p:nvPr/>
        </p:nvCxnSpPr>
        <p:spPr>
          <a:xfrm>
            <a:off x="1504842" y="827475"/>
            <a:ext cx="0" cy="1787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4" name="Elbow Connector 83"/>
          <p:cNvCxnSpPr>
            <a:stCxn id="6" idx="1"/>
            <a:endCxn id="20" idx="5"/>
          </p:cNvCxnSpPr>
          <p:nvPr/>
        </p:nvCxnSpPr>
        <p:spPr>
          <a:xfrm rot="10800000">
            <a:off x="2665405" y="2481884"/>
            <a:ext cx="1155210" cy="454432"/>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86" name="Elbow Connector 85"/>
          <p:cNvCxnSpPr>
            <a:stCxn id="27" idx="2"/>
            <a:endCxn id="28" idx="3"/>
          </p:cNvCxnSpPr>
          <p:nvPr/>
        </p:nvCxnSpPr>
        <p:spPr>
          <a:xfrm rot="5400000">
            <a:off x="3327402" y="4220567"/>
            <a:ext cx="736356" cy="1690290"/>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88" name="Elbow Connector 87"/>
          <p:cNvCxnSpPr>
            <a:stCxn id="23" idx="5"/>
            <a:endCxn id="24" idx="1"/>
          </p:cNvCxnSpPr>
          <p:nvPr/>
        </p:nvCxnSpPr>
        <p:spPr>
          <a:xfrm flipV="1">
            <a:off x="2197864" y="1393428"/>
            <a:ext cx="1408983" cy="3430060"/>
          </a:xfrm>
          <a:prstGeom prst="bentConnector3">
            <a:avLst>
              <a:gd name="adj1" fmla="val 67551"/>
            </a:avLst>
          </a:prstGeom>
          <a:ln>
            <a:tailEnd type="triangle"/>
          </a:ln>
        </p:spPr>
        <p:style>
          <a:lnRef idx="2">
            <a:schemeClr val="dk1"/>
          </a:lnRef>
          <a:fillRef idx="1">
            <a:schemeClr val="lt1"/>
          </a:fillRef>
          <a:effectRef idx="0">
            <a:schemeClr val="dk1"/>
          </a:effectRef>
          <a:fontRef idx="minor">
            <a:schemeClr val="dk1"/>
          </a:fontRef>
        </p:style>
      </p:cxnSp>
      <p:cxnSp>
        <p:nvCxnSpPr>
          <p:cNvPr id="91" name="Elbow Connector 90"/>
          <p:cNvCxnSpPr>
            <a:stCxn id="27" idx="3"/>
            <a:endCxn id="41" idx="1"/>
          </p:cNvCxnSpPr>
          <p:nvPr/>
        </p:nvCxnSpPr>
        <p:spPr>
          <a:xfrm>
            <a:off x="5648843" y="4528840"/>
            <a:ext cx="587914" cy="101929"/>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93" name="Elbow Connector 92"/>
          <p:cNvCxnSpPr>
            <a:endCxn id="44" idx="0"/>
          </p:cNvCxnSpPr>
          <p:nvPr/>
        </p:nvCxnSpPr>
        <p:spPr>
          <a:xfrm flipV="1">
            <a:off x="5679039" y="4360146"/>
            <a:ext cx="5007561" cy="168694"/>
          </a:xfrm>
          <a:prstGeom prst="bentConnector4">
            <a:avLst>
              <a:gd name="adj1" fmla="val 5211"/>
              <a:gd name="adj2" fmla="val 235512"/>
            </a:avLst>
          </a:prstGeom>
          <a:ln>
            <a:tailEnd type="triangle"/>
          </a:ln>
        </p:spPr>
        <p:style>
          <a:lnRef idx="2">
            <a:schemeClr val="dk1"/>
          </a:lnRef>
          <a:fillRef idx="1">
            <a:schemeClr val="lt1"/>
          </a:fillRef>
          <a:effectRef idx="0">
            <a:schemeClr val="dk1"/>
          </a:effectRef>
          <a:fontRef idx="minor">
            <a:schemeClr val="dk1"/>
          </a:fontRef>
        </p:style>
      </p:cxnSp>
      <p:cxnSp>
        <p:nvCxnSpPr>
          <p:cNvPr id="96" name="Elbow Connector 95"/>
          <p:cNvCxnSpPr>
            <a:stCxn id="43" idx="2"/>
            <a:endCxn id="29" idx="3"/>
          </p:cNvCxnSpPr>
          <p:nvPr/>
        </p:nvCxnSpPr>
        <p:spPr>
          <a:xfrm rot="5400000" flipH="1">
            <a:off x="4808166" y="3409848"/>
            <a:ext cx="164137" cy="5384233"/>
          </a:xfrm>
          <a:prstGeom prst="bentConnector4">
            <a:avLst>
              <a:gd name="adj1" fmla="val -139274"/>
              <a:gd name="adj2" fmla="val 56438"/>
            </a:avLst>
          </a:prstGeom>
          <a:ln>
            <a:tailEnd type="triangle"/>
          </a:ln>
        </p:spPr>
        <p:style>
          <a:lnRef idx="2">
            <a:schemeClr val="dk1"/>
          </a:lnRef>
          <a:fillRef idx="1">
            <a:schemeClr val="lt1"/>
          </a:fillRef>
          <a:effectRef idx="0">
            <a:schemeClr val="dk1"/>
          </a:effectRef>
          <a:fontRef idx="minor">
            <a:schemeClr val="dk1"/>
          </a:fontRef>
        </p:style>
      </p:cxnSp>
      <p:cxnSp>
        <p:nvCxnSpPr>
          <p:cNvPr id="98" name="Elbow Connector 97"/>
          <p:cNvCxnSpPr>
            <a:stCxn id="46" idx="2"/>
            <a:endCxn id="43" idx="3"/>
          </p:cNvCxnSpPr>
          <p:nvPr/>
        </p:nvCxnSpPr>
        <p:spPr>
          <a:xfrm rot="5400000">
            <a:off x="9235256" y="4568551"/>
            <a:ext cx="491714" cy="241097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125381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6648" y="164122"/>
            <a:ext cx="1062892"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Home</a:t>
            </a:r>
            <a:endParaRPr lang="en-US" dirty="0"/>
          </a:p>
        </p:txBody>
      </p:sp>
      <p:sp>
        <p:nvSpPr>
          <p:cNvPr id="5" name="Rectangle 4"/>
          <p:cNvSpPr/>
          <p:nvPr/>
        </p:nvSpPr>
        <p:spPr>
          <a:xfrm>
            <a:off x="3829539" y="164122"/>
            <a:ext cx="4011303" cy="304800"/>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Daily work lists information, and statistic</a:t>
            </a:r>
            <a:endParaRPr lang="en-US" dirty="0"/>
          </a:p>
        </p:txBody>
      </p:sp>
      <p:sp>
        <p:nvSpPr>
          <p:cNvPr id="6" name="Rectangle 5"/>
          <p:cNvSpPr/>
          <p:nvPr/>
        </p:nvSpPr>
        <p:spPr>
          <a:xfrm>
            <a:off x="2766648" y="847968"/>
            <a:ext cx="1062892"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In</a:t>
            </a:r>
            <a:endParaRPr lang="en-US" dirty="0"/>
          </a:p>
        </p:txBody>
      </p:sp>
      <p:sp>
        <p:nvSpPr>
          <p:cNvPr id="7" name="Rectangle 6"/>
          <p:cNvSpPr/>
          <p:nvPr/>
        </p:nvSpPr>
        <p:spPr>
          <a:xfrm>
            <a:off x="7381632" y="847968"/>
            <a:ext cx="1062892"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Help</a:t>
            </a:r>
            <a:endParaRPr lang="en-US" dirty="0"/>
          </a:p>
        </p:txBody>
      </p:sp>
      <p:sp>
        <p:nvSpPr>
          <p:cNvPr id="8" name="Rectangle 7"/>
          <p:cNvSpPr/>
          <p:nvPr/>
        </p:nvSpPr>
        <p:spPr>
          <a:xfrm>
            <a:off x="2188311" y="1531814"/>
            <a:ext cx="2219566"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Section Dashboard</a:t>
            </a:r>
            <a:endParaRPr lang="en-US" dirty="0"/>
          </a:p>
        </p:txBody>
      </p:sp>
      <p:sp>
        <p:nvSpPr>
          <p:cNvPr id="9" name="Rectangle 8"/>
          <p:cNvSpPr/>
          <p:nvPr/>
        </p:nvSpPr>
        <p:spPr>
          <a:xfrm>
            <a:off x="7381632" y="1531814"/>
            <a:ext cx="1062892"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Tutorial</a:t>
            </a:r>
            <a:endParaRPr lang="en-US" dirty="0"/>
          </a:p>
        </p:txBody>
      </p:sp>
      <p:sp>
        <p:nvSpPr>
          <p:cNvPr id="10" name="Rectangle 9"/>
          <p:cNvSpPr/>
          <p:nvPr/>
        </p:nvSpPr>
        <p:spPr>
          <a:xfrm>
            <a:off x="589123" y="3036183"/>
            <a:ext cx="2219566"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Work Permit </a:t>
            </a:r>
            <a:endParaRPr lang="en-US" dirty="0"/>
          </a:p>
        </p:txBody>
      </p:sp>
      <p:sp>
        <p:nvSpPr>
          <p:cNvPr id="11" name="Rectangle 10"/>
          <p:cNvSpPr/>
          <p:nvPr/>
        </p:nvSpPr>
        <p:spPr>
          <a:xfrm>
            <a:off x="9558511" y="847968"/>
            <a:ext cx="1789723"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Attendance </a:t>
            </a:r>
            <a:endParaRPr lang="en-US" dirty="0"/>
          </a:p>
        </p:txBody>
      </p:sp>
      <p:sp>
        <p:nvSpPr>
          <p:cNvPr id="12" name="Rectangle 11"/>
          <p:cNvSpPr/>
          <p:nvPr/>
        </p:nvSpPr>
        <p:spPr>
          <a:xfrm>
            <a:off x="3242088" y="3036183"/>
            <a:ext cx="2219566"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Guest Permit</a:t>
            </a:r>
            <a:endParaRPr lang="en-US" dirty="0"/>
          </a:p>
        </p:txBody>
      </p:sp>
      <p:sp>
        <p:nvSpPr>
          <p:cNvPr id="14" name="Rectangle 13"/>
          <p:cNvSpPr/>
          <p:nvPr/>
        </p:nvSpPr>
        <p:spPr>
          <a:xfrm>
            <a:off x="5950119" y="3036183"/>
            <a:ext cx="2602522"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Sub-</a:t>
            </a:r>
            <a:r>
              <a:rPr lang="en-US" dirty="0" err="1" smtClean="0"/>
              <a:t>cont</a:t>
            </a:r>
            <a:r>
              <a:rPr lang="en-US" dirty="0" smtClean="0"/>
              <a:t> Management</a:t>
            </a:r>
            <a:endParaRPr lang="en-US" dirty="0"/>
          </a:p>
        </p:txBody>
      </p:sp>
      <p:sp>
        <p:nvSpPr>
          <p:cNvPr id="15" name="Rectangle 14"/>
          <p:cNvSpPr/>
          <p:nvPr/>
        </p:nvSpPr>
        <p:spPr>
          <a:xfrm>
            <a:off x="8931688" y="3036183"/>
            <a:ext cx="2602522"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Statistic Report</a:t>
            </a:r>
            <a:endParaRPr lang="en-US" dirty="0"/>
          </a:p>
        </p:txBody>
      </p:sp>
      <p:sp>
        <p:nvSpPr>
          <p:cNvPr id="16" name="Rectangle 15"/>
          <p:cNvSpPr/>
          <p:nvPr/>
        </p:nvSpPr>
        <p:spPr>
          <a:xfrm>
            <a:off x="589123" y="3575445"/>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New Request</a:t>
            </a:r>
            <a:endParaRPr lang="en-US" dirty="0"/>
          </a:p>
        </p:txBody>
      </p:sp>
      <p:sp>
        <p:nvSpPr>
          <p:cNvPr id="17" name="Rectangle 16"/>
          <p:cNvSpPr/>
          <p:nvPr/>
        </p:nvSpPr>
        <p:spPr>
          <a:xfrm>
            <a:off x="4407877" y="1531814"/>
            <a:ext cx="2594708"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Section activity summary</a:t>
            </a:r>
            <a:endParaRPr lang="en-US" dirty="0"/>
          </a:p>
        </p:txBody>
      </p:sp>
      <p:sp>
        <p:nvSpPr>
          <p:cNvPr id="18" name="Rectangle 17"/>
          <p:cNvSpPr/>
          <p:nvPr/>
        </p:nvSpPr>
        <p:spPr>
          <a:xfrm>
            <a:off x="589123" y="4114707"/>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Approval Progress</a:t>
            </a:r>
            <a:endParaRPr lang="en-US" dirty="0"/>
          </a:p>
        </p:txBody>
      </p:sp>
      <p:sp>
        <p:nvSpPr>
          <p:cNvPr id="19" name="Rectangle 18"/>
          <p:cNvSpPr/>
          <p:nvPr/>
        </p:nvSpPr>
        <p:spPr>
          <a:xfrm>
            <a:off x="589123" y="4653969"/>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Published Request</a:t>
            </a:r>
            <a:endParaRPr lang="en-US" dirty="0"/>
          </a:p>
        </p:txBody>
      </p:sp>
      <p:sp>
        <p:nvSpPr>
          <p:cNvPr id="21" name="Rectangle 20"/>
          <p:cNvSpPr/>
          <p:nvPr/>
        </p:nvSpPr>
        <p:spPr>
          <a:xfrm>
            <a:off x="589123" y="5193231"/>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Finished Report</a:t>
            </a:r>
            <a:endParaRPr lang="en-US" dirty="0"/>
          </a:p>
        </p:txBody>
      </p:sp>
      <p:sp>
        <p:nvSpPr>
          <p:cNvPr id="22" name="Rectangle 21"/>
          <p:cNvSpPr/>
          <p:nvPr/>
        </p:nvSpPr>
        <p:spPr>
          <a:xfrm>
            <a:off x="3242088" y="3575445"/>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New Request</a:t>
            </a:r>
            <a:endParaRPr lang="en-US" dirty="0"/>
          </a:p>
        </p:txBody>
      </p:sp>
      <p:sp>
        <p:nvSpPr>
          <p:cNvPr id="23" name="Rectangle 22"/>
          <p:cNvSpPr/>
          <p:nvPr/>
        </p:nvSpPr>
        <p:spPr>
          <a:xfrm>
            <a:off x="3242088" y="4114707"/>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Approval Progress</a:t>
            </a:r>
            <a:endParaRPr lang="en-US" dirty="0"/>
          </a:p>
        </p:txBody>
      </p:sp>
      <p:sp>
        <p:nvSpPr>
          <p:cNvPr id="24" name="Rectangle 23"/>
          <p:cNvSpPr/>
          <p:nvPr/>
        </p:nvSpPr>
        <p:spPr>
          <a:xfrm>
            <a:off x="3242088" y="4653969"/>
            <a:ext cx="2219566"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Published Request</a:t>
            </a:r>
            <a:endParaRPr lang="en-US" dirty="0"/>
          </a:p>
        </p:txBody>
      </p:sp>
      <p:sp>
        <p:nvSpPr>
          <p:cNvPr id="25" name="Rectangle 24"/>
          <p:cNvSpPr/>
          <p:nvPr/>
        </p:nvSpPr>
        <p:spPr>
          <a:xfrm>
            <a:off x="5950119" y="3575444"/>
            <a:ext cx="2602522" cy="597877"/>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New Sub-</a:t>
            </a:r>
            <a:r>
              <a:rPr lang="en-US" dirty="0" err="1" smtClean="0"/>
              <a:t>cont</a:t>
            </a:r>
            <a:r>
              <a:rPr lang="en-US" dirty="0" smtClean="0"/>
              <a:t> Registration</a:t>
            </a:r>
            <a:endParaRPr lang="en-US" dirty="0"/>
          </a:p>
        </p:txBody>
      </p:sp>
      <p:sp>
        <p:nvSpPr>
          <p:cNvPr id="26" name="Rectangle 25"/>
          <p:cNvSpPr/>
          <p:nvPr/>
        </p:nvSpPr>
        <p:spPr>
          <a:xfrm>
            <a:off x="5963721" y="4376525"/>
            <a:ext cx="2575318" cy="597876"/>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Sub-</a:t>
            </a:r>
            <a:r>
              <a:rPr lang="en-US" dirty="0" err="1" smtClean="0"/>
              <a:t>cont</a:t>
            </a:r>
            <a:r>
              <a:rPr lang="en-US" dirty="0" smtClean="0"/>
              <a:t> Member Control</a:t>
            </a:r>
            <a:endParaRPr lang="en-US" dirty="0"/>
          </a:p>
        </p:txBody>
      </p:sp>
      <p:sp>
        <p:nvSpPr>
          <p:cNvPr id="28" name="Rectangle 27"/>
          <p:cNvSpPr/>
          <p:nvPr/>
        </p:nvSpPr>
        <p:spPr>
          <a:xfrm>
            <a:off x="8931688" y="3553955"/>
            <a:ext cx="2602522" cy="597877"/>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Work summary based on category</a:t>
            </a:r>
            <a:endParaRPr lang="en-US" dirty="0"/>
          </a:p>
        </p:txBody>
      </p:sp>
      <p:sp>
        <p:nvSpPr>
          <p:cNvPr id="29" name="Rectangle 28"/>
          <p:cNvSpPr/>
          <p:nvPr/>
        </p:nvSpPr>
        <p:spPr>
          <a:xfrm>
            <a:off x="8931688" y="4333542"/>
            <a:ext cx="2602522" cy="386857"/>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Attendance Summary</a:t>
            </a:r>
            <a:endParaRPr lang="en-US" dirty="0"/>
          </a:p>
        </p:txBody>
      </p:sp>
      <p:sp>
        <p:nvSpPr>
          <p:cNvPr id="30" name="Rectangle 29"/>
          <p:cNvSpPr/>
          <p:nvPr/>
        </p:nvSpPr>
        <p:spPr>
          <a:xfrm>
            <a:off x="8931688" y="4902109"/>
            <a:ext cx="2602522" cy="386857"/>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Work Location</a:t>
            </a:r>
            <a:endParaRPr lang="en-US" dirty="0"/>
          </a:p>
        </p:txBody>
      </p:sp>
      <p:cxnSp>
        <p:nvCxnSpPr>
          <p:cNvPr id="3" name="Straight Arrow Connector 2"/>
          <p:cNvCxnSpPr>
            <a:stCxn id="4" idx="2"/>
            <a:endCxn id="6" idx="0"/>
          </p:cNvCxnSpPr>
          <p:nvPr/>
        </p:nvCxnSpPr>
        <p:spPr>
          <a:xfrm>
            <a:off x="3298094" y="468922"/>
            <a:ext cx="0" cy="3790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8" idx="0"/>
          </p:cNvCxnSpPr>
          <p:nvPr/>
        </p:nvCxnSpPr>
        <p:spPr>
          <a:xfrm rot="5400000">
            <a:off x="3108571" y="1342291"/>
            <a:ext cx="379046" cy="127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4" idx="2"/>
            <a:endCxn id="11" idx="0"/>
          </p:cNvCxnSpPr>
          <p:nvPr/>
        </p:nvCxnSpPr>
        <p:spPr>
          <a:xfrm rot="16200000" flipH="1">
            <a:off x="6686210" y="-2919195"/>
            <a:ext cx="379046" cy="7155279"/>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7" idx="0"/>
          </p:cNvCxnSpPr>
          <p:nvPr/>
        </p:nvCxnSpPr>
        <p:spPr>
          <a:xfrm rot="16200000" flipH="1">
            <a:off x="5416063" y="-1649047"/>
            <a:ext cx="379046" cy="4614984"/>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0" idx="0"/>
          </p:cNvCxnSpPr>
          <p:nvPr/>
        </p:nvCxnSpPr>
        <p:spPr>
          <a:xfrm rot="5400000">
            <a:off x="1906532" y="1644620"/>
            <a:ext cx="1183937" cy="159918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8" idx="2"/>
            <a:endCxn id="12" idx="0"/>
          </p:cNvCxnSpPr>
          <p:nvPr/>
        </p:nvCxnSpPr>
        <p:spPr>
          <a:xfrm rot="16200000" flipH="1">
            <a:off x="3233014" y="1917325"/>
            <a:ext cx="1183937" cy="105377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8" idx="2"/>
            <a:endCxn id="14" idx="0"/>
          </p:cNvCxnSpPr>
          <p:nvPr/>
        </p:nvCxnSpPr>
        <p:spPr>
          <a:xfrm rot="16200000" flipH="1">
            <a:off x="4682769" y="467571"/>
            <a:ext cx="1183937" cy="395328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2"/>
            <a:endCxn id="15" idx="0"/>
          </p:cNvCxnSpPr>
          <p:nvPr/>
        </p:nvCxnSpPr>
        <p:spPr>
          <a:xfrm rot="16200000" flipH="1">
            <a:off x="6173553" y="-1023214"/>
            <a:ext cx="1183937" cy="693485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9" idx="0"/>
          </p:cNvCxnSpPr>
          <p:nvPr/>
        </p:nvCxnSpPr>
        <p:spPr>
          <a:xfrm>
            <a:off x="7913078" y="1152768"/>
            <a:ext cx="0" cy="3790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0" idx="1"/>
            <a:endCxn id="16" idx="1"/>
          </p:cNvCxnSpPr>
          <p:nvPr/>
        </p:nvCxnSpPr>
        <p:spPr>
          <a:xfrm rot="10800000" flipV="1">
            <a:off x="589123" y="3196399"/>
            <a:ext cx="12700" cy="53926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0" idx="0"/>
            <a:endCxn id="10" idx="0"/>
          </p:cNvCxnSpPr>
          <p:nvPr/>
        </p:nvCxnSpPr>
        <p:spPr>
          <a:xfrm rot="5400000" flipH="1" flipV="1">
            <a:off x="1698906" y="3036183"/>
            <a:ext cx="12700" cy="12700"/>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0" idx="1"/>
            <a:endCxn id="18" idx="1"/>
          </p:cNvCxnSpPr>
          <p:nvPr/>
        </p:nvCxnSpPr>
        <p:spPr>
          <a:xfrm rot="10800000" flipV="1">
            <a:off x="589123" y="3196399"/>
            <a:ext cx="12700" cy="107852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1"/>
            <a:endCxn id="19" idx="1"/>
          </p:cNvCxnSpPr>
          <p:nvPr/>
        </p:nvCxnSpPr>
        <p:spPr>
          <a:xfrm rot="10800000" flipV="1">
            <a:off x="589123" y="3196399"/>
            <a:ext cx="12700" cy="161778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0" idx="1"/>
            <a:endCxn id="21" idx="1"/>
          </p:cNvCxnSpPr>
          <p:nvPr/>
        </p:nvCxnSpPr>
        <p:spPr>
          <a:xfrm rot="10800000" flipV="1">
            <a:off x="589123" y="3196399"/>
            <a:ext cx="12700" cy="2157048"/>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2" idx="1"/>
            <a:endCxn id="22" idx="1"/>
          </p:cNvCxnSpPr>
          <p:nvPr/>
        </p:nvCxnSpPr>
        <p:spPr>
          <a:xfrm rot="10800000" flipV="1">
            <a:off x="3242088" y="3196399"/>
            <a:ext cx="12700" cy="53926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1"/>
            <a:endCxn id="23" idx="1"/>
          </p:cNvCxnSpPr>
          <p:nvPr/>
        </p:nvCxnSpPr>
        <p:spPr>
          <a:xfrm rot="10800000" flipV="1">
            <a:off x="3242088" y="3196399"/>
            <a:ext cx="12700" cy="107852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2" idx="1"/>
            <a:endCxn id="24" idx="1"/>
          </p:cNvCxnSpPr>
          <p:nvPr/>
        </p:nvCxnSpPr>
        <p:spPr>
          <a:xfrm rot="10800000" flipV="1">
            <a:off x="3242088" y="3196399"/>
            <a:ext cx="12700" cy="161778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1"/>
            <a:endCxn id="25" idx="1"/>
          </p:cNvCxnSpPr>
          <p:nvPr/>
        </p:nvCxnSpPr>
        <p:spPr>
          <a:xfrm rot="10800000" flipV="1">
            <a:off x="5950119" y="3196399"/>
            <a:ext cx="12700" cy="67798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4" idx="1"/>
            <a:endCxn id="26" idx="1"/>
          </p:cNvCxnSpPr>
          <p:nvPr/>
        </p:nvCxnSpPr>
        <p:spPr>
          <a:xfrm rot="10800000" flipH="1" flipV="1">
            <a:off x="5950119" y="3196399"/>
            <a:ext cx="13602" cy="1479064"/>
          </a:xfrm>
          <a:prstGeom prst="bentConnector3">
            <a:avLst>
              <a:gd name="adj1" fmla="val -168063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5" idx="1"/>
            <a:endCxn id="28" idx="1"/>
          </p:cNvCxnSpPr>
          <p:nvPr/>
        </p:nvCxnSpPr>
        <p:spPr>
          <a:xfrm rot="10800000" flipV="1">
            <a:off x="8931688" y="3196398"/>
            <a:ext cx="12700" cy="656495"/>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5" idx="1"/>
            <a:endCxn id="29" idx="1"/>
          </p:cNvCxnSpPr>
          <p:nvPr/>
        </p:nvCxnSpPr>
        <p:spPr>
          <a:xfrm rot="10800000" flipV="1">
            <a:off x="8931688" y="3196399"/>
            <a:ext cx="12700" cy="133057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5" idx="1"/>
            <a:endCxn id="30" idx="1"/>
          </p:cNvCxnSpPr>
          <p:nvPr/>
        </p:nvCxnSpPr>
        <p:spPr>
          <a:xfrm rot="10800000" flipV="1">
            <a:off x="8931688" y="3196398"/>
            <a:ext cx="12700" cy="1899139"/>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1" idx="3"/>
            <a:endCxn id="29" idx="3"/>
          </p:cNvCxnSpPr>
          <p:nvPr/>
        </p:nvCxnSpPr>
        <p:spPr>
          <a:xfrm>
            <a:off x="11348234" y="1000368"/>
            <a:ext cx="185976" cy="3526603"/>
          </a:xfrm>
          <a:prstGeom prst="bentConnector3">
            <a:avLst>
              <a:gd name="adj1" fmla="val 22291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51901" y="2298095"/>
            <a:ext cx="1062892"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Out</a:t>
            </a:r>
            <a:endParaRPr lang="en-US" dirty="0"/>
          </a:p>
        </p:txBody>
      </p:sp>
      <p:cxnSp>
        <p:nvCxnSpPr>
          <p:cNvPr id="83" name="Elbow Connector 82"/>
          <p:cNvCxnSpPr>
            <a:stCxn id="8" idx="2"/>
            <a:endCxn id="81" idx="3"/>
          </p:cNvCxnSpPr>
          <p:nvPr/>
        </p:nvCxnSpPr>
        <p:spPr>
          <a:xfrm rot="5400000">
            <a:off x="2007320" y="1159720"/>
            <a:ext cx="598249" cy="198330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829539" y="845037"/>
            <a:ext cx="2120579" cy="304800"/>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In as Section ID</a:t>
            </a:r>
            <a:endParaRPr lang="en-US" dirty="0"/>
          </a:p>
        </p:txBody>
      </p:sp>
    </p:spTree>
    <p:extLst>
      <p:ext uri="{BB962C8B-B14F-4D97-AF65-F5344CB8AC3E}">
        <p14:creationId xmlns:p14="http://schemas.microsoft.com/office/powerpoint/2010/main" val="216161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3298" y="808348"/>
            <a:ext cx="37266563" cy="570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653" y="490813"/>
            <a:ext cx="5486400" cy="3566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07" y="232905"/>
            <a:ext cx="5486400" cy="4723447"/>
          </a:xfrm>
          <a:prstGeom prst="rect">
            <a:avLst/>
          </a:prstGeom>
        </p:spPr>
      </p:pic>
      <p:sp>
        <p:nvSpPr>
          <p:cNvPr id="6" name="Oval 5"/>
          <p:cNvSpPr/>
          <p:nvPr/>
        </p:nvSpPr>
        <p:spPr>
          <a:xfrm>
            <a:off x="3455962" y="717453"/>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6578991" y="1341121"/>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5179254" y="717453"/>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8447650" y="717453"/>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1019907" y="2965939"/>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4996374" y="2965939"/>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2" name="Oval 11"/>
          <p:cNvSpPr/>
          <p:nvPr/>
        </p:nvSpPr>
        <p:spPr>
          <a:xfrm>
            <a:off x="9251853" y="1291884"/>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3" name="Oval 12"/>
          <p:cNvSpPr/>
          <p:nvPr/>
        </p:nvSpPr>
        <p:spPr>
          <a:xfrm>
            <a:off x="11483926" y="949571"/>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4" name="Oval 13"/>
          <p:cNvSpPr/>
          <p:nvPr/>
        </p:nvSpPr>
        <p:spPr>
          <a:xfrm>
            <a:off x="6630572" y="2996419"/>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Rectangle 14"/>
          <p:cNvSpPr/>
          <p:nvPr/>
        </p:nvSpPr>
        <p:spPr>
          <a:xfrm>
            <a:off x="46892" y="4121046"/>
            <a:ext cx="12088837" cy="27180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p:nvPr/>
        </p:nvSpPr>
        <p:spPr>
          <a:xfrm rot="5400000">
            <a:off x="5866225" y="2067963"/>
            <a:ext cx="515816" cy="444669"/>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58374" y="4339169"/>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8" name="Oval 17"/>
          <p:cNvSpPr/>
          <p:nvPr/>
        </p:nvSpPr>
        <p:spPr>
          <a:xfrm>
            <a:off x="5758374" y="4977844"/>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9" name="Oval 18"/>
          <p:cNvSpPr/>
          <p:nvPr/>
        </p:nvSpPr>
        <p:spPr>
          <a:xfrm>
            <a:off x="5758374" y="5616519"/>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0" name="Oval 19"/>
          <p:cNvSpPr/>
          <p:nvPr/>
        </p:nvSpPr>
        <p:spPr>
          <a:xfrm>
            <a:off x="5758374" y="6255194"/>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3" name="TextBox 22"/>
          <p:cNvSpPr txBox="1"/>
          <p:nvPr/>
        </p:nvSpPr>
        <p:spPr>
          <a:xfrm>
            <a:off x="220394" y="4295121"/>
            <a:ext cx="5425439" cy="2369880"/>
          </a:xfrm>
          <a:prstGeom prst="rect">
            <a:avLst/>
          </a:prstGeom>
          <a:noFill/>
        </p:spPr>
        <p:txBody>
          <a:bodyPr wrap="square" rtlCol="0">
            <a:spAutoFit/>
          </a:bodyPr>
          <a:lstStyle/>
          <a:p>
            <a:pPr algn="r"/>
            <a:r>
              <a:rPr lang="en-US" sz="1600" dirty="0" smtClean="0"/>
              <a:t>The graph shows to much information which is not needed in daily operation</a:t>
            </a:r>
          </a:p>
          <a:p>
            <a:pPr algn="r"/>
            <a:endParaRPr lang="en-US" sz="1600" dirty="0" smtClean="0"/>
          </a:p>
          <a:p>
            <a:pPr algn="r"/>
            <a:r>
              <a:rPr lang="en-US" sz="1600" dirty="0" smtClean="0"/>
              <a:t>Link and information of the statistic causing </a:t>
            </a:r>
            <a:r>
              <a:rPr lang="en-US" sz="1600" dirty="0" err="1" smtClean="0"/>
              <a:t>unefficient</a:t>
            </a:r>
            <a:r>
              <a:rPr lang="en-US" sz="1600" dirty="0" smtClean="0"/>
              <a:t> information delivery</a:t>
            </a:r>
          </a:p>
          <a:p>
            <a:pPr algn="r"/>
            <a:endParaRPr lang="en-US" sz="1600" dirty="0" smtClean="0"/>
          </a:p>
          <a:p>
            <a:pPr algn="r"/>
            <a:r>
              <a:rPr lang="en-US" sz="1600" dirty="0" smtClean="0"/>
              <a:t>Difficult to find the work QR code from the list (</a:t>
            </a:r>
            <a:r>
              <a:rPr lang="en-US" sz="1600" dirty="0" err="1" smtClean="0"/>
              <a:t>uneffective</a:t>
            </a:r>
            <a:r>
              <a:rPr lang="en-US" sz="1600" dirty="0" smtClean="0"/>
              <a:t>)</a:t>
            </a:r>
          </a:p>
          <a:p>
            <a:pPr algn="r"/>
            <a:endParaRPr lang="en-US" sz="1600" dirty="0" smtClean="0"/>
          </a:p>
          <a:p>
            <a:pPr algn="r"/>
            <a:r>
              <a:rPr lang="en-US" sz="1600" dirty="0" smtClean="0"/>
              <a:t>Need to much scroll to find the right QR</a:t>
            </a:r>
            <a:endParaRPr lang="en-US" sz="1600" dirty="0"/>
          </a:p>
        </p:txBody>
      </p:sp>
      <p:sp>
        <p:nvSpPr>
          <p:cNvPr id="21" name="TextBox 20"/>
          <p:cNvSpPr txBox="1"/>
          <p:nvPr/>
        </p:nvSpPr>
        <p:spPr>
          <a:xfrm>
            <a:off x="6241367" y="4295121"/>
            <a:ext cx="5425439" cy="2308324"/>
          </a:xfrm>
          <a:prstGeom prst="rect">
            <a:avLst/>
          </a:prstGeom>
          <a:noFill/>
        </p:spPr>
        <p:txBody>
          <a:bodyPr wrap="square" rtlCol="0">
            <a:spAutoFit/>
          </a:bodyPr>
          <a:lstStyle/>
          <a:p>
            <a:r>
              <a:rPr lang="en-US" sz="1600" dirty="0" smtClean="0"/>
              <a:t>Efficient information delivery of a daily statistic</a:t>
            </a:r>
          </a:p>
          <a:p>
            <a:endParaRPr lang="en-US" sz="1600" dirty="0" smtClean="0"/>
          </a:p>
          <a:p>
            <a:endParaRPr lang="en-US" sz="1600" dirty="0" smtClean="0"/>
          </a:p>
          <a:p>
            <a:r>
              <a:rPr lang="en-US" sz="1600" dirty="0" smtClean="0"/>
              <a:t>Change the statistic graph by move the carrousel by button</a:t>
            </a:r>
          </a:p>
          <a:p>
            <a:endParaRPr lang="en-US" sz="1600" dirty="0" smtClean="0"/>
          </a:p>
          <a:p>
            <a:r>
              <a:rPr lang="en-US" sz="1600" dirty="0" smtClean="0"/>
              <a:t>Stacking information of categorized information for easy find the QR Code</a:t>
            </a:r>
          </a:p>
          <a:p>
            <a:endParaRPr lang="en-US" sz="1600" dirty="0" smtClean="0"/>
          </a:p>
          <a:p>
            <a:r>
              <a:rPr lang="en-US" sz="1600" dirty="0" smtClean="0"/>
              <a:t>Carrousel the information of the QR for effectiveness</a:t>
            </a:r>
            <a:endParaRPr lang="en-US" sz="1600" dirty="0"/>
          </a:p>
        </p:txBody>
      </p:sp>
    </p:spTree>
    <p:extLst>
      <p:ext uri="{BB962C8B-B14F-4D97-AF65-F5344CB8AC3E}">
        <p14:creationId xmlns:p14="http://schemas.microsoft.com/office/powerpoint/2010/main" val="195564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39" y="931766"/>
            <a:ext cx="5486400" cy="356616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8255" y="931766"/>
            <a:ext cx="5486400" cy="3566160"/>
          </a:xfrm>
          <a:prstGeom prst="rect">
            <a:avLst/>
          </a:prstGeom>
        </p:spPr>
      </p:pic>
      <p:sp>
        <p:nvSpPr>
          <p:cNvPr id="6" name="Oval 5"/>
          <p:cNvSpPr/>
          <p:nvPr/>
        </p:nvSpPr>
        <p:spPr>
          <a:xfrm>
            <a:off x="4313844" y="1664740"/>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10803779" y="1516251"/>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6" name="Isosceles Triangle 15"/>
          <p:cNvSpPr/>
          <p:nvPr/>
        </p:nvSpPr>
        <p:spPr>
          <a:xfrm rot="5400000">
            <a:off x="5779689" y="2282276"/>
            <a:ext cx="515816" cy="444669"/>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58374" y="5005919"/>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3" name="TextBox 22"/>
          <p:cNvSpPr txBox="1"/>
          <p:nvPr/>
        </p:nvSpPr>
        <p:spPr>
          <a:xfrm>
            <a:off x="220394" y="4961871"/>
            <a:ext cx="5425439" cy="338554"/>
          </a:xfrm>
          <a:prstGeom prst="rect">
            <a:avLst/>
          </a:prstGeom>
          <a:noFill/>
        </p:spPr>
        <p:txBody>
          <a:bodyPr wrap="square" rtlCol="0">
            <a:spAutoFit/>
          </a:bodyPr>
          <a:lstStyle/>
          <a:p>
            <a:pPr algn="r"/>
            <a:r>
              <a:rPr lang="en-US" sz="1600" dirty="0" smtClean="0"/>
              <a:t>Less of information for the main purpose</a:t>
            </a:r>
            <a:endParaRPr lang="en-US" sz="1600" dirty="0"/>
          </a:p>
        </p:txBody>
      </p:sp>
      <p:sp>
        <p:nvSpPr>
          <p:cNvPr id="21" name="TextBox 20"/>
          <p:cNvSpPr txBox="1"/>
          <p:nvPr/>
        </p:nvSpPr>
        <p:spPr>
          <a:xfrm>
            <a:off x="6241367" y="4961871"/>
            <a:ext cx="5425439" cy="338554"/>
          </a:xfrm>
          <a:prstGeom prst="rect">
            <a:avLst/>
          </a:prstGeom>
          <a:noFill/>
        </p:spPr>
        <p:txBody>
          <a:bodyPr wrap="square" rtlCol="0">
            <a:spAutoFit/>
          </a:bodyPr>
          <a:lstStyle/>
          <a:p>
            <a:r>
              <a:rPr lang="en-US" sz="1600" dirty="0" smtClean="0"/>
              <a:t>The main information is showed clearly</a:t>
            </a:r>
            <a:endParaRPr lang="en-US" sz="1600" dirty="0"/>
          </a:p>
        </p:txBody>
      </p:sp>
    </p:spTree>
    <p:extLst>
      <p:ext uri="{BB962C8B-B14F-4D97-AF65-F5344CB8AC3E}">
        <p14:creationId xmlns:p14="http://schemas.microsoft.com/office/powerpoint/2010/main" val="3247551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1705</Words>
  <Application>Microsoft Office PowerPoint</Application>
  <PresentationFormat>Widescreen</PresentationFormat>
  <Paragraphs>200</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 NSK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NOOR ADABI</dc:creator>
  <cp:lastModifiedBy>FARHAN NOOR ADABI</cp:lastModifiedBy>
  <cp:revision>32</cp:revision>
  <dcterms:created xsi:type="dcterms:W3CDTF">2023-02-14T01:42:58Z</dcterms:created>
  <dcterms:modified xsi:type="dcterms:W3CDTF">2023-03-10T03:43:46Z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bef3bf67-fa44-49f6-a944-285773e0de91</vt:lpwstr>
  </property>
  <property fmtid="{D5CDD505-2E9C-101B-9397-08002B2CF9AE}" pid="3" name="NSKClassification">
    <vt:lpwstr>Confidential</vt:lpwstr>
  </property>
</Properties>
</file>