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75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377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385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35072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401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4254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6655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7282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8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321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1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65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30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2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066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46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BE451C3-0FF4-47C4-B829-773ADF60F88C}" type="datetimeFigureOut">
              <a:rPr lang="en-US" smtClean="0"/>
              <a:t>10/20/2023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510949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Visualising</a:t>
            </a:r>
            <a:r>
              <a:rPr lang="en-US" dirty="0" smtClean="0"/>
              <a:t> the data on a world map splitting it into training and testing sets</a:t>
            </a:r>
            <a:endParaRPr lang="en-IN" dirty="0"/>
          </a:p>
        </p:txBody>
      </p:sp>
      <p:sp>
        <p:nvSpPr>
          <p:cNvPr id="3" name="Subtitle 2"/>
          <p:cNvSpPr>
            <a:spLocks noGrp="1"/>
          </p:cNvSpPr>
          <p:nvPr>
            <p:ph type="subTitle" idx="1"/>
          </p:nvPr>
        </p:nvSpPr>
        <p:spPr>
          <a:xfrm>
            <a:off x="3214053" y="3809998"/>
            <a:ext cx="8689976" cy="1506585"/>
          </a:xfrm>
        </p:spPr>
        <p:txBody>
          <a:bodyPr>
            <a:normAutofit fontScale="55000" lnSpcReduction="20000"/>
          </a:bodyPr>
          <a:lstStyle/>
          <a:p>
            <a:endParaRPr lang="en-US" sz="2800" dirty="0" smtClean="0"/>
          </a:p>
          <a:p>
            <a:r>
              <a:rPr lang="en-US" sz="2800" dirty="0" smtClean="0">
                <a:solidFill>
                  <a:schemeClr val="accent1">
                    <a:lumMod val="75000"/>
                  </a:schemeClr>
                </a:solidFill>
              </a:rPr>
              <a:t>             name  :  </a:t>
            </a:r>
            <a:r>
              <a:rPr lang="en-US" sz="2800" dirty="0" err="1" smtClean="0">
                <a:solidFill>
                  <a:schemeClr val="accent1">
                    <a:lumMod val="75000"/>
                  </a:schemeClr>
                </a:solidFill>
              </a:rPr>
              <a:t>pari</a:t>
            </a:r>
            <a:r>
              <a:rPr lang="en-US" sz="2800" dirty="0" smtClean="0">
                <a:solidFill>
                  <a:schemeClr val="accent1">
                    <a:lumMod val="75000"/>
                  </a:schemeClr>
                </a:solidFill>
              </a:rPr>
              <a:t> b</a:t>
            </a:r>
          </a:p>
          <a:p>
            <a:r>
              <a:rPr lang="en-US" sz="2800" dirty="0" smtClean="0">
                <a:solidFill>
                  <a:schemeClr val="accent1">
                    <a:lumMod val="75000"/>
                  </a:schemeClr>
                </a:solidFill>
              </a:rPr>
              <a:t>                             </a:t>
            </a:r>
            <a:r>
              <a:rPr lang="en-US" sz="2800" dirty="0" err="1" smtClean="0">
                <a:solidFill>
                  <a:schemeClr val="accent1">
                    <a:lumMod val="75000"/>
                  </a:schemeClr>
                </a:solidFill>
              </a:rPr>
              <a:t>Reg</a:t>
            </a:r>
            <a:r>
              <a:rPr lang="en-US" sz="2800" dirty="0" smtClean="0">
                <a:solidFill>
                  <a:schemeClr val="accent1">
                    <a:lumMod val="75000"/>
                  </a:schemeClr>
                </a:solidFill>
              </a:rPr>
              <a:t> no : 82242110</a:t>
            </a:r>
            <a:r>
              <a:rPr lang="en-US" sz="2800" dirty="0" smtClean="0">
                <a:solidFill>
                  <a:srgbClr val="00B0F0"/>
                </a:solidFill>
              </a:rPr>
              <a:t>6045</a:t>
            </a:r>
            <a:endParaRPr lang="en-IN" sz="2800" dirty="0" smtClean="0">
              <a:solidFill>
                <a:srgbClr val="00B0F0"/>
              </a:solidFill>
            </a:endParaRPr>
          </a:p>
          <a:p>
            <a:r>
              <a:rPr lang="en-US" sz="2800" dirty="0" smtClean="0">
                <a:solidFill>
                  <a:srgbClr val="0070C0"/>
                </a:solidFill>
              </a:rPr>
              <a:t>                   </a:t>
            </a:r>
            <a:r>
              <a:rPr lang="en-US" sz="2800" dirty="0" err="1" smtClean="0">
                <a:solidFill>
                  <a:srgbClr val="0070C0"/>
                </a:solidFill>
              </a:rPr>
              <a:t>Clg</a:t>
            </a:r>
            <a:r>
              <a:rPr lang="en-US" sz="2800" dirty="0" smtClean="0">
                <a:solidFill>
                  <a:srgbClr val="0070C0"/>
                </a:solidFill>
              </a:rPr>
              <a:t> name : </a:t>
            </a:r>
            <a:r>
              <a:rPr lang="en-US" sz="2800" dirty="0" err="1" smtClean="0">
                <a:solidFill>
                  <a:srgbClr val="0070C0"/>
                </a:solidFill>
              </a:rPr>
              <a:t>mrk</a:t>
            </a:r>
            <a:r>
              <a:rPr lang="en-US" sz="2800" dirty="0" smtClean="0">
                <a:solidFill>
                  <a:srgbClr val="0070C0"/>
                </a:solidFill>
              </a:rPr>
              <a:t> it</a:t>
            </a:r>
            <a:endParaRPr lang="en-IN" sz="2800" dirty="0">
              <a:solidFill>
                <a:srgbClr val="0070C0"/>
              </a:solidFill>
            </a:endParaRPr>
          </a:p>
        </p:txBody>
      </p:sp>
    </p:spTree>
    <p:extLst>
      <p:ext uri="{BB962C8B-B14F-4D97-AF65-F5344CB8AC3E}">
        <p14:creationId xmlns:p14="http://schemas.microsoft.com/office/powerpoint/2010/main" val="3559578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66026" y="-587829"/>
            <a:ext cx="9902271" cy="104503"/>
          </a:xfrm>
        </p:spPr>
        <p:txBody>
          <a:bodyPr>
            <a:normAutofit fontScale="90000"/>
          </a:bodyPr>
          <a:lstStyle/>
          <a:p>
            <a:endParaRPr lang="en-IN" dirty="0"/>
          </a:p>
        </p:txBody>
      </p:sp>
      <p:pic>
        <p:nvPicPr>
          <p:cNvPr id="4" name="Content Placeholder 3"/>
          <p:cNvPicPr>
            <a:picLocks noGrp="1" noChangeAspect="1"/>
          </p:cNvPicPr>
          <p:nvPr>
            <p:ph sz="quarter" idx="13"/>
          </p:nvPr>
        </p:nvPicPr>
        <p:blipFill>
          <a:blip r:embed="rId2"/>
          <a:stretch>
            <a:fillRect/>
          </a:stretch>
        </p:blipFill>
        <p:spPr>
          <a:xfrm>
            <a:off x="1148907" y="574767"/>
            <a:ext cx="10072088" cy="5747657"/>
          </a:xfrm>
          <a:prstGeom prst="rect">
            <a:avLst/>
          </a:prstGeom>
        </p:spPr>
      </p:pic>
    </p:spTree>
    <p:extLst>
      <p:ext uri="{BB962C8B-B14F-4D97-AF65-F5344CB8AC3E}">
        <p14:creationId xmlns:p14="http://schemas.microsoft.com/office/powerpoint/2010/main" val="125541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IN" dirty="0"/>
          </a:p>
        </p:txBody>
      </p:sp>
      <p:sp>
        <p:nvSpPr>
          <p:cNvPr id="3" name="Content Placeholder 2"/>
          <p:cNvSpPr>
            <a:spLocks noGrp="1"/>
          </p:cNvSpPr>
          <p:nvPr>
            <p:ph sz="quarter" idx="13"/>
          </p:nvPr>
        </p:nvSpPr>
        <p:spPr/>
        <p:txBody>
          <a:bodyPr>
            <a:normAutofit fontScale="92500"/>
          </a:bodyPr>
          <a:lstStyle/>
          <a:p>
            <a:r>
              <a:rPr lang="en-US" dirty="0"/>
              <a:t>The Test dataset provides the gold standard used to evaluate the model. It is only used once a model is completely trained(using the train and validation sets). The test set is generally what is used to evaluate competing models (For example on many </a:t>
            </a:r>
            <a:r>
              <a:rPr lang="en-US" dirty="0" err="1"/>
              <a:t>Kaggle</a:t>
            </a:r>
            <a:r>
              <a:rPr lang="en-US" dirty="0"/>
              <a:t> competitions, the validation set is released initially along with the training set and the actual test set is only released when the competition is about to close, and it is the result of the </a:t>
            </a:r>
            <a:r>
              <a:rPr lang="en-US" dirty="0" err="1"/>
              <a:t>the</a:t>
            </a:r>
            <a:r>
              <a:rPr lang="en-US" dirty="0"/>
              <a:t> model on the Test set that decides the winner). Many a times the validation set is used as the test set, but it is not good practice. The test set is generally well curated. It contains carefully sampled data that spans the various classes that the model would face, when used in the real world.</a:t>
            </a:r>
          </a:p>
          <a:p>
            <a:endParaRPr lang="en-US" dirty="0"/>
          </a:p>
          <a:p>
            <a:endParaRPr lang="en-IN" dirty="0"/>
          </a:p>
        </p:txBody>
      </p:sp>
    </p:spTree>
    <p:extLst>
      <p:ext uri="{BB962C8B-B14F-4D97-AF65-F5344CB8AC3E}">
        <p14:creationId xmlns:p14="http://schemas.microsoft.com/office/powerpoint/2010/main" val="425227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44137"/>
            <a:ext cx="10364451" cy="391886"/>
          </a:xfrm>
        </p:spPr>
        <p:txBody>
          <a:bodyPr>
            <a:normAutofit fontScale="90000"/>
          </a:bodyPr>
          <a:lstStyle/>
          <a:p>
            <a:r>
              <a:rPr lang="en-US" dirty="0" smtClean="0"/>
              <a:t>program</a:t>
            </a:r>
            <a:endParaRPr lang="en-IN" dirty="0"/>
          </a:p>
        </p:txBody>
      </p:sp>
      <p:sp>
        <p:nvSpPr>
          <p:cNvPr id="3" name="Content Placeholder 2"/>
          <p:cNvSpPr>
            <a:spLocks noGrp="1"/>
          </p:cNvSpPr>
          <p:nvPr>
            <p:ph sz="quarter" idx="13"/>
          </p:nvPr>
        </p:nvSpPr>
        <p:spPr>
          <a:xfrm>
            <a:off x="913775" y="1058091"/>
            <a:ext cx="10363826" cy="3413759"/>
          </a:xfrm>
        </p:spPr>
        <p:txBody>
          <a:bodyPr>
            <a:noAutofit/>
          </a:bodyPr>
          <a:lstStyle/>
          <a:p>
            <a:r>
              <a:rPr lang="en-IN" sz="1400" dirty="0"/>
              <a:t># import modules</a:t>
            </a:r>
          </a:p>
          <a:p>
            <a:r>
              <a:rPr lang="en-IN" sz="1400" dirty="0"/>
              <a:t>import pandas as </a:t>
            </a:r>
            <a:r>
              <a:rPr lang="en-IN" sz="1400" dirty="0" err="1"/>
              <a:t>pd</a:t>
            </a:r>
            <a:endParaRPr lang="en-IN" sz="1400" dirty="0"/>
          </a:p>
          <a:p>
            <a:r>
              <a:rPr lang="en-IN" sz="1400" dirty="0"/>
              <a:t>from </a:t>
            </a:r>
            <a:r>
              <a:rPr lang="en-IN" sz="1400" dirty="0" err="1"/>
              <a:t>sklearn.linear_model</a:t>
            </a:r>
            <a:r>
              <a:rPr lang="en-IN" sz="1400" dirty="0"/>
              <a:t> import </a:t>
            </a:r>
            <a:r>
              <a:rPr lang="en-IN" sz="1400" dirty="0" err="1"/>
              <a:t>LinearRegression</a:t>
            </a:r>
            <a:endParaRPr lang="en-IN" sz="1400" dirty="0"/>
          </a:p>
          <a:p>
            <a:r>
              <a:rPr lang="en-IN" sz="1400" dirty="0"/>
              <a:t>from </a:t>
            </a:r>
            <a:r>
              <a:rPr lang="en-IN" sz="1400" dirty="0" err="1"/>
              <a:t>sklearn.model_selection</a:t>
            </a:r>
            <a:r>
              <a:rPr lang="en-IN" sz="1400" dirty="0"/>
              <a:t> import </a:t>
            </a:r>
            <a:r>
              <a:rPr lang="en-IN" sz="1400" dirty="0" err="1"/>
              <a:t>train_test_split</a:t>
            </a:r>
            <a:endParaRPr lang="en-IN" sz="1400" dirty="0"/>
          </a:p>
          <a:p>
            <a:r>
              <a:rPr lang="en-IN" sz="1400" dirty="0"/>
              <a:t> </a:t>
            </a:r>
          </a:p>
          <a:p>
            <a:r>
              <a:rPr lang="en-IN" sz="1400" dirty="0"/>
              <a:t># read the dataset</a:t>
            </a:r>
          </a:p>
          <a:p>
            <a:r>
              <a:rPr lang="en-IN" sz="1400" dirty="0" err="1"/>
              <a:t>df</a:t>
            </a:r>
            <a:r>
              <a:rPr lang="en-IN" sz="1400" dirty="0"/>
              <a:t> = </a:t>
            </a:r>
            <a:r>
              <a:rPr lang="en-IN" sz="1400" dirty="0" err="1"/>
              <a:t>pd.read_csv</a:t>
            </a:r>
            <a:r>
              <a:rPr lang="en-IN" sz="1400" dirty="0"/>
              <a:t>('Real estate.csv')</a:t>
            </a:r>
          </a:p>
          <a:p>
            <a:r>
              <a:rPr lang="en-IN" sz="1400" dirty="0"/>
              <a:t> </a:t>
            </a:r>
          </a:p>
          <a:p>
            <a:r>
              <a:rPr lang="en-IN" sz="1400" dirty="0"/>
              <a:t># get the locations</a:t>
            </a:r>
          </a:p>
          <a:p>
            <a:r>
              <a:rPr lang="en-IN" sz="1400" dirty="0"/>
              <a:t>X = </a:t>
            </a:r>
            <a:r>
              <a:rPr lang="en-IN" sz="1400" dirty="0" err="1"/>
              <a:t>df.iloc</a:t>
            </a:r>
            <a:r>
              <a:rPr lang="en-IN" sz="1400" dirty="0"/>
              <a:t>[:, :-1]</a:t>
            </a:r>
          </a:p>
          <a:p>
            <a:r>
              <a:rPr lang="en-IN" sz="1400" dirty="0"/>
              <a:t>y = </a:t>
            </a:r>
            <a:r>
              <a:rPr lang="en-IN" sz="1400" dirty="0" err="1"/>
              <a:t>df.iloc</a:t>
            </a:r>
            <a:r>
              <a:rPr lang="en-IN" sz="1400" dirty="0"/>
              <a:t>[:, -1]</a:t>
            </a:r>
          </a:p>
          <a:p>
            <a:r>
              <a:rPr lang="en-IN" sz="1400" dirty="0"/>
              <a:t> </a:t>
            </a:r>
          </a:p>
          <a:p>
            <a:r>
              <a:rPr lang="en-IN" sz="1400" dirty="0"/>
              <a:t># split the dataset</a:t>
            </a:r>
          </a:p>
          <a:p>
            <a:r>
              <a:rPr lang="en-IN" sz="1400" dirty="0" err="1"/>
              <a:t>X_train</a:t>
            </a:r>
            <a:r>
              <a:rPr lang="en-IN" sz="1400" dirty="0"/>
              <a:t>, </a:t>
            </a:r>
            <a:r>
              <a:rPr lang="en-IN" sz="1400" dirty="0" err="1"/>
              <a:t>X_test</a:t>
            </a:r>
            <a:r>
              <a:rPr lang="en-IN" sz="1400" dirty="0"/>
              <a:t>, </a:t>
            </a:r>
            <a:r>
              <a:rPr lang="en-IN" sz="1400" dirty="0" err="1"/>
              <a:t>y_train</a:t>
            </a:r>
            <a:r>
              <a:rPr lang="en-IN" sz="1400" dirty="0"/>
              <a:t>, </a:t>
            </a:r>
            <a:r>
              <a:rPr lang="en-IN" sz="1400" dirty="0" err="1"/>
              <a:t>y_test</a:t>
            </a:r>
            <a:r>
              <a:rPr lang="en-IN" sz="1400" dirty="0"/>
              <a:t> = </a:t>
            </a:r>
            <a:r>
              <a:rPr lang="en-IN" sz="1400" dirty="0" err="1"/>
              <a:t>train_test_split</a:t>
            </a:r>
            <a:r>
              <a:rPr lang="en-IN" sz="1400" dirty="0"/>
              <a:t>(</a:t>
            </a:r>
          </a:p>
          <a:p>
            <a:r>
              <a:rPr lang="en-IN" sz="1400" dirty="0"/>
              <a:t>    X, y, </a:t>
            </a:r>
            <a:r>
              <a:rPr lang="en-IN" sz="1400" dirty="0" err="1"/>
              <a:t>test_size</a:t>
            </a:r>
            <a:r>
              <a:rPr lang="en-IN" sz="1400" dirty="0"/>
              <a:t>=0.05, </a:t>
            </a:r>
            <a:r>
              <a:rPr lang="en-IN" sz="1400" dirty="0" err="1"/>
              <a:t>random_state</a:t>
            </a:r>
            <a:r>
              <a:rPr lang="en-IN" sz="1400" dirty="0"/>
              <a:t>=0)</a:t>
            </a:r>
          </a:p>
          <a:p>
            <a:endParaRPr lang="en-IN" sz="1400" dirty="0"/>
          </a:p>
        </p:txBody>
      </p:sp>
    </p:spTree>
    <p:extLst>
      <p:ext uri="{BB962C8B-B14F-4D97-AF65-F5344CB8AC3E}">
        <p14:creationId xmlns:p14="http://schemas.microsoft.com/office/powerpoint/2010/main" val="390630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514" y="2330571"/>
            <a:ext cx="45719" cy="347316"/>
          </a:xfrm>
        </p:spPr>
        <p:txBody>
          <a:bodyPr>
            <a:normAutofit/>
          </a:bodyPr>
          <a:lstStyle/>
          <a:p>
            <a:endParaRPr lang="en-IN" sz="1800" dirty="0"/>
          </a:p>
        </p:txBody>
      </p:sp>
      <p:sp>
        <p:nvSpPr>
          <p:cNvPr id="3" name="Content Placeholder 2"/>
          <p:cNvSpPr>
            <a:spLocks noGrp="1"/>
          </p:cNvSpPr>
          <p:nvPr>
            <p:ph sz="quarter" idx="13"/>
          </p:nvPr>
        </p:nvSpPr>
        <p:spPr>
          <a:xfrm>
            <a:off x="704768" y="618517"/>
            <a:ext cx="10363826" cy="3424107"/>
          </a:xfrm>
        </p:spPr>
        <p:txBody>
          <a:bodyPr>
            <a:noAutofit/>
          </a:bodyPr>
          <a:lstStyle/>
          <a:p>
            <a:r>
              <a:rPr lang="en-US" sz="1800" dirty="0"/>
              <a:t>Example:</a:t>
            </a:r>
          </a:p>
          <a:p>
            <a:endParaRPr lang="en-US" sz="1800" dirty="0"/>
          </a:p>
          <a:p>
            <a:r>
              <a:rPr lang="en-US" sz="1800" dirty="0"/>
              <a:t>In this example, we’re </a:t>
            </a:r>
            <a:r>
              <a:rPr lang="en-US" sz="1800" dirty="0" err="1"/>
              <a:t>gonna</a:t>
            </a:r>
            <a:r>
              <a:rPr lang="en-US" sz="1800" dirty="0"/>
              <a:t> use the K-nearest neighbors classifier model. </a:t>
            </a:r>
          </a:p>
          <a:p>
            <a:endParaRPr lang="en-US" sz="1800" dirty="0"/>
          </a:p>
          <a:p>
            <a:r>
              <a:rPr lang="en-US" sz="1800" dirty="0"/>
              <a:t>In this example the following steps are executed :</a:t>
            </a:r>
          </a:p>
          <a:p>
            <a:endParaRPr lang="en-US" sz="1800" dirty="0"/>
          </a:p>
          <a:p>
            <a:r>
              <a:rPr lang="en-US" sz="1800" dirty="0"/>
              <a:t>The necessary packages are imported.</a:t>
            </a:r>
          </a:p>
          <a:p>
            <a:r>
              <a:rPr lang="en-US" sz="1800" dirty="0"/>
              <a:t>iris data is loaded from </a:t>
            </a:r>
            <a:r>
              <a:rPr lang="en-US" sz="1800" dirty="0" err="1"/>
              <a:t>sklearn.datasets</a:t>
            </a:r>
            <a:r>
              <a:rPr lang="en-US" sz="1800" dirty="0"/>
              <a:t>.</a:t>
            </a:r>
          </a:p>
          <a:p>
            <a:r>
              <a:rPr lang="en-US" sz="1800" dirty="0"/>
              <a:t>feature and target arrays are created(X </a:t>
            </a:r>
            <a:r>
              <a:rPr lang="en-US" sz="1800" dirty="0" err="1"/>
              <a:t>andy</a:t>
            </a:r>
            <a:r>
              <a:rPr lang="en-US" sz="1800" dirty="0"/>
              <a:t>).</a:t>
            </a:r>
          </a:p>
          <a:p>
            <a:r>
              <a:rPr lang="en-US" sz="1800" dirty="0"/>
              <a:t>The arrays created are split into train and test sets. 30% of the dataset goes into the test set, which means 70% data is a train set.</a:t>
            </a:r>
          </a:p>
          <a:p>
            <a:r>
              <a:rPr lang="en-US" sz="1800" dirty="0"/>
              <a:t>A basic </a:t>
            </a:r>
            <a:r>
              <a:rPr lang="en-US" sz="1800" dirty="0" err="1"/>
              <a:t>Knn</a:t>
            </a:r>
            <a:r>
              <a:rPr lang="en-US" sz="1800" dirty="0"/>
              <a:t> model is created using the </a:t>
            </a:r>
            <a:r>
              <a:rPr lang="en-US" sz="1800" dirty="0" err="1"/>
              <a:t>KNeighborsClassifier</a:t>
            </a:r>
            <a:r>
              <a:rPr lang="en-US" sz="1800" dirty="0"/>
              <a:t> class.</a:t>
            </a:r>
          </a:p>
          <a:p>
            <a:r>
              <a:rPr lang="en-US" sz="1800" dirty="0"/>
              <a:t>Train sets fit in the </a:t>
            </a:r>
            <a:r>
              <a:rPr lang="en-US" sz="1800" dirty="0" err="1"/>
              <a:t>knn</a:t>
            </a:r>
            <a:r>
              <a:rPr lang="en-US" sz="1800" dirty="0"/>
              <a:t> model.</a:t>
            </a:r>
          </a:p>
          <a:p>
            <a:r>
              <a:rPr lang="en-US" sz="1800" dirty="0"/>
              <a:t>the predict() method is used to carry out predictions on the </a:t>
            </a:r>
            <a:r>
              <a:rPr lang="en-US" sz="1800" dirty="0" err="1"/>
              <a:t>X_test</a:t>
            </a:r>
            <a:r>
              <a:rPr lang="en-US" sz="1800" dirty="0"/>
              <a:t> set.</a:t>
            </a:r>
          </a:p>
          <a:p>
            <a:endParaRPr lang="en-IN" sz="1800" dirty="0"/>
          </a:p>
        </p:txBody>
      </p:sp>
    </p:spTree>
    <p:extLst>
      <p:ext uri="{BB962C8B-B14F-4D97-AF65-F5344CB8AC3E}">
        <p14:creationId xmlns:p14="http://schemas.microsoft.com/office/powerpoint/2010/main" val="107360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80" y="239695"/>
            <a:ext cx="10364451" cy="831460"/>
          </a:xfrm>
        </p:spPr>
        <p:txBody>
          <a:bodyPr/>
          <a:lstStyle/>
          <a:p>
            <a:r>
              <a:rPr lang="en-US" dirty="0" smtClean="0"/>
              <a:t>Flow chart</a:t>
            </a:r>
            <a:endParaRPr lang="en-IN" dirty="0"/>
          </a:p>
        </p:txBody>
      </p:sp>
      <p:pic>
        <p:nvPicPr>
          <p:cNvPr id="4" name="Content Placeholder 3"/>
          <p:cNvPicPr>
            <a:picLocks noGrp="1" noChangeAspect="1"/>
          </p:cNvPicPr>
          <p:nvPr>
            <p:ph sz="quarter" idx="13"/>
          </p:nvPr>
        </p:nvPicPr>
        <p:blipFill>
          <a:blip r:embed="rId2"/>
          <a:stretch>
            <a:fillRect/>
          </a:stretch>
        </p:blipFill>
        <p:spPr>
          <a:xfrm>
            <a:off x="1288869" y="1416605"/>
            <a:ext cx="9614262" cy="4516279"/>
          </a:xfrm>
          <a:prstGeom prst="rect">
            <a:avLst/>
          </a:prstGeom>
        </p:spPr>
      </p:pic>
    </p:spTree>
    <p:extLst>
      <p:ext uri="{BB962C8B-B14F-4D97-AF65-F5344CB8AC3E}">
        <p14:creationId xmlns:p14="http://schemas.microsoft.com/office/powerpoint/2010/main" val="202807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set</a:t>
            </a:r>
            <a:endParaRPr lang="en-IN" dirty="0"/>
          </a:p>
        </p:txBody>
      </p:sp>
      <p:sp>
        <p:nvSpPr>
          <p:cNvPr id="3" name="Content Placeholder 2"/>
          <p:cNvSpPr>
            <a:spLocks noGrp="1"/>
          </p:cNvSpPr>
          <p:nvPr>
            <p:ph sz="quarter" idx="13"/>
          </p:nvPr>
        </p:nvSpPr>
        <p:spPr/>
        <p:txBody>
          <a:bodyPr>
            <a:normAutofit fontScale="85000" lnSpcReduction="20000"/>
          </a:bodyPr>
          <a:lstStyle/>
          <a:p>
            <a:r>
              <a:rPr lang="en-US" dirty="0" smtClean="0"/>
              <a:t>The </a:t>
            </a:r>
            <a:r>
              <a:rPr lang="en-US" dirty="0"/>
              <a:t>test set is the set of data used to evaluate the final performance of a trained model. </a:t>
            </a:r>
          </a:p>
          <a:p>
            <a:endParaRPr lang="en-US" dirty="0"/>
          </a:p>
          <a:p>
            <a:r>
              <a:rPr lang="en-US" dirty="0"/>
              <a:t>It serves as an unbiased measure of how well the model generalizes to unseen data, assessing its generalization capabilities in real-world scenarios. By keeping the test set separate throughout the development process, we obtain a reliable benchmark of the model’s performance. </a:t>
            </a:r>
          </a:p>
          <a:p>
            <a:endParaRPr lang="en-US" dirty="0"/>
          </a:p>
          <a:p>
            <a:r>
              <a:rPr lang="en-US" dirty="0"/>
              <a:t>The test dataset also helps gauge the trained model's ability to handle new data. Since it represents unseen data that the model has never encountered before, evaluating the model fit on the test set provides an unbiased metric into its practical applicability. </a:t>
            </a:r>
            <a:endParaRPr lang="en-IN" dirty="0"/>
          </a:p>
        </p:txBody>
      </p:sp>
    </p:spTree>
    <p:extLst>
      <p:ext uri="{BB962C8B-B14F-4D97-AF65-F5344CB8AC3E}">
        <p14:creationId xmlns:p14="http://schemas.microsoft.com/office/powerpoint/2010/main" val="4259095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301723"/>
          </a:xfrm>
        </p:spPr>
        <p:txBody>
          <a:bodyPr/>
          <a:lstStyle/>
          <a:p>
            <a:r>
              <a:rPr lang="en-US" dirty="0" smtClean="0"/>
              <a:t>Training set</a:t>
            </a:r>
            <a:endParaRPr lang="en-IN" dirty="0"/>
          </a:p>
        </p:txBody>
      </p:sp>
      <p:sp>
        <p:nvSpPr>
          <p:cNvPr id="3" name="Content Placeholder 2"/>
          <p:cNvSpPr>
            <a:spLocks noGrp="1"/>
          </p:cNvSpPr>
          <p:nvPr>
            <p:ph sz="quarter" idx="13"/>
          </p:nvPr>
        </p:nvSpPr>
        <p:spPr>
          <a:xfrm>
            <a:off x="914400" y="1920240"/>
            <a:ext cx="10363826" cy="4094666"/>
          </a:xfrm>
        </p:spPr>
        <p:txBody>
          <a:bodyPr/>
          <a:lstStyle/>
          <a:p>
            <a:pPr marL="0" indent="0">
              <a:buNone/>
            </a:pPr>
            <a:endParaRPr lang="en-US" dirty="0"/>
          </a:p>
          <a:p>
            <a:r>
              <a:rPr lang="en-US" dirty="0"/>
              <a:t>The training set is the portion of the dataset reserved to fit the model. In other words, the model sees and learns from the data in the training set to directly improve its parameters. </a:t>
            </a:r>
          </a:p>
          <a:p>
            <a:r>
              <a:rPr lang="en-US" dirty="0"/>
              <a:t>To maximize model performance, the </a:t>
            </a:r>
            <a:r>
              <a:rPr lang="en-US" dirty="0" smtClean="0"/>
              <a:t>in </a:t>
            </a:r>
            <a:r>
              <a:rPr lang="en-US" dirty="0"/>
              <a:t>the future.</a:t>
            </a:r>
          </a:p>
          <a:p>
            <a:r>
              <a:rPr lang="en-US" dirty="0"/>
              <a:t>training set must be (</a:t>
            </a:r>
            <a:r>
              <a:rPr lang="en-US" dirty="0" err="1"/>
              <a:t>i</a:t>
            </a:r>
            <a:r>
              <a:rPr lang="en-US" dirty="0"/>
              <a:t>) large enough to yield meaningful results (but not too large that the model </a:t>
            </a:r>
            <a:r>
              <a:rPr lang="en-US" dirty="0" err="1"/>
              <a:t>overfits</a:t>
            </a:r>
            <a:r>
              <a:rPr lang="en-US" dirty="0"/>
              <a:t>) and (ii) representative of the dataset as a whole. This will allow the trained model to predict any unseen data that may appear</a:t>
            </a:r>
            <a:endParaRPr lang="en-IN" dirty="0"/>
          </a:p>
        </p:txBody>
      </p:sp>
    </p:spTree>
    <p:extLst>
      <p:ext uri="{BB962C8B-B14F-4D97-AF65-F5344CB8AC3E}">
        <p14:creationId xmlns:p14="http://schemas.microsoft.com/office/powerpoint/2010/main" val="268136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1223346"/>
            <a:ext cx="10364451" cy="1596177"/>
          </a:xfrm>
        </p:spPr>
        <p:txBody>
          <a:bodyPr/>
          <a:lstStyle/>
          <a:p>
            <a:endParaRPr lang="en-IN" dirty="0"/>
          </a:p>
        </p:txBody>
      </p:sp>
      <p:pic>
        <p:nvPicPr>
          <p:cNvPr id="4" name="Content Placeholder 3"/>
          <p:cNvPicPr>
            <a:picLocks noGrp="1" noChangeAspect="1"/>
          </p:cNvPicPr>
          <p:nvPr>
            <p:ph sz="quarter" idx="13"/>
          </p:nvPr>
        </p:nvPicPr>
        <p:blipFill>
          <a:blip r:embed="rId2"/>
          <a:stretch>
            <a:fillRect/>
          </a:stretch>
        </p:blipFill>
        <p:spPr>
          <a:xfrm>
            <a:off x="587828" y="786357"/>
            <a:ext cx="10816046" cy="5235620"/>
          </a:xfrm>
          <a:prstGeom prst="rect">
            <a:avLst/>
          </a:prstGeom>
        </p:spPr>
      </p:pic>
    </p:spTree>
    <p:extLst>
      <p:ext uri="{BB962C8B-B14F-4D97-AF65-F5344CB8AC3E}">
        <p14:creationId xmlns:p14="http://schemas.microsoft.com/office/powerpoint/2010/main" val="298702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2324562" y="2419343"/>
            <a:ext cx="10363826" cy="3424107"/>
          </a:xfrm>
        </p:spPr>
        <p:txBody>
          <a:bodyPr>
            <a:normAutofit/>
          </a:bodyPr>
          <a:lstStyle/>
          <a:p>
            <a:pPr lvl="1"/>
            <a:r>
              <a:rPr lang="en-US" sz="9400" dirty="0" smtClean="0">
                <a:solidFill>
                  <a:srgbClr val="002060"/>
                </a:solidFill>
              </a:rPr>
              <a:t>Thank you</a:t>
            </a:r>
            <a:endParaRPr lang="en-IN" sz="9400" dirty="0">
              <a:solidFill>
                <a:srgbClr val="002060"/>
              </a:solidFill>
            </a:endParaRPr>
          </a:p>
        </p:txBody>
      </p:sp>
    </p:spTree>
    <p:extLst>
      <p:ext uri="{BB962C8B-B14F-4D97-AF65-F5344CB8AC3E}">
        <p14:creationId xmlns:p14="http://schemas.microsoft.com/office/powerpoint/2010/main" val="220171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introduction</a:t>
            </a:r>
            <a:endParaRPr lang="en-IN" dirty="0"/>
          </a:p>
        </p:txBody>
      </p:sp>
      <p:sp>
        <p:nvSpPr>
          <p:cNvPr id="3" name="Content Placeholder 2"/>
          <p:cNvSpPr>
            <a:spLocks noGrp="1"/>
          </p:cNvSpPr>
          <p:nvPr>
            <p:ph sz="quarter" idx="13"/>
          </p:nvPr>
        </p:nvSpPr>
        <p:spPr>
          <a:xfrm>
            <a:off x="913774" y="2063932"/>
            <a:ext cx="10363826" cy="3317966"/>
          </a:xfrm>
        </p:spPr>
        <p:txBody>
          <a:bodyPr/>
          <a:lstStyle/>
          <a:p>
            <a:r>
              <a:rPr lang="en-US" dirty="0"/>
              <a:t>Introduction</a:t>
            </a:r>
          </a:p>
          <a:p>
            <a:r>
              <a:rPr lang="en-US" dirty="0"/>
              <a:t>Hello, Welcome to the world of EDA using Data Visualization. Exploratory data analysis is a way to better understand your data which helps in further Data preprocessing. And data visualization is key, making the exploratory data analysis process streamline and easily analyzing data using wonderful plots and charts.</a:t>
            </a:r>
          </a:p>
          <a:p>
            <a:endParaRPr lang="en-IN" dirty="0"/>
          </a:p>
        </p:txBody>
      </p:sp>
    </p:spTree>
    <p:extLst>
      <p:ext uri="{BB962C8B-B14F-4D97-AF65-F5344CB8AC3E}">
        <p14:creationId xmlns:p14="http://schemas.microsoft.com/office/powerpoint/2010/main" val="51531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dataset</a:t>
            </a:r>
            <a:endParaRPr lang="en-IN" dirty="0"/>
          </a:p>
        </p:txBody>
      </p:sp>
      <p:sp>
        <p:nvSpPr>
          <p:cNvPr id="3" name="Content Placeholder 2"/>
          <p:cNvSpPr>
            <a:spLocks noGrp="1"/>
          </p:cNvSpPr>
          <p:nvPr>
            <p:ph sz="quarter" idx="13"/>
          </p:nvPr>
        </p:nvSpPr>
        <p:spPr/>
        <p:txBody>
          <a:bodyPr/>
          <a:lstStyle/>
          <a:p>
            <a:r>
              <a:rPr lang="en-US" dirty="0"/>
              <a:t>Training Dataset</a:t>
            </a:r>
          </a:p>
          <a:p>
            <a:r>
              <a:rPr lang="en-US" dirty="0"/>
              <a:t>Training Dataset: The sample of data used to fit the model.</a:t>
            </a:r>
          </a:p>
          <a:p>
            <a:endParaRPr lang="en-US" dirty="0"/>
          </a:p>
          <a:p>
            <a:r>
              <a:rPr lang="en-US" dirty="0"/>
              <a:t>The actual dataset that we use to train the model (weights and biases in the case of a Neural Network). The model sees and learns from this data.</a:t>
            </a:r>
            <a:endParaRPr lang="en-IN" dirty="0"/>
          </a:p>
        </p:txBody>
      </p:sp>
    </p:spTree>
    <p:extLst>
      <p:ext uri="{BB962C8B-B14F-4D97-AF65-F5344CB8AC3E}">
        <p14:creationId xmlns:p14="http://schemas.microsoft.com/office/powerpoint/2010/main" val="13891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74706"/>
          </a:xfrm>
        </p:spPr>
        <p:txBody>
          <a:bodyPr/>
          <a:lstStyle/>
          <a:p>
            <a:r>
              <a:rPr lang="en-US" dirty="0" smtClean="0"/>
              <a:t>Training validation test</a:t>
            </a:r>
            <a:endParaRPr lang="en-IN" dirty="0"/>
          </a:p>
        </p:txBody>
      </p:sp>
      <p:pic>
        <p:nvPicPr>
          <p:cNvPr id="4" name="Content Placeholder 3"/>
          <p:cNvPicPr>
            <a:picLocks noGrp="1" noChangeAspect="1"/>
          </p:cNvPicPr>
          <p:nvPr>
            <p:ph sz="quarter" idx="13"/>
          </p:nvPr>
        </p:nvPicPr>
        <p:blipFill rotWithShape="1">
          <a:blip r:embed="rId2"/>
          <a:srcRect b="15931"/>
          <a:stretch/>
        </p:blipFill>
        <p:spPr>
          <a:xfrm>
            <a:off x="785636" y="1689671"/>
            <a:ext cx="10803608" cy="4894009"/>
          </a:xfrm>
          <a:prstGeom prst="rect">
            <a:avLst/>
          </a:prstGeom>
        </p:spPr>
      </p:pic>
    </p:spTree>
    <p:extLst>
      <p:ext uri="{BB962C8B-B14F-4D97-AF65-F5344CB8AC3E}">
        <p14:creationId xmlns:p14="http://schemas.microsoft.com/office/powerpoint/2010/main" val="234321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the data set</a:t>
            </a:r>
            <a:endParaRPr lang="en-IN" dirty="0"/>
          </a:p>
        </p:txBody>
      </p:sp>
      <p:sp>
        <p:nvSpPr>
          <p:cNvPr id="3" name="Content Placeholder 2"/>
          <p:cNvSpPr>
            <a:spLocks noGrp="1"/>
          </p:cNvSpPr>
          <p:nvPr>
            <p:ph sz="quarter" idx="13"/>
          </p:nvPr>
        </p:nvSpPr>
        <p:spPr/>
        <p:txBody>
          <a:bodyPr>
            <a:normAutofit fontScale="70000" lnSpcReduction="20000"/>
          </a:bodyPr>
          <a:lstStyle/>
          <a:p>
            <a:r>
              <a:rPr lang="en-US" b="1" dirty="0" err="1"/>
              <a:t>Kaggle</a:t>
            </a:r>
            <a:r>
              <a:rPr lang="en-US" b="1" dirty="0"/>
              <a:t> hosts a data set which contains the price at which houses were sold for King County, which includes Seattle between May 2014 and May 2015. You can download the data set from </a:t>
            </a:r>
            <a:r>
              <a:rPr lang="en-US" b="1" dirty="0" err="1"/>
              <a:t>Kaggle</a:t>
            </a:r>
            <a:r>
              <a:rPr lang="en-US" b="1" dirty="0"/>
              <a:t> or load it from my GitHub. The code below loads the data set.</a:t>
            </a:r>
          </a:p>
          <a:p>
            <a:endParaRPr lang="en-US" b="1" dirty="0"/>
          </a:p>
          <a:p>
            <a:r>
              <a:rPr lang="en-US" b="1" dirty="0" err="1"/>
              <a:t>url</a:t>
            </a:r>
            <a:r>
              <a:rPr lang="en-US" b="1" dirty="0"/>
              <a:t> = 'https://raw.githubusercontent.com/</a:t>
            </a:r>
            <a:r>
              <a:rPr lang="en-US" b="1" dirty="0" err="1"/>
              <a:t>mGalarnyk</a:t>
            </a:r>
            <a:r>
              <a:rPr lang="en-US" b="1" dirty="0"/>
              <a:t>/</a:t>
            </a:r>
            <a:r>
              <a:rPr lang="en-US" b="1" dirty="0" err="1"/>
              <a:t>Tutorial_Data</a:t>
            </a:r>
            <a:r>
              <a:rPr lang="en-US" b="1" dirty="0"/>
              <a:t>/master/</a:t>
            </a:r>
            <a:r>
              <a:rPr lang="en-US" b="1" dirty="0" err="1"/>
              <a:t>King_County</a:t>
            </a:r>
            <a:r>
              <a:rPr lang="en-US" b="1" dirty="0"/>
              <a:t>/kingCountyHouseData.csv'</a:t>
            </a:r>
          </a:p>
          <a:p>
            <a:r>
              <a:rPr lang="en-US" b="1" dirty="0" err="1"/>
              <a:t>df</a:t>
            </a:r>
            <a:r>
              <a:rPr lang="en-US" b="1" dirty="0"/>
              <a:t> = </a:t>
            </a:r>
            <a:r>
              <a:rPr lang="en-US" b="1" dirty="0" err="1"/>
              <a:t>pd.read_csv</a:t>
            </a:r>
            <a:r>
              <a:rPr lang="en-US" b="1" dirty="0"/>
              <a:t>(</a:t>
            </a:r>
            <a:r>
              <a:rPr lang="en-US" b="1" dirty="0" err="1"/>
              <a:t>url</a:t>
            </a:r>
            <a:r>
              <a:rPr lang="en-US" b="1" dirty="0"/>
              <a:t>)</a:t>
            </a:r>
          </a:p>
          <a:p>
            <a:r>
              <a:rPr lang="en-US" b="1" dirty="0"/>
              <a:t># Selecting columns I am interested in</a:t>
            </a:r>
          </a:p>
          <a:p>
            <a:r>
              <a:rPr lang="en-US" b="1" dirty="0"/>
              <a:t>columns = ['bedrooms','bathrooms','sqft_living','sqft_lot','floors','price']</a:t>
            </a:r>
          </a:p>
          <a:p>
            <a:r>
              <a:rPr lang="en-US" b="1" dirty="0" err="1"/>
              <a:t>df</a:t>
            </a:r>
            <a:r>
              <a:rPr lang="en-US" b="1" dirty="0"/>
              <a:t> = </a:t>
            </a:r>
            <a:r>
              <a:rPr lang="en-US" b="1" dirty="0" err="1"/>
              <a:t>df.loc</a:t>
            </a:r>
            <a:r>
              <a:rPr lang="en-US" b="1" dirty="0"/>
              <a:t>[:, columns]</a:t>
            </a:r>
          </a:p>
          <a:p>
            <a:r>
              <a:rPr lang="en-US" b="1" dirty="0" err="1"/>
              <a:t>df.head</a:t>
            </a:r>
            <a:r>
              <a:rPr lang="en-US" b="1" dirty="0"/>
              <a:t>(10)</a:t>
            </a:r>
            <a:endParaRPr lang="en-IN" b="1" dirty="0"/>
          </a:p>
        </p:txBody>
      </p:sp>
    </p:spTree>
    <p:extLst>
      <p:ext uri="{BB962C8B-B14F-4D97-AF65-F5344CB8AC3E}">
        <p14:creationId xmlns:p14="http://schemas.microsoft.com/office/powerpoint/2010/main" val="197147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39634"/>
            <a:ext cx="10364451" cy="594900"/>
          </a:xfrm>
        </p:spPr>
        <p:txBody>
          <a:bodyPr/>
          <a:lstStyle/>
          <a:p>
            <a:r>
              <a:rPr lang="en-US" dirty="0" smtClean="0"/>
              <a:t>procedure</a:t>
            </a:r>
            <a:endParaRPr lang="en-IN" dirty="0"/>
          </a:p>
        </p:txBody>
      </p:sp>
      <p:sp>
        <p:nvSpPr>
          <p:cNvPr id="3" name="Content Placeholder 2"/>
          <p:cNvSpPr>
            <a:spLocks noGrp="1"/>
          </p:cNvSpPr>
          <p:nvPr>
            <p:ph sz="quarter" idx="13"/>
          </p:nvPr>
        </p:nvSpPr>
        <p:spPr>
          <a:xfrm>
            <a:off x="913774" y="1293224"/>
            <a:ext cx="10363826" cy="5956662"/>
          </a:xfrm>
        </p:spPr>
        <p:txBody>
          <a:bodyPr/>
          <a:lstStyle/>
          <a:p>
            <a:r>
              <a:rPr lang="en-US" dirty="0"/>
              <a:t>What Is the Train Test Split Procedure?</a:t>
            </a:r>
          </a:p>
          <a:p>
            <a:r>
              <a:rPr lang="en-US" dirty="0"/>
              <a:t>Train test split is a model validation procedure that allows you to simulate how a model would perform on new/unseen data. Here is how the procedure works:</a:t>
            </a:r>
          </a:p>
          <a:p>
            <a:endParaRPr lang="en-US" dirty="0"/>
          </a:p>
          <a:p>
            <a:r>
              <a:rPr lang="en-US" dirty="0"/>
              <a:t>train-test-split graphic model</a:t>
            </a:r>
            <a:endParaRPr lang="en-IN" dirty="0"/>
          </a:p>
        </p:txBody>
      </p:sp>
      <p:pic>
        <p:nvPicPr>
          <p:cNvPr id="4" name="Picture 3"/>
          <p:cNvPicPr>
            <a:picLocks noChangeAspect="1"/>
          </p:cNvPicPr>
          <p:nvPr/>
        </p:nvPicPr>
        <p:blipFill>
          <a:blip r:embed="rId2"/>
          <a:stretch>
            <a:fillRect/>
          </a:stretch>
        </p:blipFill>
        <p:spPr>
          <a:xfrm>
            <a:off x="2107747" y="3749719"/>
            <a:ext cx="7715250" cy="2676525"/>
          </a:xfrm>
          <a:prstGeom prst="rect">
            <a:avLst/>
          </a:prstGeom>
        </p:spPr>
      </p:pic>
    </p:spTree>
    <p:extLst>
      <p:ext uri="{BB962C8B-B14F-4D97-AF65-F5344CB8AC3E}">
        <p14:creationId xmlns:p14="http://schemas.microsoft.com/office/powerpoint/2010/main" val="99144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sz="quarter" idx="13"/>
          </p:nvPr>
        </p:nvSpPr>
        <p:spPr/>
        <p:txBody>
          <a:bodyPr>
            <a:normAutofit fontScale="85000" lnSpcReduction="10000"/>
          </a:bodyPr>
          <a:lstStyle/>
          <a:p>
            <a:r>
              <a:rPr lang="en-US" dirty="0" smtClean="0"/>
              <a:t>Machine </a:t>
            </a:r>
            <a:r>
              <a:rPr lang="en-US" dirty="0"/>
              <a:t>learning supports prediction and inference in multivariate and complex datasets where observations are spatially related to one another. Frequently, these datasets depict spatial autocorrelation that violates the assumption of identically and independently distributed data. Overlooking this correlation result in over-optimistic models that fail to account for the geographical configuration of data. Furthermore, although different data split methods account for spatial autocorrelation, these methods are inflexible, and the parameter training and </a:t>
            </a:r>
            <a:r>
              <a:rPr lang="en-US" dirty="0" err="1"/>
              <a:t>hyperparameter</a:t>
            </a:r>
            <a:r>
              <a:rPr lang="en-US" dirty="0"/>
              <a:t> tuning of the machine learning model is set with a different prediction difficulty than the planned real-world use of the model. In other words, it is an unfair training-testing process. We present a novel method that considers spatial autocorrelation and planned real-world use of the spatial prediction model to design a fair train-test split.</a:t>
            </a:r>
            <a:endParaRPr lang="en-IN" dirty="0"/>
          </a:p>
        </p:txBody>
      </p:sp>
    </p:spTree>
    <p:extLst>
      <p:ext uri="{BB962C8B-B14F-4D97-AF65-F5344CB8AC3E}">
        <p14:creationId xmlns:p14="http://schemas.microsoft.com/office/powerpoint/2010/main" val="11103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717" y="248194"/>
            <a:ext cx="10364451" cy="444137"/>
          </a:xfrm>
        </p:spPr>
        <p:txBody>
          <a:bodyPr>
            <a:normAutofit fontScale="90000"/>
          </a:bodyPr>
          <a:lstStyle/>
          <a:p>
            <a:r>
              <a:rPr lang="en-US" dirty="0" smtClean="0"/>
              <a:t>nodes</a:t>
            </a:r>
            <a:endParaRPr lang="en-IN" dirty="0"/>
          </a:p>
        </p:txBody>
      </p:sp>
      <p:pic>
        <p:nvPicPr>
          <p:cNvPr id="4" name="Content Placeholder 3"/>
          <p:cNvPicPr>
            <a:picLocks noGrp="1" noChangeAspect="1"/>
          </p:cNvPicPr>
          <p:nvPr>
            <p:ph sz="quarter" idx="13"/>
          </p:nvPr>
        </p:nvPicPr>
        <p:blipFill rotWithShape="1">
          <a:blip r:embed="rId2"/>
          <a:srcRect l="7103" t="1538" r="-125" b="-220"/>
          <a:stretch/>
        </p:blipFill>
        <p:spPr>
          <a:xfrm>
            <a:off x="1280160" y="875212"/>
            <a:ext cx="9684557" cy="5865223"/>
          </a:xfrm>
          <a:prstGeom prst="rect">
            <a:avLst/>
          </a:prstGeom>
        </p:spPr>
      </p:pic>
    </p:spTree>
    <p:extLst>
      <p:ext uri="{BB962C8B-B14F-4D97-AF65-F5344CB8AC3E}">
        <p14:creationId xmlns:p14="http://schemas.microsoft.com/office/powerpoint/2010/main" val="14357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88" y="235131"/>
            <a:ext cx="10683865" cy="888275"/>
          </a:xfrm>
        </p:spPr>
        <p:txBody>
          <a:bodyPr/>
          <a:lstStyle/>
          <a:p>
            <a:r>
              <a:rPr lang="en-US" dirty="0" smtClean="0"/>
              <a:t>Dataset split ratio</a:t>
            </a:r>
            <a:endParaRPr lang="en-IN" dirty="0"/>
          </a:p>
        </p:txBody>
      </p:sp>
      <p:sp>
        <p:nvSpPr>
          <p:cNvPr id="3" name="Content Placeholder 2"/>
          <p:cNvSpPr>
            <a:spLocks noGrp="1"/>
          </p:cNvSpPr>
          <p:nvPr>
            <p:ph sz="quarter" idx="13"/>
          </p:nvPr>
        </p:nvSpPr>
        <p:spPr>
          <a:xfrm>
            <a:off x="1044403" y="1397726"/>
            <a:ext cx="10363826" cy="4772297"/>
          </a:xfrm>
        </p:spPr>
        <p:txBody>
          <a:bodyPr>
            <a:normAutofit fontScale="85000" lnSpcReduction="10000"/>
          </a:bodyPr>
          <a:lstStyle/>
          <a:p>
            <a:r>
              <a:rPr lang="en-US" dirty="0"/>
              <a:t>About the dataset split ratio</a:t>
            </a:r>
          </a:p>
          <a:p>
            <a:r>
              <a:rPr lang="en-US" dirty="0"/>
              <a:t>Now that you know what these datasets do, you might be looking for recommendations on how to split your dataset into Train, Validation and Test sets.</a:t>
            </a:r>
          </a:p>
          <a:p>
            <a:endParaRPr lang="en-US" dirty="0"/>
          </a:p>
          <a:p>
            <a:r>
              <a:rPr lang="en-US" dirty="0"/>
              <a:t>This mainly depends on 2 things. First, the total number of samples in your data and second, on the actual model you are training.</a:t>
            </a:r>
          </a:p>
          <a:p>
            <a:endParaRPr lang="en-US" dirty="0"/>
          </a:p>
          <a:p>
            <a:r>
              <a:rPr lang="en-US" dirty="0"/>
              <a:t>Some models need substantial data to train upon, so in this case you would optimize for the larger training sets. Models with very few </a:t>
            </a:r>
            <a:r>
              <a:rPr lang="en-US" dirty="0" err="1"/>
              <a:t>hyperparameters</a:t>
            </a:r>
            <a:r>
              <a:rPr lang="en-US" dirty="0"/>
              <a:t> will be easy to validate and tune, so you can probably reduce the size of your validation set, but if your model has many </a:t>
            </a:r>
            <a:r>
              <a:rPr lang="en-US" dirty="0" err="1"/>
              <a:t>hyperparameters</a:t>
            </a:r>
            <a:r>
              <a:rPr lang="en-US" dirty="0"/>
              <a:t>, you would want to have a large validation set as well(although you should also consider cross validation). Also, if you happen to have a model with no </a:t>
            </a:r>
            <a:r>
              <a:rPr lang="en-US" dirty="0" err="1"/>
              <a:t>hyperparameters</a:t>
            </a:r>
            <a:r>
              <a:rPr lang="en-US" dirty="0"/>
              <a:t> or ones that cannot be easily tuned, you probably don’t need a validation set too!</a:t>
            </a:r>
            <a:endParaRPr lang="en-IN" dirty="0"/>
          </a:p>
        </p:txBody>
      </p:sp>
    </p:spTree>
    <p:extLst>
      <p:ext uri="{BB962C8B-B14F-4D97-AF65-F5344CB8AC3E}">
        <p14:creationId xmlns:p14="http://schemas.microsoft.com/office/powerpoint/2010/main" val="33490738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105</TotalTime>
  <Words>1027</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Visualising the data on a world map splitting it into training and testing sets</vt:lpstr>
      <vt:lpstr>Basic introduction</vt:lpstr>
      <vt:lpstr>Training dataset</vt:lpstr>
      <vt:lpstr>Training validation test</vt:lpstr>
      <vt:lpstr>Load the data set</vt:lpstr>
      <vt:lpstr>procedure</vt:lpstr>
      <vt:lpstr>abstract</vt:lpstr>
      <vt:lpstr>nodes</vt:lpstr>
      <vt:lpstr>Dataset split ratio</vt:lpstr>
      <vt:lpstr>PowerPoint Presentation</vt:lpstr>
      <vt:lpstr>Data set</vt:lpstr>
      <vt:lpstr>program</vt:lpstr>
      <vt:lpstr>PowerPoint Presentation</vt:lpstr>
      <vt:lpstr>Flow chart</vt:lpstr>
      <vt:lpstr>Test set</vt:lpstr>
      <vt:lpstr>Training set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Visualising the data on a world map splitting it into training and testing sets</dc:title>
  <dc:creator>a</dc:creator>
  <cp:lastModifiedBy>a</cp:lastModifiedBy>
  <cp:revision>11</cp:revision>
  <dcterms:created xsi:type="dcterms:W3CDTF">2023-10-20T04:17:32Z</dcterms:created>
  <dcterms:modified xsi:type="dcterms:W3CDTF">2023-10-20T06:02:36Z</dcterms:modified>
</cp:coreProperties>
</file>