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2" r:id="rId2"/>
    <p:sldId id="258" r:id="rId3"/>
    <p:sldId id="263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305AE-6669-4C6F-9972-62C0E3EC5FE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0A1D0-38A1-4956-8707-385493B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4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609600" y="6342369"/>
            <a:ext cx="117125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z="1000" dirty="0"/>
              <a:t>© 2018 Cognizant</a:t>
            </a:r>
          </a:p>
        </p:txBody>
      </p:sp>
    </p:spTree>
    <p:extLst>
      <p:ext uri="{BB962C8B-B14F-4D97-AF65-F5344CB8AC3E}">
        <p14:creationId xmlns:p14="http://schemas.microsoft.com/office/powerpoint/2010/main" val="194548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332399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9/16/2019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853440" y="6426820"/>
            <a:ext cx="1171253" cy="15522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750"/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pPr lvl="0"/>
            <a:r>
              <a:rPr lang="en-US" sz="1000" dirty="0"/>
              <a:t>© 2018 Cognizant</a:t>
            </a:r>
          </a:p>
        </p:txBody>
      </p:sp>
    </p:spTree>
    <p:extLst>
      <p:ext uri="{BB962C8B-B14F-4D97-AF65-F5344CB8AC3E}">
        <p14:creationId xmlns:p14="http://schemas.microsoft.com/office/powerpoint/2010/main" val="84026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2426208"/>
            <a:ext cx="8961120" cy="677108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309026" indent="-309026">
              <a:buNone/>
              <a:defRPr sz="4400">
                <a:solidFill>
                  <a:schemeClr val="bg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4400"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44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44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9/16/2019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2255520"/>
            <a:ext cx="896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53440" y="6426820"/>
            <a:ext cx="1171253" cy="15522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750"/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pPr lvl="0"/>
            <a:r>
              <a:rPr lang="en-US" sz="1000" dirty="0">
                <a:solidFill>
                  <a:schemeClr val="bg1"/>
                </a:solidFill>
              </a:rPr>
              <a:t>© 2018 Cognizant</a:t>
            </a: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428626" y="6400800"/>
            <a:ext cx="273052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900" b="1">
                <a:solidFill>
                  <a:schemeClr val="accent6"/>
                </a:solidFill>
              </a:defRPr>
            </a:lvl1pPr>
          </a:lstStyle>
          <a:p>
            <a:pPr lvl="0" algn="r"/>
            <a:fld id="{03D5B720-2697-4A39-B082-30F541EB24D9}" type="slidenum">
              <a:rPr lang="en-US" sz="1200" smtClean="0">
                <a:solidFill>
                  <a:schemeClr val="bg1"/>
                </a:solidFill>
              </a:rPr>
              <a:pPr lvl="0"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6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3" y="-129636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2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9449" y="330260"/>
            <a:ext cx="11286649" cy="607259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13258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26" y="330261"/>
            <a:ext cx="11286649" cy="607259"/>
          </a:xfrm>
        </p:spPr>
        <p:txBody>
          <a:bodyPr>
            <a:noAutofit/>
          </a:bodyPr>
          <a:lstStyle>
            <a:lvl1pPr>
              <a:defRPr sz="3200"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95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6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53440" y="6426820"/>
            <a:ext cx="1171253" cy="15522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750"/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pPr lvl="0"/>
            <a:r>
              <a:rPr lang="en-US" sz="1000" dirty="0"/>
              <a:t>© 2018 Cognizant</a:t>
            </a: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428626" y="6400800"/>
            <a:ext cx="273052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900" b="1">
                <a:solidFill>
                  <a:schemeClr val="accent6"/>
                </a:solidFill>
              </a:defRPr>
            </a:lvl1pPr>
          </a:lstStyle>
          <a:p>
            <a:pPr lvl="0" algn="r"/>
            <a:fld id="{03D5B720-2697-4A39-B082-30F541EB24D9}" type="slidenum">
              <a:rPr lang="en-US" sz="1200" smtClean="0"/>
              <a:pPr lvl="0" algn="r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844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3545" y="2967335"/>
            <a:ext cx="67249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Build Credit Module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965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459346" y="260467"/>
            <a:ext cx="6123710" cy="6597533"/>
          </a:xfrm>
          <a:prstGeom prst="rect">
            <a:avLst/>
          </a:prstGeom>
          <a:solidFill>
            <a:schemeClr val="bg2">
              <a:lumMod val="95000"/>
              <a:alpha val="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Build Credit Module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01636" y="938878"/>
            <a:ext cx="4430684" cy="15600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WEB Module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05548" y="1331884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Customer Controller</a:t>
            </a:r>
            <a:endParaRPr lang="en-US" sz="900" dirty="0"/>
          </a:p>
        </p:txBody>
      </p:sp>
      <p:sp>
        <p:nvSpPr>
          <p:cNvPr id="6" name="Rounded Rectangle 5"/>
          <p:cNvSpPr/>
          <p:nvPr/>
        </p:nvSpPr>
        <p:spPr>
          <a:xfrm>
            <a:off x="3812784" y="1344810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Lease Controller</a:t>
            </a:r>
            <a:endParaRPr lang="en-US" sz="900" dirty="0"/>
          </a:p>
        </p:txBody>
      </p:sp>
      <p:sp>
        <p:nvSpPr>
          <p:cNvPr id="7" name="Rounded Rectangle 6"/>
          <p:cNvSpPr/>
          <p:nvPr/>
        </p:nvSpPr>
        <p:spPr>
          <a:xfrm>
            <a:off x="4833867" y="1354046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Plaid 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1636" y="2817094"/>
            <a:ext cx="4430684" cy="22813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Service Module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87585" y="3239182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Customer Service</a:t>
            </a:r>
            <a:endParaRPr lang="en-US" sz="900" dirty="0"/>
          </a:p>
        </p:txBody>
      </p:sp>
      <p:sp>
        <p:nvSpPr>
          <p:cNvPr id="12" name="Rounded Rectangle 11"/>
          <p:cNvSpPr/>
          <p:nvPr/>
        </p:nvSpPr>
        <p:spPr>
          <a:xfrm>
            <a:off x="4922057" y="3248426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Lease Service</a:t>
            </a:r>
            <a:endParaRPr lang="en-US" sz="900" dirty="0"/>
          </a:p>
        </p:txBody>
      </p:sp>
      <p:sp>
        <p:nvSpPr>
          <p:cNvPr id="13" name="Rounded Rectangle 12"/>
          <p:cNvSpPr/>
          <p:nvPr/>
        </p:nvSpPr>
        <p:spPr>
          <a:xfrm>
            <a:off x="5987934" y="2931618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Plaid Service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2876204" y="3740731"/>
            <a:ext cx="4146670" cy="78481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Adapter/Proxy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729010" y="4088909"/>
            <a:ext cx="884381" cy="33529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Rent Track Adapter</a:t>
            </a:r>
            <a:endParaRPr lang="en-US" sz="900" dirty="0"/>
          </a:p>
        </p:txBody>
      </p:sp>
      <p:sp>
        <p:nvSpPr>
          <p:cNvPr id="17" name="Rounded Rectangle 16"/>
          <p:cNvSpPr/>
          <p:nvPr/>
        </p:nvSpPr>
        <p:spPr>
          <a:xfrm>
            <a:off x="5952828" y="4084297"/>
            <a:ext cx="884381" cy="33529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Active MQ Adapter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8276708" y="2595418"/>
            <a:ext cx="1245982" cy="4649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Rent Track API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9962343" y="2640671"/>
            <a:ext cx="1139766" cy="379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PLAID API</a:t>
            </a:r>
            <a:endParaRPr lang="en-US" sz="1000" dirty="0"/>
          </a:p>
        </p:txBody>
      </p:sp>
      <p:cxnSp>
        <p:nvCxnSpPr>
          <p:cNvPr id="23" name="Elbow Connector 22"/>
          <p:cNvCxnSpPr>
            <a:stCxn id="15" idx="2"/>
            <a:endCxn id="18" idx="1"/>
          </p:cNvCxnSpPr>
          <p:nvPr/>
        </p:nvCxnSpPr>
        <p:spPr>
          <a:xfrm rot="5400000" flipH="1" flipV="1">
            <a:off x="5925806" y="2073302"/>
            <a:ext cx="1596295" cy="3105507"/>
          </a:xfrm>
          <a:prstGeom prst="bentConnector4">
            <a:avLst>
              <a:gd name="adj1" fmla="val -14321"/>
              <a:gd name="adj2" fmla="val 57119"/>
            </a:avLst>
          </a:prstGeom>
          <a:ln w="25400" cmpd="sng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9522690" y="2827908"/>
            <a:ext cx="439653" cy="257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01636" y="5384800"/>
            <a:ext cx="4430684" cy="13392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Data Module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049371" y="5817517"/>
            <a:ext cx="884381" cy="33529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JPA Repositories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8194268" y="3687126"/>
            <a:ext cx="1476892" cy="19530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AWS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8457034" y="4898487"/>
            <a:ext cx="1009779" cy="5618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Amazon RDS</a:t>
            </a:r>
            <a:endParaRPr lang="en-US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8457034" y="4222838"/>
            <a:ext cx="1009779" cy="5618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Active MQ</a:t>
            </a:r>
            <a:endParaRPr lang="en-US" sz="1000" dirty="0"/>
          </a:p>
        </p:txBody>
      </p:sp>
      <p:cxnSp>
        <p:nvCxnSpPr>
          <p:cNvPr id="42" name="Straight Arrow Connector 41"/>
          <p:cNvCxnSpPr>
            <a:stCxn id="2" idx="2"/>
            <a:endCxn id="8" idx="0"/>
          </p:cNvCxnSpPr>
          <p:nvPr/>
        </p:nvCxnSpPr>
        <p:spPr>
          <a:xfrm>
            <a:off x="4916978" y="2498901"/>
            <a:ext cx="0" cy="31819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7" idx="3"/>
            <a:endCxn id="34" idx="1"/>
          </p:cNvCxnSpPr>
          <p:nvPr/>
        </p:nvCxnSpPr>
        <p:spPr>
          <a:xfrm>
            <a:off x="6837209" y="4251944"/>
            <a:ext cx="1619825" cy="251806"/>
          </a:xfrm>
          <a:prstGeom prst="bentConnector3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9" idx="3"/>
            <a:endCxn id="33" idx="1"/>
          </p:cNvCxnSpPr>
          <p:nvPr/>
        </p:nvCxnSpPr>
        <p:spPr>
          <a:xfrm flipV="1">
            <a:off x="7132320" y="5179399"/>
            <a:ext cx="1324714" cy="875038"/>
          </a:xfrm>
          <a:prstGeom prst="bentConnector3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2"/>
            <a:endCxn id="29" idx="0"/>
          </p:cNvCxnSpPr>
          <p:nvPr/>
        </p:nvCxnSpPr>
        <p:spPr>
          <a:xfrm>
            <a:off x="4916978" y="5098473"/>
            <a:ext cx="0" cy="28632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3134485" y="5731590"/>
            <a:ext cx="884381" cy="33529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Entities / Model</a:t>
            </a:r>
            <a:endParaRPr lang="en-US" sz="900" dirty="0"/>
          </a:p>
        </p:txBody>
      </p:sp>
      <p:sp>
        <p:nvSpPr>
          <p:cNvPr id="82" name="Rounded Rectangle 81"/>
          <p:cNvSpPr/>
          <p:nvPr/>
        </p:nvSpPr>
        <p:spPr>
          <a:xfrm>
            <a:off x="3793514" y="1904527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Payment Controller</a:t>
            </a:r>
            <a:endParaRPr lang="en-US" sz="900" dirty="0"/>
          </a:p>
        </p:txBody>
      </p:sp>
      <p:sp>
        <p:nvSpPr>
          <p:cNvPr id="83" name="Rounded Rectangle 82"/>
          <p:cNvSpPr/>
          <p:nvPr/>
        </p:nvSpPr>
        <p:spPr>
          <a:xfrm>
            <a:off x="2791693" y="1890681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Transaction Controller</a:t>
            </a:r>
            <a:endParaRPr lang="en-US" sz="900" dirty="0"/>
          </a:p>
        </p:txBody>
      </p:sp>
      <p:sp>
        <p:nvSpPr>
          <p:cNvPr id="84" name="Rounded Rectangle 83"/>
          <p:cNvSpPr/>
          <p:nvPr/>
        </p:nvSpPr>
        <p:spPr>
          <a:xfrm>
            <a:off x="6537741" y="1344810"/>
            <a:ext cx="489165" cy="985982"/>
          </a:xfrm>
          <a:prstGeom prst="round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 smtClean="0">
                <a:solidFill>
                  <a:schemeClr val="accent2"/>
                </a:solidFill>
              </a:rPr>
              <a:t>Actuator End point (Health Check)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820239" y="3248426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Transaction Service</a:t>
            </a:r>
            <a:endParaRPr lang="en-US" sz="900" dirty="0"/>
          </a:p>
        </p:txBody>
      </p:sp>
      <p:sp>
        <p:nvSpPr>
          <p:cNvPr id="87" name="Rounded Rectangle 86"/>
          <p:cNvSpPr/>
          <p:nvPr/>
        </p:nvSpPr>
        <p:spPr>
          <a:xfrm>
            <a:off x="5957916" y="3340532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Payment Service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118764" y="938878"/>
            <a:ext cx="2973571" cy="3693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u="sng" dirty="0" smtClean="0">
                <a:solidFill>
                  <a:schemeClr val="tx2"/>
                </a:solidFill>
              </a:rPr>
              <a:t>BCM Module Design</a:t>
            </a:r>
            <a:endParaRPr lang="en-US" sz="2400" b="1" u="sng" dirty="0" smtClean="0">
              <a:solidFill>
                <a:schemeClr val="tx2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836457" y="1354046"/>
            <a:ext cx="564343" cy="9767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5831160" y="1321726"/>
            <a:ext cx="489165" cy="985982"/>
          </a:xfrm>
          <a:prstGeom prst="round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 smtClean="0">
                <a:solidFill>
                  <a:schemeClr val="accent2"/>
                </a:solidFill>
              </a:rPr>
              <a:t>DTO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859227" y="4698544"/>
            <a:ext cx="4146670" cy="33579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Common Packages (enum, exception, etc.)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943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6746" y="798990"/>
            <a:ext cx="2290438" cy="543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44837" y="292963"/>
            <a:ext cx="2290438" cy="5949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9779" y="985421"/>
            <a:ext cx="1970842" cy="2485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Resource Owner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Authorization Server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322380" y="3641327"/>
            <a:ext cx="1970842" cy="243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Server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07184" y="1429305"/>
            <a:ext cx="322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08661" y="2629270"/>
            <a:ext cx="322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6337" y="1059973"/>
            <a:ext cx="187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Authorization </a:t>
            </a:r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63048" y="1480926"/>
            <a:ext cx="261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/</a:t>
            </a:r>
            <a:r>
              <a:rPr lang="en-US" sz="900" dirty="0" err="1" smtClean="0"/>
              <a:t>oauth</a:t>
            </a:r>
            <a:r>
              <a:rPr lang="en-US" sz="900" dirty="0" smtClean="0"/>
              <a:t>/token ; </a:t>
            </a:r>
            <a:r>
              <a:rPr lang="en-US" sz="900" dirty="0" err="1" smtClean="0"/>
              <a:t>client:clientsecret</a:t>
            </a:r>
            <a:r>
              <a:rPr lang="en-US" sz="900" dirty="0" smtClean="0"/>
              <a:t>, </a:t>
            </a:r>
          </a:p>
          <a:p>
            <a:r>
              <a:rPr lang="en-US" sz="900" dirty="0" err="1" smtClean="0"/>
              <a:t>grant_type</a:t>
            </a:r>
            <a:r>
              <a:rPr lang="en-US" sz="900" dirty="0" smtClean="0"/>
              <a:t>=password, username=&lt;&gt;, password=&lt;&gt;</a:t>
            </a:r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604625" y="2243818"/>
            <a:ext cx="190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Token (</a:t>
            </a:r>
            <a:r>
              <a:rPr lang="en-US" dirty="0" err="1" smtClean="0"/>
              <a:t>jwt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56799" y="2702035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{… “</a:t>
            </a:r>
            <a:r>
              <a:rPr lang="en-US" sz="1000" dirty="0" err="1" smtClean="0"/>
              <a:t>access_token</a:t>
            </a:r>
            <a:r>
              <a:rPr lang="en-US" sz="1000" dirty="0" smtClean="0"/>
              <a:t>”: “….” }</a:t>
            </a:r>
            <a:endParaRPr lang="en-US" sz="1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99780" y="4031946"/>
            <a:ext cx="322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23323" y="3662614"/>
            <a:ext cx="18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Resource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63048" y="4103274"/>
            <a:ext cx="2911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/&lt;</a:t>
            </a:r>
            <a:r>
              <a:rPr lang="en-US" sz="1000" dirty="0" err="1" smtClean="0"/>
              <a:t>bcm-api</a:t>
            </a:r>
            <a:r>
              <a:rPr lang="en-US" sz="1000" dirty="0" smtClean="0"/>
              <a:t>&gt; ; Authorization = Bearer &lt;</a:t>
            </a:r>
            <a:r>
              <a:rPr lang="en-US" sz="1000" dirty="0" err="1" smtClean="0"/>
              <a:t>access_token</a:t>
            </a:r>
            <a:r>
              <a:rPr lang="en-US" sz="1000" dirty="0" smtClean="0"/>
              <a:t>&gt;</a:t>
            </a:r>
            <a:endParaRPr lang="en-US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110139" y="5329569"/>
            <a:ext cx="322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3161" y="4960237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03979" y="5400896"/>
            <a:ext cx="1568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{… &lt;</a:t>
            </a:r>
            <a:r>
              <a:rPr lang="en-US" sz="1000" dirty="0" err="1" smtClean="0"/>
              <a:t>bcm</a:t>
            </a:r>
            <a:r>
              <a:rPr lang="en-US" sz="1000" dirty="0" smtClean="0"/>
              <a:t>-</a:t>
            </a:r>
            <a:r>
              <a:rPr lang="en-US" sz="1000" dirty="0" err="1" smtClean="0"/>
              <a:t>api</a:t>
            </a:r>
            <a:r>
              <a:rPr lang="en-US" sz="1000" dirty="0" smtClean="0"/>
              <a:t>-response&gt; …}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8925032" y="810818"/>
            <a:ext cx="2290438" cy="5433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agnetic Disk 18"/>
          <p:cNvSpPr/>
          <p:nvPr/>
        </p:nvSpPr>
        <p:spPr>
          <a:xfrm>
            <a:off x="9510546" y="2886556"/>
            <a:ext cx="1266945" cy="12917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BuildCredit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70251" y="821750"/>
            <a:ext cx="10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RDS</a:t>
            </a:r>
          </a:p>
        </p:txBody>
      </p:sp>
      <p:cxnSp>
        <p:nvCxnSpPr>
          <p:cNvPr id="21" name="Elbow Connector 20"/>
          <p:cNvCxnSpPr>
            <a:endCxn id="19" idx="1"/>
          </p:cNvCxnSpPr>
          <p:nvPr/>
        </p:nvCxnSpPr>
        <p:spPr>
          <a:xfrm>
            <a:off x="8205528" y="1648428"/>
            <a:ext cx="1938491" cy="1238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8286904" y="4153408"/>
            <a:ext cx="1938491" cy="1238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24274" y="426680"/>
            <a:ext cx="18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BCM Services App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14513" y="1442449"/>
            <a:ext cx="21114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Read/write: </a:t>
            </a:r>
            <a:r>
              <a:rPr lang="en-US" sz="900" dirty="0" err="1" smtClean="0"/>
              <a:t>Client_details</a:t>
            </a:r>
            <a:r>
              <a:rPr lang="en-US" sz="900" dirty="0" smtClean="0"/>
              <a:t>, Users, Tokens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8978300" y="5376749"/>
            <a:ext cx="1640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Read/write: Resources/Entities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1089890" y="280961"/>
            <a:ext cx="4407419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u="sng" dirty="0" smtClean="0">
                <a:solidFill>
                  <a:schemeClr val="tx2"/>
                </a:solidFill>
              </a:rPr>
              <a:t>BCM </a:t>
            </a:r>
            <a:r>
              <a:rPr lang="en-US" sz="2400" b="1" u="sng" dirty="0" err="1" smtClean="0">
                <a:solidFill>
                  <a:schemeClr val="tx2"/>
                </a:solidFill>
              </a:rPr>
              <a:t>Oauth</a:t>
            </a:r>
            <a:r>
              <a:rPr lang="en-US" sz="2400" b="1" u="sng" dirty="0" smtClean="0">
                <a:solidFill>
                  <a:schemeClr val="tx2"/>
                </a:solidFill>
              </a:rPr>
              <a:t> High Level Design</a:t>
            </a:r>
            <a:endParaRPr lang="en-US" sz="2400" b="1" u="sng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5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35" y="442767"/>
            <a:ext cx="9229291" cy="62390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4073" y="277091"/>
            <a:ext cx="3024867" cy="3693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u="sng" dirty="0" smtClean="0">
                <a:solidFill>
                  <a:schemeClr val="tx2"/>
                </a:solidFill>
              </a:rPr>
              <a:t>BCM Sequen</a:t>
            </a:r>
            <a:r>
              <a:rPr lang="en-US" sz="2400" b="1" u="sng" dirty="0" smtClean="0">
                <a:solidFill>
                  <a:schemeClr val="tx2"/>
                </a:solidFill>
              </a:rPr>
              <a:t>ce Flow</a:t>
            </a:r>
            <a:endParaRPr lang="en-US" sz="2400" b="1" u="sng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3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86" y="653617"/>
            <a:ext cx="8572500" cy="6086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09455" y="212498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</a:rPr>
              <a:t>BCM ER Diagram</a:t>
            </a:r>
          </a:p>
        </p:txBody>
      </p:sp>
    </p:spTree>
    <p:extLst>
      <p:ext uri="{BB962C8B-B14F-4D97-AF65-F5344CB8AC3E}">
        <p14:creationId xmlns:p14="http://schemas.microsoft.com/office/powerpoint/2010/main" val="2820562622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150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Cognizant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Somasundaram, Karthik Kumar (Cognizant)</dc:creator>
  <cp:lastModifiedBy>Shahul Hameed, Mohamed Sheik Asan Aliyar (Cognizant)</cp:lastModifiedBy>
  <cp:revision>19</cp:revision>
  <dcterms:created xsi:type="dcterms:W3CDTF">2019-09-13T15:45:25Z</dcterms:created>
  <dcterms:modified xsi:type="dcterms:W3CDTF">2019-09-16T15:13:18Z</dcterms:modified>
</cp:coreProperties>
</file>