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5" r:id="rId6"/>
    <p:sldId id="269" r:id="rId7"/>
    <p:sldId id="267" r:id="rId8"/>
    <p:sldId id="266" r:id="rId9"/>
    <p:sldId id="274" r:id="rId10"/>
    <p:sldId id="280" r:id="rId11"/>
    <p:sldId id="281" r:id="rId12"/>
    <p:sldId id="268" r:id="rId13"/>
    <p:sldId id="276" r:id="rId14"/>
    <p:sldId id="277" r:id="rId15"/>
    <p:sldId id="278" r:id="rId16"/>
    <p:sldId id="264" r:id="rId17"/>
    <p:sldId id="270" r:id="rId18"/>
    <p:sldId id="271" r:id="rId19"/>
    <p:sldId id="272" r:id="rId20"/>
    <p:sldId id="275" r:id="rId21"/>
    <p:sldId id="273" r:id="rId22"/>
    <p:sldId id="263" r:id="rId23"/>
    <p:sldId id="261" r:id="rId24"/>
    <p:sldId id="279" r:id="rId25"/>
  </p:sldIdLst>
  <p:sldSz cx="12192000" cy="6858000"/>
  <p:notesSz cx="6742113" cy="987425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89" autoAdjust="0"/>
  </p:normalViewPr>
  <p:slideViewPr>
    <p:cSldViewPr snapToGrid="0">
      <p:cViewPr varScale="1">
        <p:scale>
          <a:sx n="84" d="100"/>
          <a:sy n="84" d="100"/>
        </p:scale>
        <p:origin x="990" y="90"/>
      </p:cViewPr>
      <p:guideLst/>
    </p:cSldViewPr>
  </p:slideViewPr>
  <p:notesTextViewPr>
    <p:cViewPr>
      <p:scale>
        <a:sx n="1" d="1"/>
        <a:sy n="1" d="1"/>
      </p:scale>
      <p:origin x="0" y="-510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78AA0-45CB-4945-83A6-FB1D5FF1E443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21582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8971" y="9378824"/>
            <a:ext cx="2921582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2C899-9F7F-4578-9016-2A588840E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82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B2BE4-01F2-408E-825B-F9E43D74A0B1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33488"/>
            <a:ext cx="5926137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751983"/>
            <a:ext cx="539369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21582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8824"/>
            <a:ext cx="2921582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336DD-1EDF-4ECB-9C24-EDD47D2E9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6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336DD-1EDF-4ECB-9C24-EDD47D2E94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19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336DD-1EDF-4ECB-9C24-EDD47D2E94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53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336DD-1EDF-4ECB-9C24-EDD47D2E94B9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228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</a:t>
            </a:r>
            <a:r>
              <a:rPr lang="en-US" baseline="0" dirty="0" smtClean="0"/>
              <a:t> TBC model contained additional </a:t>
            </a:r>
            <a:r>
              <a:rPr lang="en-US" baseline="0" dirty="0" err="1" smtClean="0"/>
              <a:t>EMaintTarget</a:t>
            </a:r>
            <a:r>
              <a:rPr lang="en-US" baseline="0" dirty="0" smtClean="0"/>
              <a:t> instances with the same </a:t>
            </a:r>
            <a:r>
              <a:rPr lang="en-US" baseline="0" dirty="0" err="1" smtClean="0"/>
              <a:t>ref_tag_code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336DD-1EDF-4ECB-9C24-EDD47D2E94B9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807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Saatu</a:t>
            </a:r>
            <a:r>
              <a:rPr lang="en-US" dirty="0" smtClean="0"/>
              <a:t> </a:t>
            </a:r>
            <a:r>
              <a:rPr lang="en-US" dirty="0" err="1" smtClean="0"/>
              <a:t>Davidiltä</a:t>
            </a:r>
            <a:endParaRPr lang="en-US" dirty="0" smtClean="0"/>
          </a:p>
          <a:p>
            <a:r>
              <a:rPr lang="en-US" dirty="0" smtClean="0"/>
              <a:t>From: C:\Users\paarnio\Documents\S-STEP_Fimecc\Standards_ISA-88-95\DIN EN 62264 (ISA-95)</a:t>
            </a:r>
          </a:p>
          <a:p>
            <a:r>
              <a:rPr lang="nl-NL" dirty="0" smtClean="0"/>
              <a:t>Changes in ISA-95 2010 version (van de Kerkhof ISA95new).pdf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336DD-1EDF-4ECB-9C24-EDD47D2E94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34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KS. TBC-project: maintenance.tut.fi</a:t>
            </a:r>
          </a:p>
          <a:p>
            <a:endParaRPr lang="en-US" dirty="0" smtClean="0"/>
          </a:p>
          <a:p>
            <a:r>
              <a:rPr lang="en-US" dirty="0" smtClean="0"/>
              <a:t>mc1: &lt;http://ase.tut.fi/ase-inf/ontologies/examples/BreweryMC01#&gt;</a:t>
            </a:r>
          </a:p>
          <a:p>
            <a:r>
              <a:rPr lang="en-US" dirty="0" err="1" smtClean="0"/>
              <a:t>maintcont</a:t>
            </a:r>
            <a:r>
              <a:rPr lang="en-US" dirty="0" smtClean="0"/>
              <a:t>:</a:t>
            </a:r>
          </a:p>
          <a:p>
            <a:r>
              <a:rPr lang="fi-FI" dirty="0" smtClean="0"/>
              <a:t>MOT: harjoittelija = </a:t>
            </a:r>
            <a:r>
              <a:rPr lang="fi-FI" dirty="0" err="1" smtClean="0"/>
              <a:t>trainee</a:t>
            </a:r>
            <a:r>
              <a:rPr lang="fi-FI" dirty="0" smtClean="0"/>
              <a:t>, </a:t>
            </a:r>
            <a:r>
              <a:rPr lang="fi-FI" dirty="0" err="1" smtClean="0"/>
              <a:t>intern</a:t>
            </a:r>
            <a:r>
              <a:rPr lang="fi-FI" dirty="0" smtClean="0"/>
              <a:t>, </a:t>
            </a:r>
            <a:r>
              <a:rPr lang="fi-FI" dirty="0" err="1" smtClean="0"/>
              <a:t>apprentice</a:t>
            </a:r>
            <a:endParaRPr lang="fi-FI" dirty="0" smtClean="0"/>
          </a:p>
          <a:p>
            <a:r>
              <a:rPr lang="en-US" dirty="0" smtClean="0"/>
              <a:t>MOT: </a:t>
            </a:r>
            <a:r>
              <a:rPr lang="en-US" dirty="0" err="1" smtClean="0"/>
              <a:t>käskynalainen</a:t>
            </a:r>
            <a:r>
              <a:rPr lang="en-US" dirty="0" smtClean="0"/>
              <a:t>, </a:t>
            </a:r>
            <a:r>
              <a:rPr lang="en-US" dirty="0" err="1" smtClean="0"/>
              <a:t>jnk</a:t>
            </a:r>
            <a:r>
              <a:rPr lang="en-US" dirty="0" smtClean="0"/>
              <a:t> </a:t>
            </a:r>
            <a:r>
              <a:rPr lang="en-US" dirty="0" err="1" smtClean="0"/>
              <a:t>alainen</a:t>
            </a:r>
            <a:r>
              <a:rPr lang="en-US" dirty="0" smtClean="0"/>
              <a:t> = Subordinate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336DD-1EDF-4ECB-9C24-EDD47D2E94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62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Isa-95:EquipSegSpecification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336DD-1EDF-4ECB-9C24-EDD47D2E94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35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http://ase.tut.fi/ase-inf/ontologies/2015/PlantModel#MachineDocumentation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336DD-1EDF-4ECB-9C24-EDD47D2E94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52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http://www.jsoneditoronline.org/#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336DD-1EDF-4ECB-9C24-EDD47D2E94B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823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The sub-classes </a:t>
            </a:r>
            <a:r>
              <a:rPr lang="en-US" i="0" dirty="0" smtClean="0"/>
              <a:t>of </a:t>
            </a:r>
            <a:r>
              <a:rPr lang="en-US" i="1" dirty="0" smtClean="0"/>
              <a:t>mctxcore:CELement </a:t>
            </a:r>
            <a:r>
              <a:rPr lang="en-US" dirty="0" smtClean="0"/>
              <a:t>beginning</a:t>
            </a:r>
            <a:r>
              <a:rPr lang="en-US" baseline="0" dirty="0" smtClean="0"/>
              <a:t> with letter E are defined in </a:t>
            </a:r>
            <a:r>
              <a:rPr lang="en-US" i="1" baseline="0" dirty="0" smtClean="0"/>
              <a:t>mctxsimple: </a:t>
            </a:r>
            <a:r>
              <a:rPr lang="en-US" baseline="0" dirty="0" smtClean="0"/>
              <a:t>namespace.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http://ase.tut.fi/ase-inf/ontologies/2015/PlantModel#MachineDocumentation</a:t>
            </a:r>
          </a:p>
          <a:p>
            <a:r>
              <a:rPr lang="en-US" dirty="0" smtClean="0"/>
              <a:t>mctxcore:cris_agent_id ?</a:t>
            </a:r>
            <a:r>
              <a:rPr lang="en-US" dirty="0" err="1" smtClean="0"/>
              <a:t>agentid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mctxcore:cris_work_order_id</a:t>
            </a:r>
            <a:endParaRPr lang="en-US" dirty="0" smtClean="0"/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mctxcore:ref_tag_code</a:t>
            </a:r>
            <a:endParaRPr lang="en-US" dirty="0" smtClean="0"/>
          </a:p>
          <a:p>
            <a:r>
              <a:rPr lang="en-US" dirty="0" err="1" smtClean="0"/>
              <a:t>mctxsimple:tag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336DD-1EDF-4ECB-9C24-EDD47D2E94B9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364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CSM_RUNLOG1_...test1.txt</a:t>
            </a:r>
          </a:p>
          <a:p>
            <a:r>
              <a:rPr lang="en-US" dirty="0" smtClean="0"/>
              <a:t>-------------------------------</a:t>
            </a:r>
          </a:p>
          <a:p>
            <a:endParaRPr lang="en-US" dirty="0" smtClean="0"/>
          </a:p>
          <a:p>
            <a:r>
              <a:rPr lang="en-US" dirty="0" smtClean="0"/>
              <a:t>URIs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http://ssp4t5.net/test/context_mimosa#CreateWorkOrderTemplate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http://ssp4t5.net/test/context_mimosa#CreateSituationContextTemplate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CreateWorkOrderTemplate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lang="en-US" dirty="0" smtClean="0"/>
          </a:p>
          <a:p>
            <a:r>
              <a:rPr lang="en-US" dirty="0" smtClean="0"/>
              <a:t>=================CONSTRUCT TEMPLATE RESULTS===============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rdf:RDF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xmlns:rdf</a:t>
            </a:r>
            <a:r>
              <a:rPr lang="en-US" dirty="0" smtClean="0"/>
              <a:t>="http://www.w3.org/1999/02/22-rdf-syntax-ns#"</a:t>
            </a:r>
          </a:p>
          <a:p>
            <a:r>
              <a:rPr lang="en-US" dirty="0" smtClean="0"/>
              <a:t>    xmlns:j.0="http://ssp4t5.net/mimosa/combined#"</a:t>
            </a:r>
          </a:p>
          <a:p>
            <a:r>
              <a:rPr lang="en-US" dirty="0" smtClean="0"/>
              <a:t>    xmlns:j.1="http://ssp4t5.net/mimosa/</a:t>
            </a:r>
            <a:r>
              <a:rPr lang="en-US" dirty="0" err="1" smtClean="0"/>
              <a:t>workcoreplus</a:t>
            </a:r>
            <a:r>
              <a:rPr lang="en-US" dirty="0" smtClean="0"/>
              <a:t>#" &gt; </a:t>
            </a:r>
          </a:p>
          <a:p>
            <a:r>
              <a:rPr lang="en-US" dirty="0" smtClean="0"/>
              <a:t>  &lt;</a:t>
            </a:r>
            <a:r>
              <a:rPr lang="en-US" dirty="0" err="1" smtClean="0"/>
              <a:t>rdf:Description</a:t>
            </a:r>
            <a:r>
              <a:rPr lang="en-US" dirty="0" smtClean="0"/>
              <a:t> </a:t>
            </a:r>
            <a:r>
              <a:rPr lang="en-US" dirty="0" err="1" smtClean="0"/>
              <a:t>rdf:about</a:t>
            </a:r>
            <a:r>
              <a:rPr lang="en-US" dirty="0" smtClean="0"/>
              <a:t>="http://ssp4t5.net/mimosa/workcoreplus#WorkOrder_202"&gt;</a:t>
            </a:r>
          </a:p>
          <a:p>
            <a:r>
              <a:rPr lang="en-US" dirty="0" smtClean="0"/>
              <a:t>    &lt;j.0:targetAsset_id </a:t>
            </a:r>
            <a:r>
              <a:rPr lang="en-US" dirty="0" err="1" smtClean="0"/>
              <a:t>rdf:datatype</a:t>
            </a:r>
            <a:r>
              <a:rPr lang="en-US" dirty="0" smtClean="0"/>
              <a:t>="http://www.w3.org/2001/XMLSchema#integer"&gt;101&lt;/j.0:targetAsset_id&gt;</a:t>
            </a:r>
          </a:p>
          <a:p>
            <a:r>
              <a:rPr lang="en-US" dirty="0" smtClean="0"/>
              <a:t>    &lt;j.0:targetSegment_tag </a:t>
            </a:r>
            <a:r>
              <a:rPr lang="en-US" dirty="0" err="1" smtClean="0"/>
              <a:t>rdf:datatype</a:t>
            </a:r>
            <a:r>
              <a:rPr lang="en-US" dirty="0" smtClean="0"/>
              <a:t>="http://www.w3.org/2001/XMLSchema#string"&gt;SEG-101&lt;/j.0:targetSegment_tag&gt;</a:t>
            </a:r>
          </a:p>
          <a:p>
            <a:r>
              <a:rPr lang="en-US" dirty="0" smtClean="0"/>
              <a:t>    &lt;j.1:toAgent </a:t>
            </a:r>
            <a:r>
              <a:rPr lang="en-US" dirty="0" err="1" smtClean="0"/>
              <a:t>rdf:resource</a:t>
            </a:r>
            <a:r>
              <a:rPr lang="en-US" dirty="0" smtClean="0"/>
              <a:t>="http://ssp4t5.net/mimosa/combined#Agent_1"/&gt;</a:t>
            </a:r>
          </a:p>
          <a:p>
            <a:r>
              <a:rPr lang="en-US" dirty="0" smtClean="0"/>
              <a:t>    &lt;j.1:work_order_id </a:t>
            </a:r>
            <a:r>
              <a:rPr lang="en-US" dirty="0" err="1" smtClean="0"/>
              <a:t>rdf:datatype</a:t>
            </a:r>
            <a:r>
              <a:rPr lang="en-US" dirty="0" smtClean="0"/>
              <a:t>="http://www.w3.org/2001/XMLSchema#integer"&gt;202&lt;/j.1:work_order_id&gt;</a:t>
            </a:r>
          </a:p>
          <a:p>
            <a:r>
              <a:rPr lang="en-US" dirty="0" smtClean="0"/>
              <a:t>    &lt;</a:t>
            </a:r>
            <a:r>
              <a:rPr lang="en-US" dirty="0" err="1" smtClean="0"/>
              <a:t>rdf:type</a:t>
            </a:r>
            <a:r>
              <a:rPr lang="en-US" dirty="0" smtClean="0"/>
              <a:t> </a:t>
            </a:r>
            <a:r>
              <a:rPr lang="en-US" dirty="0" err="1" smtClean="0"/>
              <a:t>rdf:resource</a:t>
            </a:r>
            <a:r>
              <a:rPr lang="en-US" dirty="0" smtClean="0"/>
              <a:t>="http://ssp4t5.net/mimosa/</a:t>
            </a:r>
            <a:r>
              <a:rPr lang="en-US" dirty="0" err="1" smtClean="0"/>
              <a:t>workcoreplus#WorkOrder</a:t>
            </a:r>
            <a:r>
              <a:rPr lang="en-US" dirty="0" smtClean="0"/>
              <a:t>"/&gt;</a:t>
            </a:r>
          </a:p>
          <a:p>
            <a:r>
              <a:rPr lang="en-US" dirty="0" smtClean="0"/>
              <a:t>  &lt;/</a:t>
            </a:r>
            <a:r>
              <a:rPr lang="en-US" dirty="0" err="1" smtClean="0"/>
              <a:t>rdf:Description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rdf:RDF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==================================================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336DD-1EDF-4ECB-9C24-EDD47D2E94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23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CSM_RUNLOG2_...test1.txt</a:t>
            </a:r>
          </a:p>
          <a:p>
            <a:r>
              <a:rPr lang="en-US" dirty="0" smtClean="0"/>
              <a:t>-------------------------------</a:t>
            </a:r>
          </a:p>
          <a:p>
            <a:endParaRPr lang="en-US" dirty="0" smtClean="0"/>
          </a:p>
          <a:p>
            <a:r>
              <a:rPr lang="en-US" dirty="0" smtClean="0"/>
              <a:t>URIs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http://ssp4t5.net/test/context_mimosa#CreateWorkOrderTemplate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http://ssp4t5.net/test/context_mimosa#CreateSituationContextTemplate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336DD-1EDF-4ECB-9C24-EDD47D2E94B9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15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CSM_RUNLOG3_...test1.txt</a:t>
            </a:r>
          </a:p>
          <a:p>
            <a:r>
              <a:rPr lang="en-US" dirty="0" smtClean="0"/>
              <a:t>-------------------------------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336DD-1EDF-4ECB-9C24-EDD47D2E94B9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816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EMaintWork CONSTRUCTOR:</a:t>
            </a:r>
          </a:p>
          <a:p>
            <a:endParaRPr lang="en-US" dirty="0" smtClean="0"/>
          </a:p>
          <a:p>
            <a:r>
              <a:rPr lang="en-US" dirty="0" smtClean="0"/>
              <a:t>CONSTRUCT {</a:t>
            </a:r>
          </a:p>
          <a:p>
            <a:r>
              <a:rPr lang="en-US" dirty="0" smtClean="0"/>
              <a:t>    ?this </a:t>
            </a:r>
            <a:r>
              <a:rPr lang="en-US" dirty="0" err="1" smtClean="0"/>
              <a:t>mctxcore:created</a:t>
            </a:r>
            <a:r>
              <a:rPr lang="en-US" dirty="0" smtClean="0"/>
              <a:t> ?</a:t>
            </a:r>
            <a:r>
              <a:rPr lang="en-US" dirty="0" err="1" smtClean="0"/>
              <a:t>datetime</a:t>
            </a:r>
            <a:r>
              <a:rPr lang="en-US" dirty="0" smtClean="0"/>
              <a:t> .</a:t>
            </a:r>
          </a:p>
          <a:p>
            <a:r>
              <a:rPr lang="en-US" dirty="0" smtClean="0"/>
              <a:t>    ?</a:t>
            </a:r>
            <a:r>
              <a:rPr lang="en-US" dirty="0" err="1" smtClean="0"/>
              <a:t>eworder</a:t>
            </a:r>
            <a:r>
              <a:rPr lang="en-US" dirty="0" smtClean="0"/>
              <a:t> a :</a:t>
            </a:r>
            <a:r>
              <a:rPr lang="en-US" dirty="0" err="1" smtClean="0"/>
              <a:t>EWorkOrder</a:t>
            </a:r>
            <a:r>
              <a:rPr lang="en-US" dirty="0" smtClean="0"/>
              <a:t> .</a:t>
            </a:r>
          </a:p>
          <a:p>
            <a:r>
              <a:rPr lang="en-US" dirty="0" smtClean="0"/>
              <a:t>    ?</a:t>
            </a:r>
            <a:r>
              <a:rPr lang="en-US" dirty="0" err="1" smtClean="0"/>
              <a:t>eworder</a:t>
            </a:r>
            <a:r>
              <a:rPr lang="en-US" dirty="0" smtClean="0"/>
              <a:t> </a:t>
            </a:r>
            <a:r>
              <a:rPr lang="en-US" dirty="0" err="1" smtClean="0"/>
              <a:t>mctxcore:cris_work_order_id</a:t>
            </a:r>
            <a:r>
              <a:rPr lang="en-US" dirty="0" smtClean="0"/>
              <a:t> ?</a:t>
            </a:r>
            <a:r>
              <a:rPr lang="en-US" dirty="0" err="1" smtClean="0"/>
              <a:t>woid</a:t>
            </a:r>
            <a:r>
              <a:rPr lang="en-US" dirty="0" smtClean="0"/>
              <a:t> .</a:t>
            </a:r>
          </a:p>
          <a:p>
            <a:r>
              <a:rPr lang="en-US" dirty="0" smtClean="0"/>
              <a:t>    ?this </a:t>
            </a:r>
            <a:r>
              <a:rPr lang="en-US" dirty="0" err="1" smtClean="0"/>
              <a:t>mctxcore:hasElement</a:t>
            </a:r>
            <a:r>
              <a:rPr lang="en-US" dirty="0" smtClean="0"/>
              <a:t> ?</a:t>
            </a:r>
            <a:r>
              <a:rPr lang="en-US" dirty="0" err="1" smtClean="0"/>
              <a:t>eworder</a:t>
            </a:r>
            <a:r>
              <a:rPr lang="en-US" dirty="0" smtClean="0"/>
              <a:t> .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WHERE {</a:t>
            </a:r>
          </a:p>
          <a:p>
            <a:r>
              <a:rPr lang="en-US" dirty="0" smtClean="0"/>
              <a:t>    OPTIONAL {</a:t>
            </a:r>
          </a:p>
          <a:p>
            <a:r>
              <a:rPr lang="en-US" dirty="0" smtClean="0"/>
              <a:t>        ?this </a:t>
            </a:r>
            <a:r>
              <a:rPr lang="en-US" dirty="0" err="1" smtClean="0"/>
              <a:t>mctxcore:cris_work_order_id</a:t>
            </a:r>
            <a:r>
              <a:rPr lang="en-US" dirty="0" smtClean="0"/>
              <a:t> ?</a:t>
            </a:r>
            <a:r>
              <a:rPr lang="en-US" dirty="0" err="1" smtClean="0"/>
              <a:t>woid</a:t>
            </a:r>
            <a:r>
              <a:rPr lang="en-US" dirty="0" smtClean="0"/>
              <a:t> .</a:t>
            </a:r>
          </a:p>
          <a:p>
            <a:r>
              <a:rPr lang="en-US" dirty="0" smtClean="0"/>
              <a:t>    } .</a:t>
            </a:r>
          </a:p>
          <a:p>
            <a:r>
              <a:rPr lang="en-US" dirty="0" smtClean="0"/>
              <a:t>    OPTIONAL {</a:t>
            </a:r>
          </a:p>
          <a:p>
            <a:r>
              <a:rPr lang="en-US" dirty="0" smtClean="0"/>
              <a:t>        ?this </a:t>
            </a:r>
            <a:r>
              <a:rPr lang="en-US" dirty="0" err="1" smtClean="0"/>
              <a:t>mctxcore:created</a:t>
            </a:r>
            <a:r>
              <a:rPr lang="en-US" dirty="0" smtClean="0"/>
              <a:t> ?</a:t>
            </a:r>
            <a:r>
              <a:rPr lang="en-US" dirty="0" err="1" smtClean="0"/>
              <a:t>olddate</a:t>
            </a:r>
            <a:r>
              <a:rPr lang="en-US" dirty="0" smtClean="0"/>
              <a:t> .</a:t>
            </a:r>
          </a:p>
          <a:p>
            <a:r>
              <a:rPr lang="en-US" dirty="0" smtClean="0"/>
              <a:t>    } .</a:t>
            </a:r>
          </a:p>
          <a:p>
            <a:r>
              <a:rPr lang="en-US" dirty="0" smtClean="0"/>
              <a:t>    FILTER (!bound(?</a:t>
            </a:r>
            <a:r>
              <a:rPr lang="en-US" dirty="0" err="1" smtClean="0"/>
              <a:t>olddate</a:t>
            </a:r>
            <a:r>
              <a:rPr lang="en-US" dirty="0" smtClean="0"/>
              <a:t>)) .</a:t>
            </a:r>
          </a:p>
          <a:p>
            <a:r>
              <a:rPr lang="en-US" dirty="0" smtClean="0"/>
              <a:t>    BIND (</a:t>
            </a:r>
            <a:r>
              <a:rPr lang="en-US" dirty="0" err="1" smtClean="0"/>
              <a:t>afn:now</a:t>
            </a:r>
            <a:r>
              <a:rPr lang="en-US" dirty="0" smtClean="0"/>
              <a:t>() AS ?</a:t>
            </a:r>
            <a:r>
              <a:rPr lang="en-US" dirty="0" err="1" smtClean="0"/>
              <a:t>datetime</a:t>
            </a:r>
            <a:r>
              <a:rPr lang="en-US" dirty="0" smtClean="0"/>
              <a:t>) .</a:t>
            </a:r>
          </a:p>
          <a:p>
            <a:r>
              <a:rPr lang="en-US" dirty="0" smtClean="0"/>
              <a:t>    BIND (IRI(</a:t>
            </a:r>
            <a:r>
              <a:rPr lang="en-US" dirty="0" err="1" smtClean="0"/>
              <a:t>fn:concat</a:t>
            </a:r>
            <a:r>
              <a:rPr lang="en-US" dirty="0" smtClean="0"/>
              <a:t>("http://ssp4t5.net/context/</a:t>
            </a:r>
            <a:r>
              <a:rPr lang="en-US" dirty="0" err="1" smtClean="0"/>
              <a:t>mctxsimple#EWorkOrder</a:t>
            </a:r>
            <a:r>
              <a:rPr lang="en-US" dirty="0" smtClean="0"/>
              <a:t>_", </a:t>
            </a:r>
            <a:r>
              <a:rPr lang="en-US" dirty="0" err="1" smtClean="0"/>
              <a:t>str</a:t>
            </a:r>
            <a:r>
              <a:rPr lang="en-US" dirty="0" smtClean="0"/>
              <a:t>(?</a:t>
            </a:r>
            <a:r>
              <a:rPr lang="en-US" dirty="0" err="1" smtClean="0"/>
              <a:t>datetime</a:t>
            </a:r>
            <a:r>
              <a:rPr lang="en-US" dirty="0" smtClean="0"/>
              <a:t>))) AS ?</a:t>
            </a:r>
            <a:r>
              <a:rPr lang="en-US" dirty="0" err="1" smtClean="0"/>
              <a:t>eworder</a:t>
            </a:r>
            <a:r>
              <a:rPr lang="en-US" dirty="0" smtClean="0"/>
              <a:t>) .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336DD-1EDF-4ECB-9C24-EDD47D2E94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The sub-classes </a:t>
            </a:r>
            <a:r>
              <a:rPr lang="en-US" i="0" dirty="0" smtClean="0"/>
              <a:t>of </a:t>
            </a:r>
            <a:r>
              <a:rPr lang="en-US" i="1" dirty="0" smtClean="0"/>
              <a:t>mctxcore:CELement </a:t>
            </a:r>
            <a:r>
              <a:rPr lang="en-US" dirty="0" smtClean="0"/>
              <a:t>beginning</a:t>
            </a:r>
            <a:r>
              <a:rPr lang="en-US" baseline="0" dirty="0" smtClean="0"/>
              <a:t> with letter E are defined in </a:t>
            </a:r>
            <a:r>
              <a:rPr lang="en-US" i="1" baseline="0" dirty="0" smtClean="0"/>
              <a:t>mctxsimple: </a:t>
            </a:r>
            <a:r>
              <a:rPr lang="en-US" baseline="0" dirty="0" smtClean="0"/>
              <a:t>namespace.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336DD-1EDF-4ECB-9C24-EDD47D2E94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87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The sub-classes </a:t>
            </a:r>
            <a:r>
              <a:rPr lang="en-US" i="0" dirty="0" smtClean="0"/>
              <a:t>of </a:t>
            </a:r>
            <a:r>
              <a:rPr lang="en-US" i="1" dirty="0" smtClean="0"/>
              <a:t>mctxcore:CELement </a:t>
            </a:r>
            <a:r>
              <a:rPr lang="en-US" dirty="0" smtClean="0"/>
              <a:t>beginning</a:t>
            </a:r>
            <a:r>
              <a:rPr lang="en-US" baseline="0" dirty="0" smtClean="0"/>
              <a:t> with letter E are defined in </a:t>
            </a:r>
            <a:r>
              <a:rPr lang="en-US" i="1" baseline="0" dirty="0" smtClean="0"/>
              <a:t>mctxsimple: </a:t>
            </a:r>
            <a:r>
              <a:rPr lang="en-US" baseline="0" dirty="0" smtClean="0"/>
              <a:t>namespace.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http://ase.tut.fi/ase-inf/ontologies/2015/PlantModel#MachineDocumentation</a:t>
            </a:r>
          </a:p>
          <a:p>
            <a:r>
              <a:rPr lang="en-US" dirty="0" smtClean="0"/>
              <a:t>mctxcore:cris_agent_id ?</a:t>
            </a:r>
            <a:r>
              <a:rPr lang="en-US" dirty="0" err="1" smtClean="0"/>
              <a:t>agentid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mctxcore:cris_work_order_id</a:t>
            </a:r>
            <a:endParaRPr lang="en-US" dirty="0" smtClean="0"/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mctxcore:ref_tag_code</a:t>
            </a:r>
            <a:endParaRPr lang="en-US" dirty="0" smtClean="0"/>
          </a:p>
          <a:p>
            <a:r>
              <a:rPr lang="en-US" dirty="0" err="1" smtClean="0"/>
              <a:t>mctxsimple:tag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DONE: BY: APP</a:t>
            </a:r>
          </a:p>
          <a:p>
            <a:r>
              <a:rPr lang="en-US" dirty="0" smtClean="0"/>
              <a:t> "filename": "data/</a:t>
            </a:r>
            <a:r>
              <a:rPr lang="en-US" dirty="0" err="1" smtClean="0"/>
              <a:t>json</a:t>
            </a:r>
            <a:r>
              <a:rPr lang="en-US" dirty="0" smtClean="0"/>
              <a:t>/csmCommands_context_mimosa_store_test2.json",    "created": "2016-02-24",    "updated": "2016-02-25",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336DD-1EDF-4ECB-9C24-EDD47D2E94B9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504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WORKFLOWS:</a:t>
            </a:r>
            <a:r>
              <a:rPr lang="pt-BR" baseline="0" dirty="0" smtClean="0"/>
              <a:t> </a:t>
            </a:r>
            <a:endParaRPr lang="pt-BR" dirty="0" smtClean="0"/>
          </a:p>
          <a:p>
            <a:r>
              <a:rPr lang="pt-BR" dirty="0" smtClean="0"/>
              <a:t>data/json/csmCommands_context_mimosa_store_test3.json</a:t>
            </a:r>
          </a:p>
          <a:p>
            <a:r>
              <a:rPr lang="pt-BR" dirty="0" smtClean="0"/>
              <a:t>data/json/csmCommands_context_mimosa_store_test4.json</a:t>
            </a:r>
          </a:p>
          <a:p>
            <a:endParaRPr lang="pt-BR" dirty="0" smtClean="0"/>
          </a:p>
          <a:p>
            <a:r>
              <a:rPr lang="pt-BR" dirty="0" smtClean="0"/>
              <a:t>A) _test3.json creates the external ISA-95 classes and instances (NS http://external.net/isa95/prosegmodel#)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B) _test4.json clones the external ISA-95 classes and instances as corresponding</a:t>
            </a:r>
            <a:r>
              <a:rPr lang="pt-BR" baseline="0" dirty="0" smtClean="0"/>
              <a:t> </a:t>
            </a:r>
            <a:r>
              <a:rPr lang="pt-BR" dirty="0" smtClean="0"/>
              <a:t>proxy objects (NS: http://ssp4t5.net/external/proxy#)</a:t>
            </a:r>
          </a:p>
          <a:p>
            <a:endParaRPr lang="pt-BR" dirty="0" smtClean="0"/>
          </a:p>
          <a:p>
            <a:r>
              <a:rPr lang="pt-BR" dirty="0" smtClean="0"/>
              <a:t>======================================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A) CONSTRUCT QUERIES</a:t>
            </a:r>
          </a:p>
          <a:p>
            <a:endParaRPr lang="pt-BR" dirty="0" smtClean="0"/>
          </a:p>
          <a:p>
            <a:r>
              <a:rPr lang="pt-BR" dirty="0" smtClean="0"/>
              <a:t>Classes and properties:</a:t>
            </a:r>
          </a:p>
          <a:p>
            <a:r>
              <a:rPr lang="pt-BR" dirty="0" smtClean="0"/>
              <a:t>------------------------</a:t>
            </a:r>
          </a:p>
          <a:p>
            <a:r>
              <a:rPr lang="pt-BR" dirty="0" smtClean="0"/>
              <a:t>&lt;http://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external.net</a:t>
            </a:r>
            <a:r>
              <a:rPr lang="pt-BR" dirty="0" smtClean="0"/>
              <a:t>/isa95/prosegmodel#EquipSegSpec&gt;</a:t>
            </a:r>
          </a:p>
          <a:p>
            <a:r>
              <a:rPr lang="pt-BR" dirty="0" smtClean="0"/>
              <a:t>        a       &lt;http://www.w3.org/2002/07/owl#Class&gt; .</a:t>
            </a:r>
          </a:p>
          <a:p>
            <a:endParaRPr lang="pt-BR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&lt;http://external.net/isa95/prosegmodel#model_id&gt;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a       &lt;http://www.w3.org/2002/07/owl#DatatypeProperty&gt; 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&lt;http://external.net/isa95/prosegmodel#EquipDocumentation&gt;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a       &lt;http://www.w3.org/2002/07/owl#Class&gt; 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&lt;http://external.net/isa95/prosegmodel#hasDocumentation&gt;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a       &lt;http://www.w3.org/2002/07/owl#ObjectProperty&gt; 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&lt;http://external.net/isa95/prosegmodel#docUri&gt;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a       &lt;http://www.w3.org/2002/07/owl#DatatypeProperty&gt; 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Instances: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&lt;http://external.net/isa95/prosegmodel#EquipSegSpec_101&gt;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a       &lt;http://external.net/isa95/prosegmodel#EquipSegSpec&gt; 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&lt;http://external.net/isa95/prosegmodel#model_id&gt;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101 .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&lt;http://external.net/isa95/prosegmodel#EquipDocumentation_101&gt;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a       &lt;http://external.net/isa95/prosegmodel#EquipDocumentation&gt; 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DESCRIBE</a:t>
            </a:r>
          </a:p>
          <a:p>
            <a:r>
              <a:rPr lang="en-US" dirty="0" smtClean="0"/>
              <a:t>-------------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&lt;http://external.net/isa95/prosegmodel#EquipSegSpec_101&gt;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a       &lt;http://external.net/isa95/prosegmodel#EquipSegSpec&gt; 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&lt;http://external.net/isa95/prosegmodel#hasDocumentation&gt;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&lt;http://external.net/isa95/prosegmodel#EquipDocumentation_101&gt; 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&lt;http://external.net/isa95/prosegmodel#model_id&gt;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101 .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&lt;http://external.net/isa95/prosegmodel#EquipDocumentation_101&gt;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a       &lt;http://external.net/isa95/prosegmodel#EquipDocumentation&gt; 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&lt;http://external.net/isa95/prosegmodel#docUri&gt;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"MaintenanceGuide_101_uri" 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========================================================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B) CONSTRUCT QUERIES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extproseg:EquipSegSpec_101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        a                           extproseg:EquipSegSpec 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        extproseg:hasDocumentation  extproseg:EquipDocumentation_101 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        extproseg:model_id          101 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extproseg:EquipDocumentation_101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        a                 extproseg:EquipDocumentation 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        extproseg:docUri  "MaintenanceGuide_101_uri" 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proxy:EquipDocumentation_101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        a                 extproseg:EquipDocumentation 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        extproseg:docUri  "MaintenanceGuide_101_uri" 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proxy:EquipSegSpec_101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        a                           extproseg:EquipSegSpec 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        extproseg:hasDocumentation  proxy:EquipDocumentation_101 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        extproseg:model_id          101 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336DD-1EDF-4ECB-9C24-EDD47D2E94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33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WORKFLOWS:</a:t>
            </a:r>
            <a:r>
              <a:rPr lang="pt-BR" baseline="0" dirty="0" smtClean="0"/>
              <a:t> </a:t>
            </a:r>
            <a:endParaRPr lang="pt-BR" dirty="0" smtClean="0"/>
          </a:p>
          <a:p>
            <a:r>
              <a:rPr lang="pt-BR" dirty="0" smtClean="0"/>
              <a:t>data/json/csmCommands_context_mimosa_store_test3.json</a:t>
            </a:r>
          </a:p>
          <a:p>
            <a:r>
              <a:rPr lang="pt-BR" dirty="0" smtClean="0"/>
              <a:t>data/json/csmCommands_context_mimosa_store_test4.json</a:t>
            </a:r>
          </a:p>
          <a:p>
            <a:endParaRPr lang="pt-BR" dirty="0" smtClean="0"/>
          </a:p>
          <a:p>
            <a:r>
              <a:rPr lang="pt-BR" dirty="0" smtClean="0"/>
              <a:t>A) _test3.json creates the external ISA-95 classes and instances (NS http://external.net/isa95/prosegmodel#)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B) _test4.json clones the external ISA-95 classes and instances as corresponding</a:t>
            </a:r>
            <a:r>
              <a:rPr lang="pt-BR" baseline="0" dirty="0" smtClean="0"/>
              <a:t> </a:t>
            </a:r>
            <a:r>
              <a:rPr lang="pt-BR" dirty="0" smtClean="0"/>
              <a:t>proxy objects (NS: http://ssp4t5.net/external/proxy#)</a:t>
            </a:r>
          </a:p>
          <a:p>
            <a:endParaRPr lang="pt-BR" dirty="0" smtClean="0"/>
          </a:p>
          <a:p>
            <a:r>
              <a:rPr lang="pt-BR" dirty="0" smtClean="0"/>
              <a:t>======================================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A) CONSTRUCT QUERIES</a:t>
            </a:r>
          </a:p>
          <a:p>
            <a:endParaRPr lang="pt-BR" dirty="0" smtClean="0"/>
          </a:p>
          <a:p>
            <a:r>
              <a:rPr lang="pt-BR" dirty="0" smtClean="0"/>
              <a:t>Classes and properties:</a:t>
            </a:r>
          </a:p>
          <a:p>
            <a:r>
              <a:rPr lang="pt-BR" dirty="0" smtClean="0"/>
              <a:t>------------------------</a:t>
            </a:r>
          </a:p>
          <a:p>
            <a:r>
              <a:rPr lang="pt-BR" dirty="0" smtClean="0"/>
              <a:t>&lt;http://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external.net</a:t>
            </a:r>
            <a:r>
              <a:rPr lang="pt-BR" dirty="0" smtClean="0"/>
              <a:t>/isa95/prosegmodel#EquipSegSpec&gt;</a:t>
            </a:r>
          </a:p>
          <a:p>
            <a:r>
              <a:rPr lang="pt-BR" dirty="0" smtClean="0"/>
              <a:t>        a       &lt;http://www.w3.org/2002/07/owl#Class&gt; .</a:t>
            </a:r>
          </a:p>
          <a:p>
            <a:endParaRPr lang="pt-BR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&lt;http://external.net/isa95/prosegmodel#model_id&gt;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a       &lt;http://www.w3.org/2002/07/owl#DatatypeProperty&gt; 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&lt;http://external.net/isa95/prosegmodel#EquipDocumentation&gt;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a       &lt;http://www.w3.org/2002/07/owl#Class&gt; 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&lt;http://external.net/isa95/prosegmodel#hasDocumentation&gt;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a       &lt;http://www.w3.org/2002/07/owl#ObjectProperty&gt; 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&lt;http://external.net/isa95/prosegmodel#docUri&gt;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a       &lt;http://www.w3.org/2002/07/owl#DatatypeProperty&gt; 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========================================================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B) CONSTRUCT QUERIES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extproseg:EquipSegSpec_101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        a                           extproseg:EquipSegSpec 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        extproseg:hasDocumentation  extproseg:EquipDocumentation_101 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        extproseg:model_id          101 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extproseg:EquipDocumentation_101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        a                 extproseg:EquipDocumentation 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        extproseg:docUri  "MaintenanceGuide_101_uri" 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proxy:EquipDocumentation_101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        a                 extproseg:EquipDocumentation 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        extproseg:docUri  "MaintenanceGuide_101_uri" 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proxy:EquipSegSpec_101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        a                           extproseg:EquipSegSpec 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        extproseg:hasDocumentation  proxy:EquipDocumentation_101 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        extproseg:model_id          101 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==========================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&lt;http://ssp4t5.net/context/mctxsimple#ESegment_2016-03-03T14:06:40.606+02:00&gt;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mctxsimple:hasDocumentation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extproseg:EquipDocumentation_101 , proxy:EquipDocumentation_101 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&lt;http://ssp4t5.net/context/mctxsimple#ESegment_2016-03-03T14:06:40.509+02:00&gt;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mctxsimple:hasDocumentation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extproseg:EquipDocumentation_101 , proxy:EquipDocumentation_101 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336DD-1EDF-4ECB-9C24-EDD47D2E94B9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707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77A7-B8DC-4F85-B012-4F3D1D68117D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C438-BCC2-4DA3-A875-1160886AF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77A7-B8DC-4F85-B012-4F3D1D68117D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C438-BCC2-4DA3-A875-1160886AF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5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77A7-B8DC-4F85-B012-4F3D1D68117D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C438-BCC2-4DA3-A875-1160886AF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2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96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77A7-B8DC-4F85-B012-4F3D1D68117D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C438-BCC2-4DA3-A875-1160886AF3C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38200" y="1263930"/>
            <a:ext cx="1358153" cy="62753"/>
          </a:xfrm>
          <a:prstGeom prst="rect">
            <a:avLst/>
          </a:prstGeom>
          <a:solidFill>
            <a:srgbClr val="92D05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281516" y="1263930"/>
            <a:ext cx="694765" cy="62753"/>
          </a:xfrm>
          <a:prstGeom prst="rect">
            <a:avLst/>
          </a:prstGeom>
          <a:solidFill>
            <a:srgbClr val="92D05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061444" y="1263930"/>
            <a:ext cx="255497" cy="62753"/>
          </a:xfrm>
          <a:prstGeom prst="rect">
            <a:avLst/>
          </a:prstGeom>
          <a:solidFill>
            <a:srgbClr val="92D05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4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77A7-B8DC-4F85-B012-4F3D1D68117D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C438-BCC2-4DA3-A875-1160886AF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5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77A7-B8DC-4F85-B012-4F3D1D68117D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C438-BCC2-4DA3-A875-1160886AF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7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77A7-B8DC-4F85-B012-4F3D1D68117D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C438-BCC2-4DA3-A875-1160886AF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4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77A7-B8DC-4F85-B012-4F3D1D68117D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C438-BCC2-4DA3-A875-1160886AF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7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77A7-B8DC-4F85-B012-4F3D1D68117D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C438-BCC2-4DA3-A875-1160886AF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77A7-B8DC-4F85-B012-4F3D1D68117D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C438-BCC2-4DA3-A875-1160886AF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0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77A7-B8DC-4F85-B012-4F3D1D68117D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C438-BCC2-4DA3-A875-1160886AF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6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F77A7-B8DC-4F85-B012-4F3D1D68117D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DC438-BCC2-4DA3-A875-1160886AF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9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Context-Mimosa Scenarios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2016-02-22-25</a:t>
            </a:r>
          </a:p>
          <a:p>
            <a:r>
              <a:rPr lang="en-US" dirty="0" err="1" smtClean="0"/>
              <a:t>App:CommandFileSpinManager</a:t>
            </a:r>
            <a:endParaRPr lang="en-US" dirty="0" smtClean="0"/>
          </a:p>
          <a:p>
            <a:r>
              <a:rPr lang="en-US" dirty="0" smtClean="0"/>
              <a:t>Commands:csmCommands_context_mimosa_store_test1-2.json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112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1608374"/>
          </a:xfrm>
        </p:spPr>
        <p:txBody>
          <a:bodyPr>
            <a:normAutofit fontScale="77500" lnSpcReduction="20000"/>
          </a:bodyPr>
          <a:lstStyle/>
          <a:p>
            <a:r>
              <a:rPr lang="pt-BR" i="1" dirty="0" smtClean="0">
                <a:solidFill>
                  <a:srgbClr val="0000FF"/>
                </a:solidFill>
              </a:rPr>
              <a:t>See ISA-95 Process Segment Model (Fig11)</a:t>
            </a:r>
          </a:p>
          <a:p>
            <a:r>
              <a:rPr lang="pt-BR" i="1" dirty="0" smtClean="0">
                <a:solidFill>
                  <a:srgbClr val="0000FF"/>
                </a:solidFill>
              </a:rPr>
              <a:t>Prosegmodel:EquipSegSpec</a:t>
            </a:r>
            <a:r>
              <a:rPr lang="pt-BR" dirty="0" smtClean="0"/>
              <a:t> and </a:t>
            </a:r>
            <a:r>
              <a:rPr lang="en-US" i="1" dirty="0" err="1" smtClean="0">
                <a:solidFill>
                  <a:srgbClr val="0000FF"/>
                </a:solidFill>
              </a:rPr>
              <a:t>prosegmodel:EquipDocumentation</a:t>
            </a:r>
            <a:r>
              <a:rPr lang="en-US" dirty="0" smtClean="0"/>
              <a:t> created by CSM tool using Construct queries.</a:t>
            </a:r>
          </a:p>
          <a:p>
            <a:pPr lvl="1"/>
            <a:r>
              <a:rPr lang="en-US" dirty="0" smtClean="0"/>
              <a:t>(</a:t>
            </a:r>
            <a:r>
              <a:rPr lang="pt-BR" dirty="0"/>
              <a:t>data/json/csmCommands_context_mimosa_store_test3.json</a:t>
            </a:r>
            <a:r>
              <a:rPr lang="pt-BR" dirty="0" smtClean="0"/>
              <a:t>“)</a:t>
            </a:r>
            <a:endParaRPr lang="en-US" dirty="0" smtClean="0"/>
          </a:p>
          <a:p>
            <a:r>
              <a:rPr lang="en-US" dirty="0" smtClean="0"/>
              <a:t>(how to create this link? Using </a:t>
            </a:r>
            <a:r>
              <a:rPr lang="en-US" dirty="0" err="1" smtClean="0"/>
              <a:t>Spin:constructor</a:t>
            </a:r>
            <a:r>
              <a:rPr lang="en-US" dirty="0" smtClean="0"/>
              <a:t> of </a:t>
            </a:r>
            <a:r>
              <a:rPr lang="en-US" dirty="0" err="1" smtClean="0"/>
              <a:t>Esegment</a:t>
            </a:r>
            <a:r>
              <a:rPr lang="en-US" dirty="0" smtClean="0"/>
              <a:t> not OK, because it has been defined in TBC editor.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291350" y="5515484"/>
            <a:ext cx="1209657" cy="1067742"/>
            <a:chOff x="2714840" y="4871790"/>
            <a:chExt cx="1209657" cy="1067742"/>
          </a:xfrm>
        </p:grpSpPr>
        <p:sp>
          <p:nvSpPr>
            <p:cNvPr id="5" name="TextBox 4"/>
            <p:cNvSpPr txBox="1"/>
            <p:nvPr/>
          </p:nvSpPr>
          <p:spPr>
            <a:xfrm>
              <a:off x="2782370" y="4994446"/>
              <a:ext cx="1084907" cy="553998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prstClr val="black"/>
                  </a:solidFill>
                </a:rPr>
                <a:t>proxy:</a:t>
              </a:r>
            </a:p>
            <a:p>
              <a:pPr algn="ctr"/>
              <a:r>
                <a:rPr lang="en-US" sz="1000" dirty="0" smtClean="0">
                  <a:solidFill>
                    <a:prstClr val="black"/>
                  </a:solidFill>
                </a:rPr>
                <a:t>EquipSegSpecification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714840" y="4871790"/>
              <a:ext cx="1209657" cy="1067742"/>
              <a:chOff x="2714840" y="4871790"/>
              <a:chExt cx="1209657" cy="106774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714840" y="4871790"/>
                <a:ext cx="1209657" cy="786895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2716291" y="5293640"/>
                <a:ext cx="395351" cy="645892"/>
                <a:chOff x="3253284" y="1947891"/>
                <a:chExt cx="395351" cy="645892"/>
              </a:xfrm>
            </p:grpSpPr>
            <p:cxnSp>
              <p:nvCxnSpPr>
                <p:cNvPr id="9" name="Straight Connector 8"/>
                <p:cNvCxnSpPr/>
                <p:nvPr/>
              </p:nvCxnSpPr>
              <p:spPr>
                <a:xfrm>
                  <a:off x="3253284" y="1947891"/>
                  <a:ext cx="0" cy="6458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3253284" y="2593783"/>
                  <a:ext cx="39535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" name="Group 10"/>
          <p:cNvGrpSpPr/>
          <p:nvPr/>
        </p:nvGrpSpPr>
        <p:grpSpPr>
          <a:xfrm>
            <a:off x="6183284" y="5515484"/>
            <a:ext cx="1209657" cy="1067742"/>
            <a:chOff x="2714840" y="4871790"/>
            <a:chExt cx="1209657" cy="1067742"/>
          </a:xfrm>
        </p:grpSpPr>
        <p:sp>
          <p:nvSpPr>
            <p:cNvPr id="12" name="TextBox 11"/>
            <p:cNvSpPr txBox="1"/>
            <p:nvPr/>
          </p:nvSpPr>
          <p:spPr>
            <a:xfrm>
              <a:off x="2782370" y="4994446"/>
              <a:ext cx="1084907" cy="553998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prstClr val="black"/>
                  </a:solidFill>
                </a:rPr>
                <a:t>proxy: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</a:rPr>
                <a:t>MachineDocumentation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714840" y="4871790"/>
              <a:ext cx="1209657" cy="1067742"/>
              <a:chOff x="2714840" y="4871790"/>
              <a:chExt cx="1209657" cy="106774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2714840" y="4871790"/>
                <a:ext cx="1209657" cy="786895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2716291" y="5293640"/>
                <a:ext cx="395351" cy="645892"/>
                <a:chOff x="3253284" y="1947891"/>
                <a:chExt cx="395351" cy="645892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253284" y="1947891"/>
                  <a:ext cx="0" cy="6458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3253284" y="2593783"/>
                  <a:ext cx="39535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8" name="Straight Arrow Connector 17"/>
          <p:cNvCxnSpPr>
            <a:stCxn id="41" idx="4"/>
            <a:endCxn id="14" idx="0"/>
          </p:cNvCxnSpPr>
          <p:nvPr/>
        </p:nvCxnSpPr>
        <p:spPr>
          <a:xfrm>
            <a:off x="6353411" y="4414737"/>
            <a:ext cx="434702" cy="11007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9017987" y="5466916"/>
            <a:ext cx="1209657" cy="1067742"/>
            <a:chOff x="2714840" y="4871790"/>
            <a:chExt cx="1209657" cy="1067742"/>
          </a:xfrm>
        </p:grpSpPr>
        <p:sp>
          <p:nvSpPr>
            <p:cNvPr id="20" name="TextBox 19"/>
            <p:cNvSpPr txBox="1"/>
            <p:nvPr/>
          </p:nvSpPr>
          <p:spPr>
            <a:xfrm>
              <a:off x="2782370" y="4994446"/>
              <a:ext cx="1084907" cy="553998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prstClr val="black"/>
                  </a:solidFill>
                </a:rPr>
                <a:t>Isa-95: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</a:rPr>
                <a:t>Person Capability Property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714840" y="4871790"/>
              <a:ext cx="1209657" cy="1067742"/>
              <a:chOff x="2714840" y="4871790"/>
              <a:chExt cx="1209657" cy="106774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2714840" y="4871790"/>
                <a:ext cx="1209657" cy="786895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2716291" y="5293640"/>
                <a:ext cx="395351" cy="645892"/>
                <a:chOff x="3253284" y="1947891"/>
                <a:chExt cx="395351" cy="645892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>
                  <a:off x="3253284" y="1947891"/>
                  <a:ext cx="0" cy="6458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3253284" y="2593783"/>
                  <a:ext cx="39535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6" name="Group 25"/>
          <p:cNvGrpSpPr/>
          <p:nvPr/>
        </p:nvGrpSpPr>
        <p:grpSpPr>
          <a:xfrm>
            <a:off x="10650505" y="5465813"/>
            <a:ext cx="1209657" cy="1067742"/>
            <a:chOff x="2714840" y="4871790"/>
            <a:chExt cx="1209657" cy="1067742"/>
          </a:xfrm>
        </p:grpSpPr>
        <p:sp>
          <p:nvSpPr>
            <p:cNvPr id="27" name="TextBox 26"/>
            <p:cNvSpPr txBox="1"/>
            <p:nvPr/>
          </p:nvSpPr>
          <p:spPr>
            <a:xfrm>
              <a:off x="2782370" y="4994446"/>
              <a:ext cx="1084907" cy="553998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>
                  <a:solidFill>
                    <a:prstClr val="black"/>
                  </a:solidFill>
                </a:rPr>
                <a:t>ctxisa</a:t>
              </a:r>
              <a:r>
                <a:rPr lang="en-US" sz="1000" dirty="0" smtClean="0">
                  <a:solidFill>
                    <a:prstClr val="black"/>
                  </a:solidFill>
                </a:rPr>
                <a:t>: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</a:rPr>
                <a:t>Maintenance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</a:rPr>
                <a:t>Experience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714840" y="4871790"/>
              <a:ext cx="1209657" cy="1067742"/>
              <a:chOff x="2714840" y="4871790"/>
              <a:chExt cx="1209657" cy="106774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2714840" y="4871790"/>
                <a:ext cx="1209657" cy="786895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2716291" y="5293640"/>
                <a:ext cx="395351" cy="645892"/>
                <a:chOff x="3253284" y="1947891"/>
                <a:chExt cx="395351" cy="645892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>
                  <a:off x="3253284" y="1947891"/>
                  <a:ext cx="0" cy="6458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3253284" y="2593783"/>
                  <a:ext cx="39535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34" name="Straight Connector 33"/>
          <p:cNvCxnSpPr>
            <a:stCxn id="22" idx="6"/>
            <a:endCxn id="29" idx="2"/>
          </p:cNvCxnSpPr>
          <p:nvPr/>
        </p:nvCxnSpPr>
        <p:spPr>
          <a:xfrm flipV="1">
            <a:off x="10227644" y="5859261"/>
            <a:ext cx="422861" cy="110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720879" y="3627842"/>
            <a:ext cx="1417377" cy="1106827"/>
            <a:chOff x="5887239" y="4416362"/>
            <a:chExt cx="1417377" cy="1106827"/>
          </a:xfrm>
        </p:grpSpPr>
        <p:grpSp>
          <p:nvGrpSpPr>
            <p:cNvPr id="37" name="Group 36"/>
            <p:cNvGrpSpPr/>
            <p:nvPr/>
          </p:nvGrpSpPr>
          <p:grpSpPr>
            <a:xfrm>
              <a:off x="5914942" y="4416362"/>
              <a:ext cx="1209657" cy="1067742"/>
              <a:chOff x="2714840" y="4871790"/>
              <a:chExt cx="1209657" cy="1067742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2838138" y="5152637"/>
                <a:ext cx="9350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err="1" smtClean="0">
                    <a:solidFill>
                      <a:prstClr val="black"/>
                    </a:solidFill>
                  </a:rPr>
                  <a:t>ESegment</a:t>
                </a:r>
                <a:endParaRPr lang="en-US" sz="1000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2714840" y="4871790"/>
                <a:ext cx="1209657" cy="1067742"/>
                <a:chOff x="2714840" y="4871790"/>
                <a:chExt cx="1209657" cy="1067742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2714840" y="4871790"/>
                  <a:ext cx="1209657" cy="786895"/>
                </a:xfrm>
                <a:prstGeom prst="ellipse">
                  <a:avLst/>
                </a:prstGeom>
                <a:noFill/>
                <a:ln>
                  <a:solidFill>
                    <a:srgbClr val="7030A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2716291" y="5293640"/>
                  <a:ext cx="395351" cy="645892"/>
                  <a:chOff x="3253284" y="1947891"/>
                  <a:chExt cx="395351" cy="645892"/>
                </a:xfrm>
              </p:grpSpPr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3253284" y="1947891"/>
                    <a:ext cx="0" cy="64589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3253284" y="2593783"/>
                    <a:ext cx="39535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8" name="TextBox 37"/>
            <p:cNvSpPr txBox="1"/>
            <p:nvPr/>
          </p:nvSpPr>
          <p:spPr>
            <a:xfrm>
              <a:off x="5887239" y="5292357"/>
              <a:ext cx="14173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/>
                <a:t>ref_tag_code</a:t>
              </a:r>
              <a:r>
                <a:rPr lang="en-US" sz="900" dirty="0" smtClean="0">
                  <a:solidFill>
                    <a:prstClr val="black"/>
                  </a:solidFill>
                </a:rPr>
                <a:t> = SEG-101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221977" y="5332947"/>
            <a:ext cx="1533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Cloned from ISA-95 model</a:t>
            </a:r>
            <a:endParaRPr lang="en-US" sz="900" dirty="0">
              <a:solidFill>
                <a:prstClr val="black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226781" y="3920539"/>
            <a:ext cx="853983" cy="937221"/>
            <a:chOff x="5241811" y="1326880"/>
            <a:chExt cx="948068" cy="937221"/>
          </a:xfrm>
        </p:grpSpPr>
        <p:sp>
          <p:nvSpPr>
            <p:cNvPr id="49" name="Can 48"/>
            <p:cNvSpPr/>
            <p:nvPr/>
          </p:nvSpPr>
          <p:spPr>
            <a:xfrm>
              <a:off x="5241811" y="1326880"/>
              <a:ext cx="948068" cy="937221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44928" y="1684821"/>
              <a:ext cx="9350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 smtClean="0"/>
                <a:t>ISA-95</a:t>
              </a:r>
            </a:p>
            <a:p>
              <a:pPr algn="ctr"/>
              <a:r>
                <a:rPr lang="en-US" sz="1000" i="1" dirty="0" smtClean="0"/>
                <a:t>KB</a:t>
              </a:r>
              <a:endParaRPr lang="en-US" sz="1000" i="1" dirty="0"/>
            </a:p>
          </p:txBody>
        </p:sp>
      </p:grpSp>
      <p:cxnSp>
        <p:nvCxnSpPr>
          <p:cNvPr id="53" name="Straight Arrow Connector 52"/>
          <p:cNvCxnSpPr>
            <a:stCxn id="5" idx="3"/>
            <a:endCxn id="12" idx="1"/>
          </p:cNvCxnSpPr>
          <p:nvPr/>
        </p:nvCxnSpPr>
        <p:spPr>
          <a:xfrm>
            <a:off x="5443787" y="5915139"/>
            <a:ext cx="807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130896" y="5357293"/>
            <a:ext cx="1533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Proseg:hasDocumentation</a:t>
            </a:r>
            <a:endParaRPr lang="en-US" sz="9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94406" y="6352395"/>
            <a:ext cx="1756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prstClr val="black"/>
                </a:solidFill>
              </a:rPr>
              <a:t>Prosegmodel:model_id</a:t>
            </a:r>
            <a:r>
              <a:rPr lang="en-US" sz="900" dirty="0" smtClean="0">
                <a:solidFill>
                  <a:prstClr val="black"/>
                </a:solidFill>
              </a:rPr>
              <a:t>=101</a:t>
            </a:r>
            <a:endParaRPr lang="en-US" sz="9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186339" y="6346602"/>
            <a:ext cx="23219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prstClr val="black"/>
                </a:solidFill>
              </a:rPr>
              <a:t>Prosegmodel:docUri</a:t>
            </a:r>
            <a:r>
              <a:rPr lang="en-US" sz="900" dirty="0" smtClean="0">
                <a:solidFill>
                  <a:prstClr val="black"/>
                </a:solidFill>
              </a:rPr>
              <a:t>=“MaintGuide_101_uri”</a:t>
            </a:r>
            <a:endParaRPr lang="en-US" sz="900" dirty="0">
              <a:solidFill>
                <a:prstClr val="black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5533892" y="4031900"/>
            <a:ext cx="4346878" cy="1851628"/>
            <a:chOff x="5533892" y="4031900"/>
            <a:chExt cx="4346878" cy="1851628"/>
          </a:xfrm>
        </p:grpSpPr>
        <p:sp>
          <p:nvSpPr>
            <p:cNvPr id="61" name="Oval 60"/>
            <p:cNvSpPr/>
            <p:nvPr/>
          </p:nvSpPr>
          <p:spPr>
            <a:xfrm>
              <a:off x="5533892" y="4373645"/>
              <a:ext cx="2353064" cy="1509883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248252" y="4031900"/>
              <a:ext cx="1632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C00000"/>
                  </a:solidFill>
                </a:rPr>
                <a:t>FOCUS NEXT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H="1">
              <a:off x="7881214" y="4367853"/>
              <a:ext cx="614861" cy="59174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354671" y="5521796"/>
            <a:ext cx="1209657" cy="1067742"/>
            <a:chOff x="2714840" y="4871790"/>
            <a:chExt cx="1209657" cy="1067742"/>
          </a:xfrm>
        </p:grpSpPr>
        <p:sp>
          <p:nvSpPr>
            <p:cNvPr id="65" name="TextBox 64"/>
            <p:cNvSpPr txBox="1"/>
            <p:nvPr/>
          </p:nvSpPr>
          <p:spPr>
            <a:xfrm>
              <a:off x="2782370" y="4994446"/>
              <a:ext cx="108490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prstClr val="black"/>
                  </a:solidFill>
                </a:rPr>
                <a:t>Isa-95</a:t>
              </a:r>
              <a:r>
                <a:rPr lang="en-US" sz="1000" dirty="0" smtClean="0">
                  <a:solidFill>
                    <a:prstClr val="black"/>
                  </a:solidFill>
                </a:rPr>
                <a:t>:</a:t>
              </a:r>
            </a:p>
            <a:p>
              <a:pPr algn="ctr"/>
              <a:r>
                <a:rPr lang="en-US" sz="1000" dirty="0" smtClean="0">
                  <a:solidFill>
                    <a:prstClr val="black"/>
                  </a:solidFill>
                </a:rPr>
                <a:t>EquipSegSpecification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2714840" y="4871790"/>
              <a:ext cx="1209657" cy="1067742"/>
              <a:chOff x="2714840" y="4871790"/>
              <a:chExt cx="1209657" cy="1067742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2714840" y="4871790"/>
                <a:ext cx="1209657" cy="786895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2716291" y="5293640"/>
                <a:ext cx="395351" cy="645892"/>
                <a:chOff x="3253284" y="1947891"/>
                <a:chExt cx="395351" cy="645892"/>
              </a:xfrm>
            </p:grpSpPr>
            <p:cxnSp>
              <p:nvCxnSpPr>
                <p:cNvPr id="69" name="Straight Connector 68"/>
                <p:cNvCxnSpPr/>
                <p:nvPr/>
              </p:nvCxnSpPr>
              <p:spPr>
                <a:xfrm>
                  <a:off x="3253284" y="1947891"/>
                  <a:ext cx="0" cy="6458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3253284" y="2593783"/>
                  <a:ext cx="39535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1" name="Group 70"/>
          <p:cNvGrpSpPr/>
          <p:nvPr/>
        </p:nvGrpSpPr>
        <p:grpSpPr>
          <a:xfrm>
            <a:off x="1904776" y="5509692"/>
            <a:ext cx="1209657" cy="1067742"/>
            <a:chOff x="2714840" y="4871790"/>
            <a:chExt cx="1209657" cy="1067742"/>
          </a:xfrm>
        </p:grpSpPr>
        <p:sp>
          <p:nvSpPr>
            <p:cNvPr id="72" name="TextBox 71"/>
            <p:cNvSpPr txBox="1"/>
            <p:nvPr/>
          </p:nvSpPr>
          <p:spPr>
            <a:xfrm>
              <a:off x="2782370" y="4994446"/>
              <a:ext cx="108490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prstClr val="black"/>
                  </a:solidFill>
                </a:rPr>
                <a:t>Isa-95:</a:t>
              </a:r>
            </a:p>
            <a:p>
              <a:pPr algn="ctr"/>
              <a:r>
                <a:rPr lang="en-US" sz="1000" dirty="0" smtClean="0">
                  <a:solidFill>
                    <a:prstClr val="black"/>
                  </a:solidFill>
                </a:rPr>
                <a:t>EquipDocumentation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2714840" y="4871790"/>
              <a:ext cx="1209657" cy="1067742"/>
              <a:chOff x="2714840" y="4871790"/>
              <a:chExt cx="1209657" cy="1067742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2714840" y="4871790"/>
                <a:ext cx="1209657" cy="786895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5" name="Group 74"/>
              <p:cNvGrpSpPr/>
              <p:nvPr/>
            </p:nvGrpSpPr>
            <p:grpSpPr>
              <a:xfrm>
                <a:off x="2716291" y="5293640"/>
                <a:ext cx="395351" cy="645892"/>
                <a:chOff x="3253284" y="1947891"/>
                <a:chExt cx="395351" cy="645892"/>
              </a:xfrm>
            </p:grpSpPr>
            <p:cxnSp>
              <p:nvCxnSpPr>
                <p:cNvPr id="76" name="Straight Connector 75"/>
                <p:cNvCxnSpPr/>
                <p:nvPr/>
              </p:nvCxnSpPr>
              <p:spPr>
                <a:xfrm>
                  <a:off x="3253284" y="1947891"/>
                  <a:ext cx="0" cy="6458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3253284" y="2593783"/>
                  <a:ext cx="39535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78" name="Straight Connector 77"/>
          <p:cNvCxnSpPr/>
          <p:nvPr/>
        </p:nvCxnSpPr>
        <p:spPr>
          <a:xfrm>
            <a:off x="3310036" y="5943646"/>
            <a:ext cx="880620" cy="18982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39989" y="6567383"/>
            <a:ext cx="2985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http://external.net/isa95/prosegmodel#</a:t>
            </a:r>
          </a:p>
        </p:txBody>
      </p:sp>
      <p:cxnSp>
        <p:nvCxnSpPr>
          <p:cNvPr id="56" name="Straight Connector 55"/>
          <p:cNvCxnSpPr>
            <a:stCxn id="67" idx="0"/>
            <a:endCxn id="49" idx="3"/>
          </p:cNvCxnSpPr>
          <p:nvPr/>
        </p:nvCxnSpPr>
        <p:spPr>
          <a:xfrm flipV="1">
            <a:off x="959500" y="4857760"/>
            <a:ext cx="694273" cy="66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4" idx="0"/>
            <a:endCxn id="49" idx="3"/>
          </p:cNvCxnSpPr>
          <p:nvPr/>
        </p:nvCxnSpPr>
        <p:spPr>
          <a:xfrm flipH="1" flipV="1">
            <a:off x="1653773" y="4857760"/>
            <a:ext cx="855832" cy="651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18512" y="6336595"/>
            <a:ext cx="1756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prstClr val="black"/>
                </a:solidFill>
              </a:rPr>
              <a:t>Prosegmodel:model_id</a:t>
            </a:r>
            <a:r>
              <a:rPr lang="en-US" sz="900" dirty="0" smtClean="0">
                <a:solidFill>
                  <a:prstClr val="black"/>
                </a:solidFill>
              </a:rPr>
              <a:t>=101</a:t>
            </a:r>
            <a:endParaRPr lang="en-US" sz="900" dirty="0">
              <a:solidFill>
                <a:prstClr val="black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904623" y="6346602"/>
            <a:ext cx="23219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prstClr val="black"/>
                </a:solidFill>
              </a:rPr>
              <a:t>Prosegmodel:docUri</a:t>
            </a:r>
            <a:r>
              <a:rPr lang="en-US" sz="900" dirty="0" smtClean="0">
                <a:solidFill>
                  <a:prstClr val="black"/>
                </a:solidFill>
              </a:rPr>
              <a:t>=“MaintGuide_101_uri”</a:t>
            </a:r>
            <a:endParaRPr lang="en-US" sz="900" dirty="0">
              <a:solidFill>
                <a:prstClr val="black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572000" y="6589538"/>
            <a:ext cx="2386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http://ssp4t5.net/external/proxy</a:t>
            </a:r>
            <a:r>
              <a:rPr lang="pt-BR" sz="1100" dirty="0" smtClean="0"/>
              <a:t>#</a:t>
            </a:r>
            <a:endParaRPr lang="en-US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7719124" y="2994663"/>
            <a:ext cx="3447986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LINKING PROBLEM: </a:t>
            </a:r>
            <a:r>
              <a:rPr lang="en-US" sz="1200" dirty="0" err="1" smtClean="0"/>
              <a:t>Esegment</a:t>
            </a:r>
            <a:r>
              <a:rPr lang="en-US" sz="1200" dirty="0" smtClean="0"/>
              <a:t> has </a:t>
            </a:r>
            <a:r>
              <a:rPr lang="en-US" sz="1200" dirty="0" err="1" smtClean="0"/>
              <a:t>ref_tag_code</a:t>
            </a:r>
            <a:r>
              <a:rPr lang="en-US" sz="1200" dirty="0" smtClean="0"/>
              <a:t> = ‘SEG-101’ BUT </a:t>
            </a:r>
            <a:r>
              <a:rPr lang="en-US" sz="1200" dirty="0" err="1" smtClean="0"/>
              <a:t>proxy:EquipSegSpec</a:t>
            </a:r>
            <a:r>
              <a:rPr lang="en-US" sz="1200" dirty="0" smtClean="0"/>
              <a:t> has </a:t>
            </a:r>
            <a:r>
              <a:rPr lang="en-US" sz="1200" dirty="0" err="1">
                <a:solidFill>
                  <a:prstClr val="black"/>
                </a:solidFill>
              </a:rPr>
              <a:t>Prosegmodel:model_id</a:t>
            </a:r>
            <a:r>
              <a:rPr lang="en-US" sz="1200" dirty="0">
                <a:solidFill>
                  <a:prstClr val="black"/>
                </a:solidFill>
              </a:rPr>
              <a:t>=101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0170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4909"/>
            <a:ext cx="10515600" cy="1608374"/>
          </a:xfrm>
        </p:spPr>
        <p:txBody>
          <a:bodyPr>
            <a:normAutofit fontScale="70000" lnSpcReduction="20000"/>
          </a:bodyPr>
          <a:lstStyle/>
          <a:p>
            <a:r>
              <a:rPr lang="pt-BR" i="1" dirty="0" smtClean="0">
                <a:solidFill>
                  <a:srgbClr val="0000FF"/>
                </a:solidFill>
              </a:rPr>
              <a:t>See ISA-95 Process Segment Model (Fig11)</a:t>
            </a:r>
          </a:p>
          <a:p>
            <a:r>
              <a:rPr lang="pt-BR" i="1" dirty="0" smtClean="0">
                <a:solidFill>
                  <a:srgbClr val="0000FF"/>
                </a:solidFill>
              </a:rPr>
              <a:t>Prosegmodel:EquipSegSpec</a:t>
            </a:r>
            <a:r>
              <a:rPr lang="pt-BR" dirty="0" smtClean="0"/>
              <a:t> and </a:t>
            </a:r>
            <a:r>
              <a:rPr lang="en-US" i="1" dirty="0" err="1" smtClean="0">
                <a:solidFill>
                  <a:srgbClr val="0000FF"/>
                </a:solidFill>
              </a:rPr>
              <a:t>prosegmodel:EquipDocumentation</a:t>
            </a:r>
            <a:r>
              <a:rPr lang="en-US" dirty="0" smtClean="0"/>
              <a:t> created by CSM tool using Construct queries.</a:t>
            </a:r>
          </a:p>
          <a:p>
            <a:pPr lvl="1"/>
            <a:r>
              <a:rPr lang="en-US" dirty="0" smtClean="0"/>
              <a:t>(</a:t>
            </a:r>
            <a:r>
              <a:rPr lang="pt-BR" dirty="0"/>
              <a:t>data/json/csmCommands_context_mimosa_store_test3.json</a:t>
            </a:r>
            <a:r>
              <a:rPr lang="pt-BR" dirty="0" smtClean="0"/>
              <a:t>“)</a:t>
            </a:r>
          </a:p>
          <a:p>
            <a:r>
              <a:rPr lang="pt-BR" dirty="0"/>
              <a:t>Link  </a:t>
            </a:r>
            <a:r>
              <a:rPr lang="pt-BR" i="1" dirty="0" smtClean="0">
                <a:solidFill>
                  <a:srgbClr val="0000FF"/>
                </a:solidFill>
              </a:rPr>
              <a:t>mctxsimple:hasDocumentation</a:t>
            </a:r>
            <a:r>
              <a:rPr lang="pt-BR" dirty="0" smtClean="0"/>
              <a:t> from ESegment_101 to </a:t>
            </a:r>
            <a:r>
              <a:rPr lang="pt-BR" i="1" dirty="0" smtClean="0">
                <a:solidFill>
                  <a:srgbClr val="0000FF"/>
                </a:solidFill>
              </a:rPr>
              <a:t>proxy:EquipDocumentation_101</a:t>
            </a:r>
            <a:r>
              <a:rPr lang="pt-BR" dirty="0" smtClean="0"/>
              <a:t> </a:t>
            </a:r>
            <a:r>
              <a:rPr lang="en-US" dirty="0"/>
              <a:t>created by CSM tool using Construct queries</a:t>
            </a:r>
            <a:r>
              <a:rPr lang="en-US" dirty="0" smtClean="0"/>
              <a:t>.</a:t>
            </a:r>
          </a:p>
          <a:p>
            <a:pPr lvl="1"/>
            <a:r>
              <a:rPr lang="pt-BR" dirty="0"/>
              <a:t>data/json/csmCommands_context_mimosa_store_test4.json</a:t>
            </a:r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4291350" y="5515484"/>
            <a:ext cx="1209657" cy="1067742"/>
            <a:chOff x="2714840" y="4871790"/>
            <a:chExt cx="1209657" cy="1067742"/>
          </a:xfrm>
        </p:grpSpPr>
        <p:sp>
          <p:nvSpPr>
            <p:cNvPr id="5" name="TextBox 4"/>
            <p:cNvSpPr txBox="1"/>
            <p:nvPr/>
          </p:nvSpPr>
          <p:spPr>
            <a:xfrm>
              <a:off x="2782370" y="4994446"/>
              <a:ext cx="1084907" cy="553998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prstClr val="black"/>
                  </a:solidFill>
                </a:rPr>
                <a:t>proxy:</a:t>
              </a:r>
            </a:p>
            <a:p>
              <a:pPr algn="ctr"/>
              <a:r>
                <a:rPr lang="en-US" sz="1000" dirty="0" smtClean="0">
                  <a:solidFill>
                    <a:prstClr val="black"/>
                  </a:solidFill>
                </a:rPr>
                <a:t>EquipSegSpecification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714840" y="4871790"/>
              <a:ext cx="1209657" cy="1067742"/>
              <a:chOff x="2714840" y="4871790"/>
              <a:chExt cx="1209657" cy="106774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714840" y="4871790"/>
                <a:ext cx="1209657" cy="786895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2716291" y="5293640"/>
                <a:ext cx="395351" cy="645892"/>
                <a:chOff x="3253284" y="1947891"/>
                <a:chExt cx="395351" cy="645892"/>
              </a:xfrm>
            </p:grpSpPr>
            <p:cxnSp>
              <p:nvCxnSpPr>
                <p:cNvPr id="9" name="Straight Connector 8"/>
                <p:cNvCxnSpPr/>
                <p:nvPr/>
              </p:nvCxnSpPr>
              <p:spPr>
                <a:xfrm>
                  <a:off x="3253284" y="1947891"/>
                  <a:ext cx="0" cy="6458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3253284" y="2593783"/>
                  <a:ext cx="39535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" name="Group 10"/>
          <p:cNvGrpSpPr/>
          <p:nvPr/>
        </p:nvGrpSpPr>
        <p:grpSpPr>
          <a:xfrm>
            <a:off x="6183284" y="5515484"/>
            <a:ext cx="1209657" cy="1067742"/>
            <a:chOff x="2714840" y="4871790"/>
            <a:chExt cx="1209657" cy="1067742"/>
          </a:xfrm>
        </p:grpSpPr>
        <p:sp>
          <p:nvSpPr>
            <p:cNvPr id="12" name="TextBox 11"/>
            <p:cNvSpPr txBox="1"/>
            <p:nvPr/>
          </p:nvSpPr>
          <p:spPr>
            <a:xfrm>
              <a:off x="2782370" y="4994446"/>
              <a:ext cx="1084907" cy="553998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prstClr val="black"/>
                  </a:solidFill>
                </a:rPr>
                <a:t>proxy: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</a:rPr>
                <a:t>MachineDocumentation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714840" y="4871790"/>
              <a:ext cx="1209657" cy="1067742"/>
              <a:chOff x="2714840" y="4871790"/>
              <a:chExt cx="1209657" cy="106774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2714840" y="4871790"/>
                <a:ext cx="1209657" cy="786895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2716291" y="5293640"/>
                <a:ext cx="395351" cy="645892"/>
                <a:chOff x="3253284" y="1947891"/>
                <a:chExt cx="395351" cy="645892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253284" y="1947891"/>
                  <a:ext cx="0" cy="6458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3253284" y="2593783"/>
                  <a:ext cx="39535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8" name="Straight Arrow Connector 17"/>
          <p:cNvCxnSpPr>
            <a:stCxn id="41" idx="4"/>
            <a:endCxn id="14" idx="0"/>
          </p:cNvCxnSpPr>
          <p:nvPr/>
        </p:nvCxnSpPr>
        <p:spPr>
          <a:xfrm>
            <a:off x="6353411" y="4414737"/>
            <a:ext cx="434702" cy="11007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9017987" y="5466916"/>
            <a:ext cx="1209657" cy="1067742"/>
            <a:chOff x="2714840" y="4871790"/>
            <a:chExt cx="1209657" cy="1067742"/>
          </a:xfrm>
        </p:grpSpPr>
        <p:sp>
          <p:nvSpPr>
            <p:cNvPr id="20" name="TextBox 19"/>
            <p:cNvSpPr txBox="1"/>
            <p:nvPr/>
          </p:nvSpPr>
          <p:spPr>
            <a:xfrm>
              <a:off x="2782370" y="4994446"/>
              <a:ext cx="1084907" cy="553998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prstClr val="black"/>
                  </a:solidFill>
                </a:rPr>
                <a:t>Isa-95: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</a:rPr>
                <a:t>Person Capability Property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714840" y="4871790"/>
              <a:ext cx="1209657" cy="1067742"/>
              <a:chOff x="2714840" y="4871790"/>
              <a:chExt cx="1209657" cy="106774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2714840" y="4871790"/>
                <a:ext cx="1209657" cy="786895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2716291" y="5293640"/>
                <a:ext cx="395351" cy="645892"/>
                <a:chOff x="3253284" y="1947891"/>
                <a:chExt cx="395351" cy="645892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>
                  <a:off x="3253284" y="1947891"/>
                  <a:ext cx="0" cy="6458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3253284" y="2593783"/>
                  <a:ext cx="39535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6" name="Group 25"/>
          <p:cNvGrpSpPr/>
          <p:nvPr/>
        </p:nvGrpSpPr>
        <p:grpSpPr>
          <a:xfrm>
            <a:off x="10650505" y="5465813"/>
            <a:ext cx="1209657" cy="1067742"/>
            <a:chOff x="2714840" y="4871790"/>
            <a:chExt cx="1209657" cy="1067742"/>
          </a:xfrm>
        </p:grpSpPr>
        <p:sp>
          <p:nvSpPr>
            <p:cNvPr id="27" name="TextBox 26"/>
            <p:cNvSpPr txBox="1"/>
            <p:nvPr/>
          </p:nvSpPr>
          <p:spPr>
            <a:xfrm>
              <a:off x="2782370" y="4994446"/>
              <a:ext cx="1084907" cy="553998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>
                  <a:solidFill>
                    <a:prstClr val="black"/>
                  </a:solidFill>
                </a:rPr>
                <a:t>ctxisa</a:t>
              </a:r>
              <a:r>
                <a:rPr lang="en-US" sz="1000" dirty="0" smtClean="0">
                  <a:solidFill>
                    <a:prstClr val="black"/>
                  </a:solidFill>
                </a:rPr>
                <a:t>: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</a:rPr>
                <a:t>Maintenance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</a:rPr>
                <a:t>Experience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714840" y="4871790"/>
              <a:ext cx="1209657" cy="1067742"/>
              <a:chOff x="2714840" y="4871790"/>
              <a:chExt cx="1209657" cy="106774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2714840" y="4871790"/>
                <a:ext cx="1209657" cy="786895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2716291" y="5293640"/>
                <a:ext cx="395351" cy="645892"/>
                <a:chOff x="3253284" y="1947891"/>
                <a:chExt cx="395351" cy="645892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>
                  <a:off x="3253284" y="1947891"/>
                  <a:ext cx="0" cy="6458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3253284" y="2593783"/>
                  <a:ext cx="39535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34" name="Straight Connector 33"/>
          <p:cNvCxnSpPr>
            <a:stCxn id="22" idx="6"/>
            <a:endCxn id="29" idx="2"/>
          </p:cNvCxnSpPr>
          <p:nvPr/>
        </p:nvCxnSpPr>
        <p:spPr>
          <a:xfrm flipV="1">
            <a:off x="10227644" y="5859261"/>
            <a:ext cx="422861" cy="110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720879" y="3627842"/>
            <a:ext cx="1417377" cy="1106827"/>
            <a:chOff x="5887239" y="4416362"/>
            <a:chExt cx="1417377" cy="1106827"/>
          </a:xfrm>
        </p:grpSpPr>
        <p:grpSp>
          <p:nvGrpSpPr>
            <p:cNvPr id="37" name="Group 36"/>
            <p:cNvGrpSpPr/>
            <p:nvPr/>
          </p:nvGrpSpPr>
          <p:grpSpPr>
            <a:xfrm>
              <a:off x="5914942" y="4416362"/>
              <a:ext cx="1209657" cy="1067742"/>
              <a:chOff x="2714840" y="4871790"/>
              <a:chExt cx="1209657" cy="1067742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2838138" y="5152637"/>
                <a:ext cx="9350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err="1" smtClean="0">
                    <a:solidFill>
                      <a:prstClr val="black"/>
                    </a:solidFill>
                  </a:rPr>
                  <a:t>ESegment</a:t>
                </a:r>
                <a:endParaRPr lang="en-US" sz="1000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2714840" y="4871790"/>
                <a:ext cx="1209657" cy="1067742"/>
                <a:chOff x="2714840" y="4871790"/>
                <a:chExt cx="1209657" cy="1067742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2714840" y="4871790"/>
                  <a:ext cx="1209657" cy="786895"/>
                </a:xfrm>
                <a:prstGeom prst="ellipse">
                  <a:avLst/>
                </a:prstGeom>
                <a:noFill/>
                <a:ln>
                  <a:solidFill>
                    <a:srgbClr val="7030A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2716291" y="5293640"/>
                  <a:ext cx="395351" cy="645892"/>
                  <a:chOff x="3253284" y="1947891"/>
                  <a:chExt cx="395351" cy="645892"/>
                </a:xfrm>
              </p:grpSpPr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3253284" y="1947891"/>
                    <a:ext cx="0" cy="64589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3253284" y="2593783"/>
                    <a:ext cx="39535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8" name="TextBox 37"/>
            <p:cNvSpPr txBox="1"/>
            <p:nvPr/>
          </p:nvSpPr>
          <p:spPr>
            <a:xfrm>
              <a:off x="5887239" y="5292357"/>
              <a:ext cx="14173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>
                  <a:solidFill>
                    <a:prstClr val="black"/>
                  </a:solidFill>
                </a:rPr>
                <a:t>ref_tag_code</a:t>
              </a:r>
              <a:r>
                <a:rPr lang="en-US" sz="900" dirty="0" smtClean="0">
                  <a:solidFill>
                    <a:prstClr val="black"/>
                  </a:solidFill>
                </a:rPr>
                <a:t> = SEG-101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221977" y="5332947"/>
            <a:ext cx="1533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Cloned from ISA-95 model</a:t>
            </a:r>
            <a:endParaRPr lang="en-US" sz="900" dirty="0">
              <a:solidFill>
                <a:prstClr val="black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226781" y="3920539"/>
            <a:ext cx="853983" cy="937221"/>
            <a:chOff x="5241811" y="1326880"/>
            <a:chExt cx="948068" cy="937221"/>
          </a:xfrm>
        </p:grpSpPr>
        <p:sp>
          <p:nvSpPr>
            <p:cNvPr id="49" name="Can 48"/>
            <p:cNvSpPr/>
            <p:nvPr/>
          </p:nvSpPr>
          <p:spPr>
            <a:xfrm>
              <a:off x="5241811" y="1326880"/>
              <a:ext cx="948068" cy="937221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44928" y="1684821"/>
              <a:ext cx="9350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 smtClean="0">
                  <a:solidFill>
                    <a:prstClr val="black"/>
                  </a:solidFill>
                </a:rPr>
                <a:t>ISA-95</a:t>
              </a:r>
            </a:p>
            <a:p>
              <a:pPr algn="ctr"/>
              <a:r>
                <a:rPr lang="en-US" sz="1000" i="1" dirty="0" smtClean="0">
                  <a:solidFill>
                    <a:prstClr val="black"/>
                  </a:solidFill>
                </a:rPr>
                <a:t>KB</a:t>
              </a:r>
              <a:endParaRPr lang="en-US" sz="1000" i="1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53" name="Straight Arrow Connector 52"/>
          <p:cNvCxnSpPr>
            <a:stCxn id="5" idx="3"/>
            <a:endCxn id="12" idx="1"/>
          </p:cNvCxnSpPr>
          <p:nvPr/>
        </p:nvCxnSpPr>
        <p:spPr>
          <a:xfrm>
            <a:off x="5443787" y="5915139"/>
            <a:ext cx="807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130896" y="5357293"/>
            <a:ext cx="1533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Proseg:hasDocumentation</a:t>
            </a:r>
            <a:endParaRPr lang="en-US" sz="9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94406" y="6352395"/>
            <a:ext cx="1756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prstClr val="black"/>
                </a:solidFill>
              </a:rPr>
              <a:t>Prosegmodel:model_id</a:t>
            </a:r>
            <a:r>
              <a:rPr lang="en-US" sz="900" dirty="0" smtClean="0">
                <a:solidFill>
                  <a:prstClr val="black"/>
                </a:solidFill>
              </a:rPr>
              <a:t>=101</a:t>
            </a:r>
            <a:endParaRPr lang="en-US" sz="9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186339" y="6346602"/>
            <a:ext cx="23219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prstClr val="black"/>
                </a:solidFill>
              </a:rPr>
              <a:t>Prosegmodel:docUri</a:t>
            </a:r>
            <a:r>
              <a:rPr lang="en-US" sz="900" dirty="0" smtClean="0">
                <a:solidFill>
                  <a:prstClr val="black"/>
                </a:solidFill>
              </a:rPr>
              <a:t>=“MaintGuide_101_uri”</a:t>
            </a:r>
            <a:endParaRPr lang="en-US" sz="900" dirty="0">
              <a:solidFill>
                <a:prstClr val="black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3245989" y="3142383"/>
            <a:ext cx="2272383" cy="1645108"/>
            <a:chOff x="4290649" y="4069382"/>
            <a:chExt cx="3091300" cy="1814146"/>
          </a:xfrm>
        </p:grpSpPr>
        <p:sp>
          <p:nvSpPr>
            <p:cNvPr id="61" name="Oval 60"/>
            <p:cNvSpPr/>
            <p:nvPr/>
          </p:nvSpPr>
          <p:spPr>
            <a:xfrm>
              <a:off x="5533891" y="5058823"/>
              <a:ext cx="1848058" cy="824705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290649" y="4069382"/>
              <a:ext cx="2074718" cy="50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solidFill>
                    <a:srgbClr val="C00000"/>
                  </a:solidFill>
                </a:rPr>
                <a:t>FOCUS </a:t>
              </a:r>
              <a:r>
                <a:rPr lang="en-US" sz="1200" i="1" dirty="0" smtClean="0">
                  <a:solidFill>
                    <a:srgbClr val="C00000"/>
                  </a:solidFill>
                </a:rPr>
                <a:t>NEXT: not needed</a:t>
              </a:r>
              <a:endParaRPr lang="en-US" sz="1200" i="1" dirty="0">
                <a:solidFill>
                  <a:srgbClr val="C00000"/>
                </a:solidFill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5328008" y="4290927"/>
              <a:ext cx="613690" cy="80354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354671" y="5521796"/>
            <a:ext cx="1209657" cy="1067742"/>
            <a:chOff x="2714840" y="4871790"/>
            <a:chExt cx="1209657" cy="1067742"/>
          </a:xfrm>
        </p:grpSpPr>
        <p:sp>
          <p:nvSpPr>
            <p:cNvPr id="65" name="TextBox 64"/>
            <p:cNvSpPr txBox="1"/>
            <p:nvPr/>
          </p:nvSpPr>
          <p:spPr>
            <a:xfrm>
              <a:off x="2782370" y="4994446"/>
              <a:ext cx="108490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prstClr val="black"/>
                  </a:solidFill>
                </a:rPr>
                <a:t>Isa-95</a:t>
              </a:r>
              <a:r>
                <a:rPr lang="en-US" sz="1000" dirty="0" smtClean="0">
                  <a:solidFill>
                    <a:prstClr val="black"/>
                  </a:solidFill>
                </a:rPr>
                <a:t>:</a:t>
              </a:r>
            </a:p>
            <a:p>
              <a:pPr algn="ctr"/>
              <a:r>
                <a:rPr lang="en-US" sz="1000" dirty="0" smtClean="0">
                  <a:solidFill>
                    <a:prstClr val="black"/>
                  </a:solidFill>
                </a:rPr>
                <a:t>EquipSegSpecification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2714840" y="4871790"/>
              <a:ext cx="1209657" cy="1067742"/>
              <a:chOff x="2714840" y="4871790"/>
              <a:chExt cx="1209657" cy="1067742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2714840" y="4871790"/>
                <a:ext cx="1209657" cy="786895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2716291" y="5293640"/>
                <a:ext cx="395351" cy="645892"/>
                <a:chOff x="3253284" y="1947891"/>
                <a:chExt cx="395351" cy="645892"/>
              </a:xfrm>
            </p:grpSpPr>
            <p:cxnSp>
              <p:nvCxnSpPr>
                <p:cNvPr id="69" name="Straight Connector 68"/>
                <p:cNvCxnSpPr/>
                <p:nvPr/>
              </p:nvCxnSpPr>
              <p:spPr>
                <a:xfrm>
                  <a:off x="3253284" y="1947891"/>
                  <a:ext cx="0" cy="6458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3253284" y="2593783"/>
                  <a:ext cx="39535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1" name="Group 70"/>
          <p:cNvGrpSpPr/>
          <p:nvPr/>
        </p:nvGrpSpPr>
        <p:grpSpPr>
          <a:xfrm>
            <a:off x="1904776" y="5509692"/>
            <a:ext cx="1209657" cy="1067742"/>
            <a:chOff x="2714840" y="4871790"/>
            <a:chExt cx="1209657" cy="1067742"/>
          </a:xfrm>
        </p:grpSpPr>
        <p:sp>
          <p:nvSpPr>
            <p:cNvPr id="72" name="TextBox 71"/>
            <p:cNvSpPr txBox="1"/>
            <p:nvPr/>
          </p:nvSpPr>
          <p:spPr>
            <a:xfrm>
              <a:off x="2782370" y="4994446"/>
              <a:ext cx="108490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prstClr val="black"/>
                  </a:solidFill>
                </a:rPr>
                <a:t>Isa-95:</a:t>
              </a:r>
            </a:p>
            <a:p>
              <a:pPr algn="ctr"/>
              <a:r>
                <a:rPr lang="en-US" sz="1000" dirty="0" smtClean="0">
                  <a:solidFill>
                    <a:prstClr val="black"/>
                  </a:solidFill>
                </a:rPr>
                <a:t>EquipDocumentation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2714840" y="4871790"/>
              <a:ext cx="1209657" cy="1067742"/>
              <a:chOff x="2714840" y="4871790"/>
              <a:chExt cx="1209657" cy="1067742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2714840" y="4871790"/>
                <a:ext cx="1209657" cy="786895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5" name="Group 74"/>
              <p:cNvGrpSpPr/>
              <p:nvPr/>
            </p:nvGrpSpPr>
            <p:grpSpPr>
              <a:xfrm>
                <a:off x="2716291" y="5293640"/>
                <a:ext cx="395351" cy="645892"/>
                <a:chOff x="3253284" y="1947891"/>
                <a:chExt cx="395351" cy="645892"/>
              </a:xfrm>
            </p:grpSpPr>
            <p:cxnSp>
              <p:nvCxnSpPr>
                <p:cNvPr id="76" name="Straight Connector 75"/>
                <p:cNvCxnSpPr/>
                <p:nvPr/>
              </p:nvCxnSpPr>
              <p:spPr>
                <a:xfrm>
                  <a:off x="3253284" y="1947891"/>
                  <a:ext cx="0" cy="6458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3253284" y="2593783"/>
                  <a:ext cx="39535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78" name="Straight Connector 77"/>
          <p:cNvCxnSpPr/>
          <p:nvPr/>
        </p:nvCxnSpPr>
        <p:spPr>
          <a:xfrm>
            <a:off x="3310036" y="5943646"/>
            <a:ext cx="880620" cy="18982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39989" y="6567383"/>
            <a:ext cx="2985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http://external.net/isa95/prosegmodel#</a:t>
            </a:r>
          </a:p>
        </p:txBody>
      </p:sp>
      <p:cxnSp>
        <p:nvCxnSpPr>
          <p:cNvPr id="56" name="Straight Connector 55"/>
          <p:cNvCxnSpPr>
            <a:stCxn id="67" idx="0"/>
            <a:endCxn id="49" idx="3"/>
          </p:cNvCxnSpPr>
          <p:nvPr/>
        </p:nvCxnSpPr>
        <p:spPr>
          <a:xfrm flipV="1">
            <a:off x="959500" y="4857760"/>
            <a:ext cx="694273" cy="66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4" idx="0"/>
            <a:endCxn id="49" idx="3"/>
          </p:cNvCxnSpPr>
          <p:nvPr/>
        </p:nvCxnSpPr>
        <p:spPr>
          <a:xfrm flipH="1" flipV="1">
            <a:off x="1653773" y="4857760"/>
            <a:ext cx="855832" cy="651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18512" y="6336595"/>
            <a:ext cx="1756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prstClr val="black"/>
                </a:solidFill>
              </a:rPr>
              <a:t>Prosegmodel:model_id</a:t>
            </a:r>
            <a:r>
              <a:rPr lang="en-US" sz="900" dirty="0" smtClean="0">
                <a:solidFill>
                  <a:prstClr val="black"/>
                </a:solidFill>
              </a:rPr>
              <a:t>=101</a:t>
            </a:r>
            <a:endParaRPr lang="en-US" sz="900" dirty="0">
              <a:solidFill>
                <a:prstClr val="black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904623" y="6346602"/>
            <a:ext cx="23219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prstClr val="black"/>
                </a:solidFill>
              </a:rPr>
              <a:t>Prosegmodel:docUri</a:t>
            </a:r>
            <a:r>
              <a:rPr lang="en-US" sz="900" dirty="0" smtClean="0">
                <a:solidFill>
                  <a:prstClr val="black"/>
                </a:solidFill>
              </a:rPr>
              <a:t>=“MaintGuide_101_uri”</a:t>
            </a:r>
            <a:endParaRPr lang="en-US" sz="900" dirty="0">
              <a:solidFill>
                <a:prstClr val="black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572000" y="6589538"/>
            <a:ext cx="2386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prstClr val="black"/>
                </a:solidFill>
              </a:rPr>
              <a:t>http://ssp4t5.net/external/proxy</a:t>
            </a:r>
            <a:r>
              <a:rPr lang="pt-BR" sz="1100" dirty="0" smtClean="0">
                <a:solidFill>
                  <a:prstClr val="black"/>
                </a:solidFill>
              </a:rPr>
              <a:t>#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384704" y="3336301"/>
            <a:ext cx="3868373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LINKING </a:t>
            </a:r>
            <a:r>
              <a:rPr lang="en-US" sz="1200" dirty="0" smtClean="0">
                <a:solidFill>
                  <a:prstClr val="black"/>
                </a:solidFill>
              </a:rPr>
              <a:t>PROBLEM 2: </a:t>
            </a:r>
            <a:r>
              <a:rPr lang="en-US" sz="1200" dirty="0" err="1" smtClean="0">
                <a:solidFill>
                  <a:prstClr val="black"/>
                </a:solidFill>
              </a:rPr>
              <a:t>ESegment</a:t>
            </a:r>
            <a:r>
              <a:rPr lang="en-US" sz="1200" dirty="0" smtClean="0">
                <a:solidFill>
                  <a:prstClr val="black"/>
                </a:solidFill>
              </a:rPr>
              <a:t> is linked now to the proxy doc and orig. doc because </a:t>
            </a:r>
            <a:r>
              <a:rPr lang="en-US" sz="1200" dirty="0" err="1" smtClean="0">
                <a:solidFill>
                  <a:prstClr val="black"/>
                </a:solidFill>
              </a:rPr>
              <a:t>proxy:EquipSegSpec</a:t>
            </a:r>
            <a:r>
              <a:rPr lang="en-US" sz="1200" dirty="0" smtClean="0">
                <a:solidFill>
                  <a:prstClr val="black"/>
                </a:solidFill>
              </a:rPr>
              <a:t> belongs to the same external class as the original one.</a:t>
            </a:r>
            <a:endParaRPr lang="en-US" sz="1200" dirty="0">
              <a:solidFill>
                <a:prstClr val="black"/>
              </a:solidFill>
            </a:endParaRPr>
          </a:p>
          <a:p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941057" y="4902906"/>
            <a:ext cx="2386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prstClr val="black"/>
                </a:solidFill>
              </a:rPr>
              <a:t>Mctxsimple:hasDocumentation</a:t>
            </a:r>
            <a:endParaRPr lang="en-US" sz="1100" dirty="0">
              <a:solidFill>
                <a:prstClr val="black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2833009" y="4112966"/>
            <a:ext cx="2946179" cy="144542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430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EMaintWork SPIN:Constructor extended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1466626"/>
          </a:xfrm>
        </p:spPr>
        <p:txBody>
          <a:bodyPr>
            <a:normAutofit lnSpcReduction="10000"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EMaintWork </a:t>
            </a:r>
            <a:r>
              <a:rPr lang="en-US" dirty="0" smtClean="0"/>
              <a:t>class’s </a:t>
            </a:r>
            <a:r>
              <a:rPr lang="en-US" i="1" dirty="0"/>
              <a:t>SPIN:Constructor </a:t>
            </a:r>
            <a:r>
              <a:rPr lang="en-US" dirty="0" smtClean="0"/>
              <a:t>creates a new </a:t>
            </a:r>
            <a:r>
              <a:rPr lang="en-US" i="1" dirty="0" err="1" smtClean="0">
                <a:solidFill>
                  <a:srgbClr val="0000FF"/>
                </a:solidFill>
              </a:rPr>
              <a:t>EWorkOrder</a:t>
            </a:r>
            <a:r>
              <a:rPr lang="en-US" dirty="0" smtClean="0"/>
              <a:t> instance as its sub </a:t>
            </a:r>
            <a:r>
              <a:rPr lang="en-US" dirty="0" err="1" smtClean="0"/>
              <a:t>CElement</a:t>
            </a:r>
            <a:r>
              <a:rPr lang="en-US" dirty="0" smtClean="0"/>
              <a:t> (</a:t>
            </a:r>
            <a:r>
              <a:rPr lang="en-US" dirty="0" err="1" smtClean="0"/>
              <a:t>hasElement</a:t>
            </a:r>
            <a:r>
              <a:rPr lang="en-US" dirty="0" smtClean="0"/>
              <a:t>) </a:t>
            </a:r>
            <a:r>
              <a:rPr lang="en-US" dirty="0"/>
              <a:t>with </a:t>
            </a:r>
            <a:r>
              <a:rPr lang="en-US" i="1" dirty="0">
                <a:solidFill>
                  <a:srgbClr val="C00000"/>
                </a:solidFill>
              </a:rPr>
              <a:t>#</a:t>
            </a:r>
            <a:r>
              <a:rPr lang="en-US" i="1" dirty="0" err="1" smtClean="0">
                <a:solidFill>
                  <a:srgbClr val="C00000"/>
                </a:solidFill>
              </a:rPr>
              <a:t>cris_work_order_id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property statement.</a:t>
            </a:r>
          </a:p>
          <a:p>
            <a:r>
              <a:rPr lang="en-US" dirty="0" smtClean="0"/>
              <a:t>Followed by an execution of the </a:t>
            </a:r>
            <a:r>
              <a:rPr lang="en-US" i="1" dirty="0"/>
              <a:t>SPIN:Constructor </a:t>
            </a:r>
            <a:r>
              <a:rPr lang="en-US" dirty="0" smtClean="0"/>
              <a:t>of </a:t>
            </a:r>
            <a:r>
              <a:rPr lang="en-US" i="1" dirty="0" err="1" smtClean="0">
                <a:solidFill>
                  <a:srgbClr val="0000FF"/>
                </a:solidFill>
              </a:rPr>
              <a:t>EWorkOrder</a:t>
            </a:r>
            <a:r>
              <a:rPr lang="en-US" dirty="0" smtClean="0"/>
              <a:t> class generating </a:t>
            </a:r>
            <a:r>
              <a:rPr lang="en-US" i="1" dirty="0" smtClean="0">
                <a:solidFill>
                  <a:srgbClr val="7030A0"/>
                </a:solidFill>
              </a:rPr>
              <a:t>#created </a:t>
            </a:r>
            <a:r>
              <a:rPr lang="en-US" dirty="0" smtClean="0"/>
              <a:t>property statement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207344"/>
            <a:ext cx="6013525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dirty="0"/>
              <a:t>&lt;http://ssp4t5.net/context/mctxsimple#EMaintWork_2016-02-24T16:10:53.533+02:00&gt;</a:t>
            </a:r>
          </a:p>
          <a:p>
            <a:r>
              <a:rPr lang="pt-BR" sz="1000" dirty="0"/>
              <a:t>        a       &lt;http://ssp4t5.net/context/mctxsimple#</a:t>
            </a:r>
            <a:r>
              <a:rPr lang="pt-BR" sz="1000" b="1" dirty="0">
                <a:solidFill>
                  <a:srgbClr val="0000FF"/>
                </a:solidFill>
              </a:rPr>
              <a:t>EMaintWork</a:t>
            </a:r>
            <a:r>
              <a:rPr lang="pt-BR" sz="1000" dirty="0"/>
              <a:t>&gt; ;</a:t>
            </a:r>
          </a:p>
          <a:p>
            <a:r>
              <a:rPr lang="pt-BR" sz="1000" dirty="0"/>
              <a:t>        &lt;http://ssp4t5.net/context/mctxcore#created&gt;</a:t>
            </a:r>
          </a:p>
          <a:p>
            <a:r>
              <a:rPr lang="pt-BR" sz="1000" dirty="0"/>
              <a:t>                "2016-02-24T16:10:53.850+02:00"^^&lt;http://www.w3.org/2001/XMLSchema#dateTime&gt; ;</a:t>
            </a:r>
          </a:p>
          <a:p>
            <a:r>
              <a:rPr lang="pt-BR" sz="1000" dirty="0"/>
              <a:t>        &lt;http://ssp4t5.net/context/mctxcore#cris_work_order_id&gt;</a:t>
            </a:r>
          </a:p>
          <a:p>
            <a:r>
              <a:rPr lang="pt-BR" sz="1000" dirty="0"/>
              <a:t>                201 ;</a:t>
            </a:r>
          </a:p>
          <a:p>
            <a:r>
              <a:rPr lang="pt-BR" sz="1000" dirty="0"/>
              <a:t>        &lt;http://ssp4t5.net/context/mctxcore#hasElement&gt;</a:t>
            </a:r>
          </a:p>
          <a:p>
            <a:r>
              <a:rPr lang="pt-BR" sz="1000" dirty="0"/>
              <a:t>                &lt;http://ssp4t5.net/context/mctxsimple#</a:t>
            </a:r>
            <a:r>
              <a:rPr lang="pt-BR" sz="1000" b="1" dirty="0">
                <a:solidFill>
                  <a:srgbClr val="C00000"/>
                </a:solidFill>
              </a:rPr>
              <a:t>EWorkOrder</a:t>
            </a:r>
            <a:r>
              <a:rPr lang="pt-BR" sz="1000" dirty="0"/>
              <a:t>_2016-02-24T16:10:53.850+02:00&gt; .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4249271" y="4747500"/>
            <a:ext cx="6368527" cy="11079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dirty="0"/>
              <a:t>&lt;http://ssp4t5.net/context/mctxsimple#</a:t>
            </a:r>
            <a:r>
              <a:rPr lang="pt-BR" sz="1100" b="1" dirty="0">
                <a:solidFill>
                  <a:srgbClr val="C00000"/>
                </a:solidFill>
              </a:rPr>
              <a:t>EWorkOrder</a:t>
            </a:r>
            <a:r>
              <a:rPr lang="pt-BR" sz="1100" dirty="0"/>
              <a:t>_2016-02-24T16:10:53.850+02:00&gt;</a:t>
            </a:r>
          </a:p>
          <a:p>
            <a:r>
              <a:rPr lang="pt-BR" sz="1100" dirty="0"/>
              <a:t>        a       &lt;http://ssp4t5.net/context/mctxsimple#EWorkOrder&gt; ;</a:t>
            </a:r>
          </a:p>
          <a:p>
            <a:r>
              <a:rPr lang="pt-BR" sz="1100" dirty="0"/>
              <a:t>        &lt;http://ssp4t5.net/context/mctxcore</a:t>
            </a:r>
            <a:r>
              <a:rPr lang="pt-BR" sz="1100" b="1" dirty="0">
                <a:solidFill>
                  <a:srgbClr val="7030A0"/>
                </a:solidFill>
              </a:rPr>
              <a:t>#created</a:t>
            </a:r>
            <a:r>
              <a:rPr lang="pt-BR" sz="1100" dirty="0"/>
              <a:t>&gt;</a:t>
            </a:r>
          </a:p>
          <a:p>
            <a:r>
              <a:rPr lang="pt-BR" sz="1100" dirty="0"/>
              <a:t>                "2016-02-24T16:10:54.020+02:00"^^&lt;http://www.w3.org/2001/XMLSchema#dateTime&gt; ;</a:t>
            </a:r>
          </a:p>
          <a:p>
            <a:r>
              <a:rPr lang="pt-BR" sz="1100" dirty="0"/>
              <a:t>        &lt;http://ssp4t5.net/context/mctxcore</a:t>
            </a:r>
            <a:r>
              <a:rPr lang="pt-BR" sz="1100" dirty="0">
                <a:solidFill>
                  <a:srgbClr val="C00000"/>
                </a:solidFill>
              </a:rPr>
              <a:t>#</a:t>
            </a:r>
            <a:r>
              <a:rPr lang="pt-BR" sz="1100" b="1" dirty="0">
                <a:solidFill>
                  <a:srgbClr val="C00000"/>
                </a:solidFill>
              </a:rPr>
              <a:t>cris_work_order_id&gt;</a:t>
            </a:r>
          </a:p>
          <a:p>
            <a:r>
              <a:rPr lang="pt-BR" sz="1100" b="1" dirty="0">
                <a:solidFill>
                  <a:srgbClr val="C00000"/>
                </a:solidFill>
              </a:rPr>
              <a:t>                201 .</a:t>
            </a:r>
            <a:endParaRPr lang="en-US" sz="11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066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EPerson </a:t>
            </a:r>
            <a:r>
              <a:rPr lang="en-US" dirty="0"/>
              <a:t>SPIN:Constructor extended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1466626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EPerson </a:t>
            </a:r>
            <a:r>
              <a:rPr lang="en-US" dirty="0" smtClean="0"/>
              <a:t>class’s </a:t>
            </a:r>
            <a:r>
              <a:rPr lang="en-US" i="1" dirty="0"/>
              <a:t>SPIN:Constructor </a:t>
            </a:r>
            <a:r>
              <a:rPr lang="en-US" dirty="0" smtClean="0"/>
              <a:t>creates a new </a:t>
            </a:r>
            <a:r>
              <a:rPr lang="en-US" i="1" dirty="0" smtClean="0">
                <a:solidFill>
                  <a:srgbClr val="0000FF"/>
                </a:solidFill>
              </a:rPr>
              <a:t>EPersonProfile</a:t>
            </a:r>
            <a:r>
              <a:rPr lang="en-US" dirty="0" smtClean="0"/>
              <a:t> instance as its sub </a:t>
            </a:r>
            <a:r>
              <a:rPr lang="en-US" dirty="0" err="1" smtClean="0"/>
              <a:t>CElement</a:t>
            </a:r>
            <a:r>
              <a:rPr lang="en-US" dirty="0" smtClean="0"/>
              <a:t> (</a:t>
            </a:r>
            <a:r>
              <a:rPr lang="en-US" dirty="0" err="1" smtClean="0"/>
              <a:t>hasElement</a:t>
            </a:r>
            <a:r>
              <a:rPr lang="en-US" dirty="0" smtClean="0"/>
              <a:t>) </a:t>
            </a:r>
            <a:r>
              <a:rPr lang="en-US" dirty="0"/>
              <a:t>with </a:t>
            </a:r>
            <a:r>
              <a:rPr lang="en-US" i="1" dirty="0">
                <a:solidFill>
                  <a:srgbClr val="C00000"/>
                </a:solidFill>
              </a:rPr>
              <a:t>#</a:t>
            </a:r>
            <a:r>
              <a:rPr lang="en-US" i="1" dirty="0" err="1" smtClean="0">
                <a:solidFill>
                  <a:srgbClr val="C00000"/>
                </a:solidFill>
              </a:rPr>
              <a:t>cris_agent_id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property statement.</a:t>
            </a:r>
          </a:p>
          <a:p>
            <a:r>
              <a:rPr lang="en-US" dirty="0" smtClean="0"/>
              <a:t>Followed by an execution of the </a:t>
            </a:r>
            <a:r>
              <a:rPr lang="en-US" i="1" dirty="0"/>
              <a:t>SPIN:Constructor </a:t>
            </a:r>
            <a:r>
              <a:rPr lang="en-US" dirty="0" smtClean="0"/>
              <a:t>of </a:t>
            </a:r>
            <a:r>
              <a:rPr lang="en-US" i="1" dirty="0">
                <a:solidFill>
                  <a:srgbClr val="0000FF"/>
                </a:solidFill>
              </a:rPr>
              <a:t>EPersonProfile</a:t>
            </a:r>
            <a:r>
              <a:rPr lang="en-US" dirty="0"/>
              <a:t> </a:t>
            </a:r>
            <a:r>
              <a:rPr lang="en-US" dirty="0" smtClean="0"/>
              <a:t>class generating </a:t>
            </a:r>
            <a:r>
              <a:rPr lang="en-US" i="1" dirty="0" smtClean="0">
                <a:solidFill>
                  <a:srgbClr val="7030A0"/>
                </a:solidFill>
              </a:rPr>
              <a:t>#created </a:t>
            </a:r>
            <a:r>
              <a:rPr lang="en-US" dirty="0" smtClean="0"/>
              <a:t>property statement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207344"/>
            <a:ext cx="6487886" cy="861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prstClr val="black"/>
                </a:solidFill>
              </a:rPr>
              <a:t>&lt;http://ssp4t5.net/context/mctxsimple#EMaintPerson_2016-02-25T18:40:16.339+02:00&gt;</a:t>
            </a:r>
          </a:p>
          <a:p>
            <a:r>
              <a:rPr lang="pt-BR" sz="1000" dirty="0">
                <a:solidFill>
                  <a:prstClr val="black"/>
                </a:solidFill>
              </a:rPr>
              <a:t>        a                       mctxsimple:EMaintPerson ;</a:t>
            </a:r>
          </a:p>
          <a:p>
            <a:r>
              <a:rPr lang="pt-BR" sz="1000" dirty="0">
                <a:solidFill>
                  <a:prstClr val="black"/>
                </a:solidFill>
              </a:rPr>
              <a:t>        mctxcore:created        "2016-02-25T18:40:16.821+02:00"^^xsd:dateTime ;</a:t>
            </a:r>
          </a:p>
          <a:p>
            <a:r>
              <a:rPr lang="pt-BR" sz="1000" dirty="0">
                <a:solidFill>
                  <a:prstClr val="black"/>
                </a:solidFill>
              </a:rPr>
              <a:t>        mctxcore:cris_agent_id  1 ;</a:t>
            </a:r>
          </a:p>
          <a:p>
            <a:r>
              <a:rPr lang="pt-BR" sz="1000" dirty="0">
                <a:solidFill>
                  <a:prstClr val="black"/>
                </a:solidFill>
              </a:rPr>
              <a:t>        mctxcore:hasElement     &lt;http://ssp4t5.net/context/mctxsimple#EPersonProfile_2016-02-25T18:40:16.821+02:00&gt;  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49271" y="4747500"/>
            <a:ext cx="6368527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&lt;http://ssp4t5.net/context/mctxsimple#EPersonProfile_2016-02-25T18:40:16.821+02:00&gt;</a:t>
            </a:r>
          </a:p>
          <a:p>
            <a:r>
              <a:rPr lang="en-US" sz="1100" dirty="0"/>
              <a:t>        a                       </a:t>
            </a:r>
            <a:r>
              <a:rPr lang="en-US" sz="1100" dirty="0" err="1"/>
              <a:t>mctxsimple:EPersonProfile</a:t>
            </a:r>
            <a:r>
              <a:rPr lang="en-US" sz="1100" dirty="0"/>
              <a:t> ;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mctxcore:created</a:t>
            </a:r>
            <a:r>
              <a:rPr lang="en-US" sz="1100" dirty="0"/>
              <a:t>        "2016-02-25T18:40:16.874+02:00"^^</a:t>
            </a:r>
            <a:r>
              <a:rPr lang="en-US" sz="1100" dirty="0" err="1"/>
              <a:t>xsd:dateTime</a:t>
            </a:r>
            <a:r>
              <a:rPr lang="en-US" sz="1100" dirty="0"/>
              <a:t> ;</a:t>
            </a:r>
          </a:p>
          <a:p>
            <a:r>
              <a:rPr lang="en-US" sz="1100" dirty="0"/>
              <a:t>        mctxcore:cris_agent_id  1 .</a:t>
            </a:r>
            <a:endParaRPr lang="en-US" sz="11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984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MaintTarget SPIN:Constructor extended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1466626"/>
          </a:xfrm>
        </p:spPr>
        <p:txBody>
          <a:bodyPr>
            <a:normAutofit fontScale="92500"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MaintTarget </a:t>
            </a:r>
            <a:r>
              <a:rPr lang="en-US" dirty="0" smtClean="0"/>
              <a:t>class’s </a:t>
            </a:r>
            <a:r>
              <a:rPr lang="en-US" i="1" dirty="0"/>
              <a:t>SPIN:Constructor </a:t>
            </a:r>
            <a:r>
              <a:rPr lang="en-US" dirty="0" smtClean="0"/>
              <a:t>creates a new </a:t>
            </a:r>
            <a:r>
              <a:rPr lang="en-US" i="1" dirty="0" err="1" smtClean="0">
                <a:solidFill>
                  <a:srgbClr val="0000FF"/>
                </a:solidFill>
              </a:rPr>
              <a:t>Easset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smtClean="0"/>
              <a:t>and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ESegment</a:t>
            </a:r>
            <a:r>
              <a:rPr lang="en-US" dirty="0" smtClean="0"/>
              <a:t> instances as its sub </a:t>
            </a:r>
            <a:r>
              <a:rPr lang="en-US" dirty="0" err="1" smtClean="0"/>
              <a:t>CElements</a:t>
            </a:r>
            <a:r>
              <a:rPr lang="en-US" dirty="0" smtClean="0"/>
              <a:t> (</a:t>
            </a:r>
            <a:r>
              <a:rPr lang="en-US" dirty="0" err="1" smtClean="0"/>
              <a:t>hasElement</a:t>
            </a:r>
            <a:r>
              <a:rPr lang="en-US" dirty="0" smtClean="0"/>
              <a:t>) </a:t>
            </a:r>
            <a:r>
              <a:rPr lang="en-US" dirty="0"/>
              <a:t>with </a:t>
            </a:r>
            <a:r>
              <a:rPr lang="en-US" i="1" dirty="0" err="1" smtClean="0">
                <a:solidFill>
                  <a:srgbClr val="C00000"/>
                </a:solidFill>
              </a:rPr>
              <a:t>mctxcore:ref_tag_code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property statements.</a:t>
            </a:r>
          </a:p>
          <a:p>
            <a:r>
              <a:rPr lang="en-US" dirty="0" smtClean="0"/>
              <a:t>Followed by an execution of the </a:t>
            </a:r>
            <a:r>
              <a:rPr lang="en-US" i="1" dirty="0" err="1" smtClean="0"/>
              <a:t>SPIN:Constructors</a:t>
            </a:r>
            <a:r>
              <a:rPr lang="en-US" i="1" dirty="0" smtClean="0"/>
              <a:t> </a:t>
            </a:r>
            <a:r>
              <a:rPr lang="en-US" dirty="0" smtClean="0"/>
              <a:t>of </a:t>
            </a:r>
            <a:r>
              <a:rPr lang="en-US" i="1" dirty="0" smtClean="0">
                <a:solidFill>
                  <a:srgbClr val="0000FF"/>
                </a:solidFill>
              </a:rPr>
              <a:t>these</a:t>
            </a:r>
            <a:r>
              <a:rPr lang="en-US" dirty="0" smtClean="0"/>
              <a:t> classes generating </a:t>
            </a:r>
            <a:r>
              <a:rPr lang="en-US" i="1" dirty="0" smtClean="0">
                <a:solidFill>
                  <a:srgbClr val="7030A0"/>
                </a:solidFill>
              </a:rPr>
              <a:t>#created </a:t>
            </a:r>
            <a:r>
              <a:rPr lang="en-US" dirty="0" smtClean="0"/>
              <a:t>property statement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199" y="3207344"/>
            <a:ext cx="6509657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&lt;http://ssp4t5.net/context/mctxsimple#EMaintTarget_2016-02-25T18:17:07.863+02:00&gt;</a:t>
            </a:r>
          </a:p>
          <a:p>
            <a:r>
              <a:rPr lang="en-US" sz="1000" dirty="0"/>
              <a:t>        a                      </a:t>
            </a:r>
            <a:r>
              <a:rPr lang="en-US" sz="1000" dirty="0" err="1"/>
              <a:t>mctxsimple:EMaintTarget</a:t>
            </a:r>
            <a:r>
              <a:rPr lang="en-US" sz="1000" dirty="0"/>
              <a:t> 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mctxcore:created</a:t>
            </a:r>
            <a:r>
              <a:rPr lang="en-US" sz="1000" dirty="0"/>
              <a:t>       "2016-02-25T18:17:08.004+02:00"^^</a:t>
            </a:r>
            <a:r>
              <a:rPr lang="en-US" sz="1000" dirty="0" err="1"/>
              <a:t>xsd:dateTime</a:t>
            </a:r>
            <a:r>
              <a:rPr lang="en-US" sz="1000" dirty="0"/>
              <a:t> 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mctxcore:hasElement</a:t>
            </a:r>
            <a:r>
              <a:rPr lang="en-US" sz="1000" dirty="0"/>
              <a:t>    &lt;http://ssp4t5.net/context/mctxsimple#EAsset_2016-02-25T18:17:08.004+02:00&gt; , </a:t>
            </a:r>
            <a:r>
              <a:rPr lang="en-US" sz="1000" dirty="0" smtClean="0"/>
              <a:t>	                   &lt;</a:t>
            </a:r>
            <a:r>
              <a:rPr lang="en-US" sz="1000" dirty="0"/>
              <a:t>http://ssp4t5.net/context/mctxsimple#ESegment_2016-02-25T18:17:08.004+02:00&gt; 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mctxcore:ref_tag_code</a:t>
            </a:r>
            <a:r>
              <a:rPr lang="en-US" sz="1000" dirty="0"/>
              <a:t>  "SEG-101"^^</a:t>
            </a:r>
            <a:r>
              <a:rPr lang="en-US" sz="1000" dirty="0" err="1"/>
              <a:t>xsd:string</a:t>
            </a:r>
            <a:r>
              <a:rPr lang="en-US" sz="1000" dirty="0"/>
              <a:t> 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6243" y="4439724"/>
            <a:ext cx="6368527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prstClr val="black"/>
                </a:solidFill>
              </a:rPr>
              <a:t>&lt;http://ssp4t5.net/context/mctxsimple#EAsset_2016-02-25T18:17:08.004+02:00&gt;</a:t>
            </a:r>
          </a:p>
          <a:p>
            <a:r>
              <a:rPr lang="pt-BR" sz="1100" dirty="0">
                <a:solidFill>
                  <a:prstClr val="black"/>
                </a:solidFill>
              </a:rPr>
              <a:t>        a                      mctxsimple:EAsset ;</a:t>
            </a:r>
          </a:p>
          <a:p>
            <a:r>
              <a:rPr lang="pt-BR" sz="1100" dirty="0">
                <a:solidFill>
                  <a:prstClr val="black"/>
                </a:solidFill>
              </a:rPr>
              <a:t>        mctxcore:created       "2016-02-25T18:17:08.355+02:00"^^xsd:dateTime ;</a:t>
            </a:r>
          </a:p>
          <a:p>
            <a:r>
              <a:rPr lang="pt-BR" sz="1100" dirty="0">
                <a:solidFill>
                  <a:prstClr val="black"/>
                </a:solidFill>
              </a:rPr>
              <a:t>        mctxcore:ref_tag_code  "SEG-101"^^xsd:string .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6243" y="5414816"/>
            <a:ext cx="6368527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&lt;http://ssp4t5.net/context/mctxsimple#ESegment_2016-02-25T18:17:08.004+02:00&gt;</a:t>
            </a:r>
          </a:p>
          <a:p>
            <a:r>
              <a:rPr lang="en-US" sz="1100" dirty="0"/>
              <a:t>        a                      </a:t>
            </a:r>
            <a:r>
              <a:rPr lang="en-US" sz="1100" dirty="0" err="1"/>
              <a:t>mctxsimple:ESegment</a:t>
            </a:r>
            <a:r>
              <a:rPr lang="en-US" sz="1100" dirty="0"/>
              <a:t> </a:t>
            </a:r>
            <a:r>
              <a:rPr lang="en-US" sz="1100" dirty="0" smtClean="0"/>
              <a:t>;</a:t>
            </a:r>
          </a:p>
          <a:p>
            <a:r>
              <a:rPr lang="pt-BR" sz="1100" dirty="0">
                <a:solidFill>
                  <a:prstClr val="black"/>
                </a:solidFill>
              </a:rPr>
              <a:t> </a:t>
            </a:r>
            <a:r>
              <a:rPr lang="pt-BR" sz="1100" dirty="0" smtClean="0">
                <a:solidFill>
                  <a:prstClr val="black"/>
                </a:solidFill>
              </a:rPr>
              <a:t>       mctxcore:created       </a:t>
            </a:r>
            <a:r>
              <a:rPr lang="pt-BR" sz="1100" dirty="0">
                <a:solidFill>
                  <a:prstClr val="black"/>
                </a:solidFill>
              </a:rPr>
              <a:t>"</a:t>
            </a:r>
            <a:r>
              <a:rPr lang="pt-BR" sz="1100" dirty="0" smtClean="0">
                <a:solidFill>
                  <a:prstClr val="black"/>
                </a:solidFill>
              </a:rPr>
              <a:t>2016-02-25T18:17:08.400+02:00</a:t>
            </a:r>
            <a:r>
              <a:rPr lang="pt-BR" sz="1100" dirty="0">
                <a:solidFill>
                  <a:prstClr val="black"/>
                </a:solidFill>
              </a:rPr>
              <a:t>"^^xsd:dateTime </a:t>
            </a:r>
            <a:r>
              <a:rPr lang="pt-BR" sz="1100" dirty="0" smtClean="0">
                <a:solidFill>
                  <a:prstClr val="black"/>
                </a:solidFill>
              </a:rPr>
              <a:t>;</a:t>
            </a:r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mctxcore:ref_tag_code</a:t>
            </a:r>
            <a:r>
              <a:rPr lang="en-US" sz="1100" dirty="0"/>
              <a:t>  "SEG-101"^^</a:t>
            </a:r>
            <a:r>
              <a:rPr lang="en-US" sz="1100" dirty="0" err="1"/>
              <a:t>xsd:string</a:t>
            </a:r>
            <a:r>
              <a:rPr lang="en-US" sz="1100" dirty="0"/>
              <a:t> .</a:t>
            </a:r>
            <a:endParaRPr lang="en-US" sz="11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096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Context-</a:t>
            </a:r>
            <a:r>
              <a:rPr lang="en-US" sz="4000" dirty="0" err="1"/>
              <a:t>Mimosa.ttl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</a:p>
          <a:p>
            <a:r>
              <a:rPr lang="en-US" dirty="0" smtClean="0"/>
              <a:t>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41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</a:t>
            </a:r>
            <a:r>
              <a:rPr lang="en-US" dirty="0" err="1" smtClean="0"/>
              <a:t>Mimosa.ttl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415" y="2439373"/>
            <a:ext cx="2895600" cy="4124325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326062" y="2264845"/>
            <a:ext cx="2800350" cy="4314825"/>
            <a:chOff x="1247545" y="2360096"/>
            <a:chExt cx="2800350" cy="43148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7545" y="2360096"/>
              <a:ext cx="2800350" cy="4314825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1247545" y="4054207"/>
              <a:ext cx="2531241" cy="914400"/>
              <a:chOff x="1247545" y="4054207"/>
              <a:chExt cx="2531241" cy="914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247545" y="4054207"/>
                <a:ext cx="2531241" cy="914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 flipV="1">
                <a:off x="1630496" y="4406747"/>
                <a:ext cx="2038120" cy="11017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1628660" y="4596787"/>
                <a:ext cx="2038120" cy="11017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1597445" y="4922704"/>
                <a:ext cx="2038120" cy="11017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888455" y="1296718"/>
            <a:ext cx="5367826" cy="5324475"/>
            <a:chOff x="6788315" y="1246094"/>
            <a:chExt cx="5367826" cy="532447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53933" y="1246094"/>
              <a:ext cx="2276475" cy="532447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17741" y="1923421"/>
              <a:ext cx="2438400" cy="3133725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6788315" y="1466220"/>
              <a:ext cx="5174189" cy="3837300"/>
              <a:chOff x="6788315" y="1466220"/>
              <a:chExt cx="5174189" cy="38373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788315" y="1466220"/>
                <a:ext cx="2531241" cy="2008499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9231512" y="2575884"/>
                <a:ext cx="2730992" cy="272763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9133242" y="2969111"/>
                <a:ext cx="297166" cy="225910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TextBox 16"/>
          <p:cNvSpPr txBox="1"/>
          <p:nvPr/>
        </p:nvSpPr>
        <p:spPr>
          <a:xfrm>
            <a:off x="7652577" y="828305"/>
            <a:ext cx="3529162" cy="73866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NOTE: These </a:t>
            </a:r>
            <a:r>
              <a:rPr lang="en-US" sz="1400" i="1" dirty="0" err="1" smtClean="0">
                <a:solidFill>
                  <a:srgbClr val="FF0000"/>
                </a:solidFill>
              </a:rPr>
              <a:t>mctxcore:cris_xxx_id</a:t>
            </a:r>
            <a:r>
              <a:rPr lang="en-US" sz="1400" dirty="0"/>
              <a:t> </a:t>
            </a:r>
            <a:r>
              <a:rPr lang="en-US" sz="1400" dirty="0" err="1" smtClean="0"/>
              <a:t>dataTypeProperties</a:t>
            </a:r>
            <a:r>
              <a:rPr lang="en-US" sz="1400" dirty="0" smtClean="0"/>
              <a:t> are references to the actual </a:t>
            </a:r>
            <a:r>
              <a:rPr lang="en-US" sz="1400" i="1" dirty="0" smtClean="0">
                <a:solidFill>
                  <a:srgbClr val="0000FF"/>
                </a:solidFill>
              </a:rPr>
              <a:t>regcore:yyy_id</a:t>
            </a:r>
            <a:r>
              <a:rPr lang="en-US" sz="1400" dirty="0" smtClean="0"/>
              <a:t> mimosa ID’s 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4282" y="5560208"/>
            <a:ext cx="1914525" cy="4000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331652" y="5987235"/>
            <a:ext cx="3529162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NOTE: </a:t>
            </a:r>
            <a:r>
              <a:rPr lang="en-US" sz="1400" i="1" dirty="0" err="1" smtClean="0">
                <a:solidFill>
                  <a:srgbClr val="0000FF"/>
                </a:solidFill>
              </a:rPr>
              <a:t>mctxcore:mimosaRef</a:t>
            </a:r>
            <a:r>
              <a:rPr lang="en-US" sz="1400" dirty="0" smtClean="0"/>
              <a:t> is an </a:t>
            </a:r>
            <a:r>
              <a:rPr lang="en-US" sz="1400" dirty="0" err="1" smtClean="0"/>
              <a:t>ObjectProperty</a:t>
            </a:r>
            <a:r>
              <a:rPr lang="en-US" sz="1400" dirty="0" smtClean="0"/>
              <a:t> for referencing  objects in mimosa model.</a:t>
            </a:r>
            <a:endParaRPr lang="en-US" sz="1400" dirty="0"/>
          </a:p>
        </p:txBody>
      </p:sp>
      <p:sp>
        <p:nvSpPr>
          <p:cNvPr id="23" name="Oval 22"/>
          <p:cNvSpPr/>
          <p:nvPr/>
        </p:nvSpPr>
        <p:spPr>
          <a:xfrm>
            <a:off x="8441725" y="5375836"/>
            <a:ext cx="2166402" cy="630771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4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ISA-95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Personnel Model</a:t>
            </a:r>
          </a:p>
          <a:p>
            <a:r>
              <a:rPr lang="en-US" dirty="0" smtClean="0"/>
              <a:t>Process Segment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736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77390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39924"/>
            <a:ext cx="4314825" cy="3057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725" y="2818160"/>
            <a:ext cx="4410075" cy="3105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59853" y="3039924"/>
            <a:ext cx="986518" cy="639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dirty="0" smtClean="0"/>
              <a:t>Person</a:t>
            </a:r>
          </a:p>
          <a:p>
            <a:pPr algn="ctr"/>
            <a:r>
              <a:rPr lang="en-US" sz="1100" dirty="0" smtClean="0"/>
              <a:t>(ISA-95)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5345141" y="4445913"/>
            <a:ext cx="986518" cy="63944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dirty="0" smtClean="0"/>
              <a:t>Person Capability Property</a:t>
            </a:r>
            <a:endParaRPr lang="en-US" sz="12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738133" y="3679371"/>
            <a:ext cx="206828" cy="766542"/>
            <a:chOff x="5738133" y="3679371"/>
            <a:chExt cx="206828" cy="766542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5738133" y="3679371"/>
              <a:ext cx="206828" cy="196564"/>
              <a:chOff x="6640286" y="4568686"/>
              <a:chExt cx="312963" cy="442056"/>
            </a:xfrm>
            <a:solidFill>
              <a:schemeClr val="tx1"/>
            </a:solidFill>
          </p:grpSpPr>
          <p:sp>
            <p:nvSpPr>
              <p:cNvPr id="8" name="Isosceles Triangle 7"/>
              <p:cNvSpPr/>
              <p:nvPr/>
            </p:nvSpPr>
            <p:spPr>
              <a:xfrm>
                <a:off x="6640286" y="4568686"/>
                <a:ext cx="303439" cy="22102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 flipV="1">
                <a:off x="6649810" y="4789714"/>
                <a:ext cx="303439" cy="22102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Connector 11"/>
            <p:cNvCxnSpPr>
              <a:stCxn id="8" idx="0"/>
              <a:endCxn id="7" idx="0"/>
            </p:cNvCxnSpPr>
            <p:nvPr/>
          </p:nvCxnSpPr>
          <p:spPr>
            <a:xfrm>
              <a:off x="5838400" y="3875935"/>
              <a:ext cx="0" cy="5699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Oval 14"/>
          <p:cNvSpPr/>
          <p:nvPr/>
        </p:nvSpPr>
        <p:spPr>
          <a:xfrm>
            <a:off x="7447444" y="4339809"/>
            <a:ext cx="1349829" cy="714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18987" y="3013887"/>
            <a:ext cx="1349829" cy="714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268816" y="3371199"/>
            <a:ext cx="884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2"/>
          </p:cNvCxnSpPr>
          <p:nvPr/>
        </p:nvCxnSpPr>
        <p:spPr>
          <a:xfrm flipH="1" flipV="1">
            <a:off x="6542314" y="4697121"/>
            <a:ext cx="9051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45141" y="5603586"/>
            <a:ext cx="986518" cy="63944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dirty="0" smtClean="0"/>
              <a:t>“Maintenance</a:t>
            </a:r>
          </a:p>
          <a:p>
            <a:pPr algn="ctr"/>
            <a:r>
              <a:rPr lang="en-US" sz="1200" dirty="0" smtClean="0"/>
              <a:t>Experience”</a:t>
            </a:r>
          </a:p>
          <a:p>
            <a:pPr algn="ctr"/>
            <a:r>
              <a:rPr lang="en-US" sz="1200" dirty="0" smtClean="0"/>
              <a:t>(VPA)</a:t>
            </a:r>
            <a:endParaRPr lang="en-US" sz="12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5750379" y="5085362"/>
            <a:ext cx="181401" cy="518228"/>
            <a:chOff x="5647126" y="3679370"/>
            <a:chExt cx="200534" cy="423238"/>
          </a:xfrm>
        </p:grpSpPr>
        <p:sp>
          <p:nvSpPr>
            <p:cNvPr id="26" name="Isosceles Triangle 25"/>
            <p:cNvSpPr/>
            <p:nvPr/>
          </p:nvSpPr>
          <p:spPr>
            <a:xfrm>
              <a:off x="5647126" y="3679370"/>
              <a:ext cx="200534" cy="9828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6" idx="3"/>
              <a:endCxn id="21" idx="0"/>
            </p:cNvCxnSpPr>
            <p:nvPr/>
          </p:nvCxnSpPr>
          <p:spPr>
            <a:xfrm flipH="1">
              <a:off x="5744431" y="3777652"/>
              <a:ext cx="2963" cy="3249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1926772" y="2471231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ISA-95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246914" y="2490305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VPA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176787" y="2449242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ISA-95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20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Personnel - Person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808"/>
            <a:ext cx="10515600" cy="4652963"/>
          </a:xfrm>
        </p:spPr>
        <p:txBody>
          <a:bodyPr/>
          <a:lstStyle/>
          <a:p>
            <a:r>
              <a:rPr lang="en-US" dirty="0" smtClean="0"/>
              <a:t>TBC-project</a:t>
            </a:r>
            <a:r>
              <a:rPr lang="en-US" dirty="0"/>
              <a:t>: maintenance.tut.fi</a:t>
            </a:r>
          </a:p>
          <a:p>
            <a:r>
              <a:rPr lang="en-US" dirty="0" smtClean="0"/>
              <a:t>mc1:Person_3 type </a:t>
            </a:r>
            <a:r>
              <a:rPr lang="en-US" dirty="0" err="1" smtClean="0"/>
              <a:t>maintcont:MaintenanceTeamLeader</a:t>
            </a:r>
            <a:endParaRPr lang="en-US" dirty="0" smtClean="0"/>
          </a:p>
          <a:p>
            <a:pPr lvl="1"/>
            <a:r>
              <a:rPr lang="en-US" dirty="0" err="1"/>
              <a:t>maintcont:</a:t>
            </a:r>
            <a:r>
              <a:rPr lang="en-US" dirty="0" err="1" smtClean="0"/>
              <a:t>hasSubordinate</a:t>
            </a:r>
            <a:endParaRPr lang="en-US" dirty="0" smtClean="0"/>
          </a:p>
          <a:p>
            <a:pPr lvl="1"/>
            <a:r>
              <a:rPr lang="en-US" dirty="0" smtClean="0"/>
              <a:t>mc1:Person_1 </a:t>
            </a:r>
            <a:r>
              <a:rPr lang="en-US" dirty="0"/>
              <a:t>type </a:t>
            </a:r>
            <a:r>
              <a:rPr lang="en-US" dirty="0" err="1" smtClean="0"/>
              <a:t>maintcont:Maintenanceman</a:t>
            </a:r>
            <a:endParaRPr lang="fi-FI" dirty="0"/>
          </a:p>
          <a:p>
            <a:pPr lvl="1"/>
            <a:r>
              <a:rPr lang="en-US" dirty="0" smtClean="0"/>
              <a:t>mc1:Person_2 </a:t>
            </a:r>
            <a:r>
              <a:rPr lang="en-US" dirty="0"/>
              <a:t>type </a:t>
            </a:r>
            <a:r>
              <a:rPr lang="en-US" dirty="0" err="1" smtClean="0"/>
              <a:t>maintcont:Maintenanceman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62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new context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3125273"/>
          </a:xfrm>
        </p:spPr>
        <p:txBody>
          <a:bodyPr/>
          <a:lstStyle/>
          <a:p>
            <a:r>
              <a:rPr lang="en-US" dirty="0" smtClean="0"/>
              <a:t>1) Creating a new </a:t>
            </a:r>
            <a:r>
              <a:rPr lang="en-US" dirty="0" err="1" smtClean="0"/>
              <a:t>workcoreplus:WorkOrder</a:t>
            </a:r>
            <a:r>
              <a:rPr lang="en-US" dirty="0"/>
              <a:t> </a:t>
            </a:r>
            <a:r>
              <a:rPr lang="en-US" dirty="0" smtClean="0"/>
              <a:t>by </a:t>
            </a:r>
            <a:r>
              <a:rPr lang="en-US" dirty="0" err="1" smtClean="0"/>
              <a:t>context_mimosa:CreateWorkOrderTemplate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Argument: </a:t>
            </a:r>
            <a:r>
              <a:rPr lang="en-US" dirty="0" err="1" smtClean="0"/>
              <a:t>woid</a:t>
            </a:r>
            <a:r>
              <a:rPr lang="en-US" dirty="0" smtClean="0"/>
              <a:t>=201 (</a:t>
            </a:r>
            <a:r>
              <a:rPr lang="en-US" dirty="0" err="1" smtClean="0"/>
              <a:t>workcoreplus:work_order_id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Argument: </a:t>
            </a:r>
            <a:r>
              <a:rPr lang="en-US" dirty="0" err="1" smtClean="0"/>
              <a:t>segtag</a:t>
            </a:r>
            <a:r>
              <a:rPr lang="en-US" dirty="0" smtClean="0"/>
              <a:t>=‘SEG-101’ (</a:t>
            </a:r>
            <a:r>
              <a:rPr lang="en-US" dirty="0" err="1" smtClean="0"/>
              <a:t>combined:segment_tag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Argument: </a:t>
            </a:r>
            <a:r>
              <a:rPr lang="en-US" dirty="0" err="1" smtClean="0"/>
              <a:t>agent_id</a:t>
            </a:r>
            <a:r>
              <a:rPr lang="en-US" dirty="0" smtClean="0"/>
              <a:t>=1 (mctxcore:cris_agent_id)</a:t>
            </a:r>
          </a:p>
          <a:p>
            <a:pPr marL="914400" lvl="2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209" y="3386237"/>
            <a:ext cx="10641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</a:rPr>
              <a:t>(start)--&gt;| LOAD_KB(0) |--&gt;| INF_MODEL(1) |--&gt;| INFER(2) |--&gt;| SELECT(3) |--&gt;| USER_CHECK(4) |--&gt;| LIST(5) |--&gt;| USER_CHECK(4) |--&gt;| CALL_TEMPLATE(6) |--&gt;| SELECT(3) |--&gt;(end)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20473" y="3870966"/>
            <a:ext cx="5460642" cy="244682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=================CONSTRUCT TEMPLATE RESULTS===============</a:t>
            </a:r>
          </a:p>
          <a:p>
            <a:endParaRPr lang="en-US" sz="900" dirty="0" smtClean="0"/>
          </a:p>
          <a:p>
            <a:r>
              <a:rPr lang="en-US" sz="900" dirty="0" smtClean="0"/>
              <a:t>&lt;</a:t>
            </a:r>
            <a:r>
              <a:rPr lang="en-US" sz="900" dirty="0" err="1" smtClean="0"/>
              <a:t>rdf:RDF</a:t>
            </a:r>
            <a:endParaRPr lang="en-US" sz="900" dirty="0" smtClean="0"/>
          </a:p>
          <a:p>
            <a:r>
              <a:rPr lang="en-US" sz="900" dirty="0" smtClean="0"/>
              <a:t>    </a:t>
            </a:r>
            <a:r>
              <a:rPr lang="en-US" sz="900" dirty="0" err="1" smtClean="0"/>
              <a:t>xmlns:rdf</a:t>
            </a:r>
            <a:r>
              <a:rPr lang="en-US" sz="900" dirty="0" smtClean="0"/>
              <a:t>="http://www.w3.org/1999/02/22-rdf-syntax-ns#"</a:t>
            </a:r>
          </a:p>
          <a:p>
            <a:r>
              <a:rPr lang="en-US" sz="900" dirty="0" smtClean="0"/>
              <a:t>    xmlns:j.0="http://ssp4t5.net/mimosa/combined#"</a:t>
            </a:r>
          </a:p>
          <a:p>
            <a:r>
              <a:rPr lang="en-US" sz="900" dirty="0" smtClean="0"/>
              <a:t>    xmlns:j.1="http://ssp4t5.net/mimosa/</a:t>
            </a:r>
            <a:r>
              <a:rPr lang="en-US" sz="900" dirty="0" err="1" smtClean="0"/>
              <a:t>workcoreplus</a:t>
            </a:r>
            <a:r>
              <a:rPr lang="en-US" sz="900" dirty="0" smtClean="0"/>
              <a:t>#" &gt; </a:t>
            </a:r>
          </a:p>
          <a:p>
            <a:r>
              <a:rPr lang="en-US" sz="900" dirty="0" smtClean="0"/>
              <a:t>  &lt;</a:t>
            </a:r>
            <a:r>
              <a:rPr lang="en-US" sz="900" dirty="0" err="1" smtClean="0"/>
              <a:t>rdf:Description</a:t>
            </a:r>
            <a:r>
              <a:rPr lang="en-US" sz="900" dirty="0" smtClean="0"/>
              <a:t> </a:t>
            </a:r>
            <a:r>
              <a:rPr lang="en-US" sz="900" dirty="0" err="1" smtClean="0"/>
              <a:t>rdf:about</a:t>
            </a:r>
            <a:r>
              <a:rPr lang="en-US" sz="900" dirty="0" smtClean="0"/>
              <a:t>="http://ssp4t5.net/mimosa/workcoreplus#WorkOrder_202"&gt;</a:t>
            </a:r>
          </a:p>
          <a:p>
            <a:r>
              <a:rPr lang="en-US" sz="900" dirty="0" smtClean="0"/>
              <a:t>    &lt;j.0:targetAsset_id </a:t>
            </a:r>
            <a:r>
              <a:rPr lang="en-US" sz="900" dirty="0" err="1" smtClean="0"/>
              <a:t>rdf:datatype</a:t>
            </a:r>
            <a:r>
              <a:rPr lang="en-US" sz="900" dirty="0" smtClean="0"/>
              <a:t>="http://www.w3.org/2001/XMLSchema#integer"&gt;101&lt;/j.0:targetAsset_id&gt;</a:t>
            </a:r>
          </a:p>
          <a:p>
            <a:r>
              <a:rPr lang="en-US" sz="900" dirty="0" smtClean="0"/>
              <a:t>    &lt;j.0:targetSegment_tag </a:t>
            </a:r>
            <a:r>
              <a:rPr lang="en-US" sz="900" dirty="0" err="1" smtClean="0"/>
              <a:t>rdf:datatype</a:t>
            </a:r>
            <a:r>
              <a:rPr lang="en-US" sz="900" dirty="0" smtClean="0"/>
              <a:t>="http://www.w3.org/2001/XMLSchema#string"&gt;SEG-101&lt;/j.0:targetSegment_tag&gt;</a:t>
            </a:r>
          </a:p>
          <a:p>
            <a:r>
              <a:rPr lang="en-US" sz="900" dirty="0" smtClean="0"/>
              <a:t>    &lt;j.1:toAgent </a:t>
            </a:r>
            <a:r>
              <a:rPr lang="en-US" sz="900" dirty="0" err="1" smtClean="0"/>
              <a:t>rdf:resource</a:t>
            </a:r>
            <a:r>
              <a:rPr lang="en-US" sz="900" dirty="0" smtClean="0"/>
              <a:t>="http://ssp4t5.net/mimosa/combined#Agent_1"/&gt;</a:t>
            </a:r>
          </a:p>
          <a:p>
            <a:r>
              <a:rPr lang="en-US" sz="900" dirty="0" smtClean="0"/>
              <a:t>    &lt;j.1:work_order_id </a:t>
            </a:r>
            <a:r>
              <a:rPr lang="en-US" sz="900" dirty="0" err="1" smtClean="0"/>
              <a:t>rdf:datatype</a:t>
            </a:r>
            <a:r>
              <a:rPr lang="en-US" sz="900" dirty="0" smtClean="0"/>
              <a:t>="http://www.w3.org/2001/XMLSchema#integer"&gt;202&lt;/j.1:work_order_id&gt;</a:t>
            </a:r>
          </a:p>
          <a:p>
            <a:r>
              <a:rPr lang="en-US" sz="900" dirty="0" smtClean="0"/>
              <a:t>    &lt;</a:t>
            </a:r>
            <a:r>
              <a:rPr lang="en-US" sz="900" dirty="0" err="1" smtClean="0"/>
              <a:t>rdf:type</a:t>
            </a:r>
            <a:r>
              <a:rPr lang="en-US" sz="900" dirty="0" smtClean="0"/>
              <a:t> </a:t>
            </a:r>
            <a:r>
              <a:rPr lang="en-US" sz="900" dirty="0" err="1" smtClean="0"/>
              <a:t>rdf:resource</a:t>
            </a:r>
            <a:r>
              <a:rPr lang="en-US" sz="900" dirty="0" smtClean="0"/>
              <a:t>="http://ssp4t5.net/mimosa/</a:t>
            </a:r>
            <a:r>
              <a:rPr lang="en-US" sz="900" dirty="0" err="1" smtClean="0"/>
              <a:t>workcoreplus#WorkOrder</a:t>
            </a:r>
            <a:r>
              <a:rPr lang="en-US" sz="900" dirty="0" smtClean="0"/>
              <a:t>"/&gt;</a:t>
            </a:r>
          </a:p>
          <a:p>
            <a:r>
              <a:rPr lang="en-US" sz="900" dirty="0" smtClean="0"/>
              <a:t>  &lt;/</a:t>
            </a:r>
            <a:r>
              <a:rPr lang="en-US" sz="900" dirty="0" err="1" smtClean="0"/>
              <a:t>rdf:Description</a:t>
            </a:r>
            <a:r>
              <a:rPr lang="en-US" sz="900" dirty="0" smtClean="0"/>
              <a:t>&gt;</a:t>
            </a:r>
          </a:p>
          <a:p>
            <a:r>
              <a:rPr lang="en-US" sz="900" dirty="0" smtClean="0"/>
              <a:t>&lt;/</a:t>
            </a:r>
            <a:r>
              <a:rPr lang="en-US" sz="900" dirty="0" err="1" smtClean="0"/>
              <a:t>rdf:RDF</a:t>
            </a:r>
            <a:r>
              <a:rPr lang="en-US" sz="900" dirty="0" smtClean="0"/>
              <a:t>&gt;</a:t>
            </a:r>
          </a:p>
          <a:p>
            <a:r>
              <a:rPr lang="en-US" sz="900" dirty="0" smtClean="0"/>
              <a:t>==================================================</a:t>
            </a:r>
          </a:p>
          <a:p>
            <a:endParaRPr lang="en-US" sz="9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036416" y="3601208"/>
            <a:ext cx="601552" cy="269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676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ISA-95: </a:t>
            </a:r>
            <a:r>
              <a:rPr lang="en-US" dirty="0"/>
              <a:t>Process Segment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4467578" cy="4673600"/>
          </a:xfrm>
        </p:spPr>
        <p:txBody>
          <a:bodyPr/>
          <a:lstStyle/>
          <a:p>
            <a:r>
              <a:rPr lang="en-US" dirty="0" smtClean="0"/>
              <a:t>Isa-95:EquipSegSpecification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067" y="2543175"/>
            <a:ext cx="5224286" cy="376731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825067" y="3127691"/>
            <a:ext cx="3186695" cy="1299141"/>
            <a:chOff x="5610578" y="3755293"/>
            <a:chExt cx="3186695" cy="1299141"/>
          </a:xfrm>
        </p:grpSpPr>
        <p:sp>
          <p:nvSpPr>
            <p:cNvPr id="5" name="Oval 4"/>
            <p:cNvSpPr/>
            <p:nvPr/>
          </p:nvSpPr>
          <p:spPr>
            <a:xfrm>
              <a:off x="7447444" y="4339809"/>
              <a:ext cx="1349829" cy="714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5" idx="2"/>
            </p:cNvCxnSpPr>
            <p:nvPr/>
          </p:nvCxnSpPr>
          <p:spPr>
            <a:xfrm flipH="1" flipV="1">
              <a:off x="5610578" y="3755293"/>
              <a:ext cx="1836866" cy="9418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6862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. TBC-project: </a:t>
            </a:r>
            <a:r>
              <a:rPr lang="en-US" dirty="0" smtClean="0"/>
              <a:t>maintenance.tut.fi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4294632" cy="4652963"/>
          </a:xfrm>
        </p:spPr>
        <p:txBody>
          <a:bodyPr>
            <a:normAutofit/>
          </a:bodyPr>
          <a:lstStyle/>
          <a:p>
            <a:r>
              <a:rPr lang="en-US" sz="1600" dirty="0" err="1" smtClean="0"/>
              <a:t>Pm:MachineDocumentation</a:t>
            </a:r>
            <a:endParaRPr lang="en-US" sz="1600" dirty="0" smtClean="0"/>
          </a:p>
          <a:p>
            <a:pPr lvl="1"/>
            <a:r>
              <a:rPr lang="en-US" sz="1200" dirty="0"/>
              <a:t>http://ase.tut.fi/ase-inf/ontologies/2015/PlantModel#MachineDocumentation</a:t>
            </a:r>
            <a:endParaRPr lang="en-US" sz="1200" dirty="0" smtClean="0"/>
          </a:p>
          <a:p>
            <a:r>
              <a:rPr lang="en-US" sz="1600" dirty="0" err="1" smtClean="0"/>
              <a:t>Pm:MachineInformation</a:t>
            </a:r>
            <a:endParaRPr lang="en-US" sz="1600" dirty="0" smtClean="0"/>
          </a:p>
          <a:p>
            <a:pPr lvl="1"/>
            <a:r>
              <a:rPr lang="en-US" sz="1200" dirty="0"/>
              <a:t>http://ase.tut.fi/ase-inf/ontologies/2015/PlantModel#MachineInformation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193" y="-252603"/>
            <a:ext cx="3829050" cy="69913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156067" y="4981844"/>
            <a:ext cx="3036189" cy="1895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009" y="1204341"/>
            <a:ext cx="29813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09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Workflow JSON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37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csmCommands_context_mimosa_store.json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238" y="1366340"/>
            <a:ext cx="8510250" cy="575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68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(Building Context Model – Templates and Constructors 2)</a:t>
            </a:r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3602216" y="3579666"/>
            <a:ext cx="1432069" cy="1116447"/>
            <a:chOff x="2342138" y="4812327"/>
            <a:chExt cx="1432069" cy="1116447"/>
          </a:xfrm>
        </p:grpSpPr>
        <p:grpSp>
          <p:nvGrpSpPr>
            <p:cNvPr id="49" name="Group 48"/>
            <p:cNvGrpSpPr/>
            <p:nvPr/>
          </p:nvGrpSpPr>
          <p:grpSpPr>
            <a:xfrm>
              <a:off x="2398052" y="4812327"/>
              <a:ext cx="1209657" cy="1067742"/>
              <a:chOff x="2714840" y="4871790"/>
              <a:chExt cx="1209657" cy="1067742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2838138" y="5152637"/>
                <a:ext cx="9350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err="1" smtClean="0">
                    <a:solidFill>
                      <a:prstClr val="black"/>
                    </a:solidFill>
                  </a:rPr>
                  <a:t>EWorkOrder</a:t>
                </a:r>
                <a:endParaRPr lang="en-US" sz="1000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2714840" y="4871790"/>
                <a:ext cx="1209657" cy="1067742"/>
                <a:chOff x="2714840" y="4871790"/>
                <a:chExt cx="1209657" cy="1067742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2714840" y="4871790"/>
                  <a:ext cx="1209657" cy="786895"/>
                </a:xfrm>
                <a:prstGeom prst="ellipse">
                  <a:avLst/>
                </a:prstGeom>
                <a:noFill/>
                <a:ln>
                  <a:solidFill>
                    <a:srgbClr val="7030A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2716291" y="5293640"/>
                  <a:ext cx="395351" cy="645892"/>
                  <a:chOff x="3253284" y="1947891"/>
                  <a:chExt cx="395351" cy="645892"/>
                </a:xfrm>
              </p:grpSpPr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3253284" y="1947891"/>
                    <a:ext cx="0" cy="64589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3253284" y="2593783"/>
                    <a:ext cx="39535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42" name="TextBox 41"/>
            <p:cNvSpPr txBox="1"/>
            <p:nvPr/>
          </p:nvSpPr>
          <p:spPr>
            <a:xfrm>
              <a:off x="2342138" y="5697942"/>
              <a:ext cx="14320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solidFill>
                    <a:prstClr val="black"/>
                  </a:solidFill>
                </a:rPr>
                <a:t>c</a:t>
              </a:r>
              <a:r>
                <a:rPr lang="en-US" sz="900" dirty="0" err="1" smtClean="0">
                  <a:solidFill>
                    <a:prstClr val="black"/>
                  </a:solidFill>
                </a:rPr>
                <a:t>ris_work_order_id</a:t>
              </a:r>
              <a:r>
                <a:rPr lang="en-US" sz="900" dirty="0" smtClean="0">
                  <a:solidFill>
                    <a:prstClr val="black"/>
                  </a:solidFill>
                </a:rPr>
                <a:t> = 201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064010" y="3571523"/>
            <a:ext cx="1209657" cy="1067742"/>
            <a:chOff x="2714840" y="4871790"/>
            <a:chExt cx="1209657" cy="1067742"/>
          </a:xfrm>
        </p:grpSpPr>
        <p:sp>
          <p:nvSpPr>
            <p:cNvPr id="65" name="TextBox 64"/>
            <p:cNvSpPr txBox="1"/>
            <p:nvPr/>
          </p:nvSpPr>
          <p:spPr>
            <a:xfrm>
              <a:off x="2784347" y="5152637"/>
              <a:ext cx="10849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prstClr val="black"/>
                  </a:solidFill>
                </a:rPr>
                <a:t>EPersonProfile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2714840" y="4871790"/>
              <a:ext cx="1209657" cy="1067742"/>
              <a:chOff x="2714840" y="4871790"/>
              <a:chExt cx="1209657" cy="1067742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2714840" y="4871790"/>
                <a:ext cx="1209657" cy="786895"/>
              </a:xfrm>
              <a:prstGeom prst="ellipse">
                <a:avLst/>
              </a:prstGeom>
              <a:noFill/>
              <a:ln>
                <a:solidFill>
                  <a:srgbClr val="7030A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2716291" y="5293640"/>
                <a:ext cx="395351" cy="645892"/>
                <a:chOff x="3253284" y="1947891"/>
                <a:chExt cx="395351" cy="645892"/>
              </a:xfrm>
            </p:grpSpPr>
            <p:cxnSp>
              <p:nvCxnSpPr>
                <p:cNvPr id="69" name="Straight Connector 68"/>
                <p:cNvCxnSpPr/>
                <p:nvPr/>
              </p:nvCxnSpPr>
              <p:spPr>
                <a:xfrm>
                  <a:off x="3253284" y="1947891"/>
                  <a:ext cx="0" cy="6458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3253284" y="2593783"/>
                  <a:ext cx="39535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89" name="Straight Arrow Connector 88"/>
          <p:cNvCxnSpPr>
            <a:stCxn id="81" idx="4"/>
          </p:cNvCxnSpPr>
          <p:nvPr/>
        </p:nvCxnSpPr>
        <p:spPr>
          <a:xfrm flipH="1">
            <a:off x="4552047" y="3201930"/>
            <a:ext cx="243370" cy="398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4130894" y="1335743"/>
            <a:ext cx="3965623" cy="2124587"/>
            <a:chOff x="7277911" y="2518391"/>
            <a:chExt cx="3965623" cy="2124587"/>
          </a:xfrm>
        </p:grpSpPr>
        <p:grpSp>
          <p:nvGrpSpPr>
            <p:cNvPr id="71" name="Group 70"/>
            <p:cNvGrpSpPr/>
            <p:nvPr/>
          </p:nvGrpSpPr>
          <p:grpSpPr>
            <a:xfrm>
              <a:off x="7337605" y="2518391"/>
              <a:ext cx="3905929" cy="1866187"/>
              <a:chOff x="2398052" y="2519676"/>
              <a:chExt cx="4538832" cy="2168577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3965982" y="2519676"/>
                <a:ext cx="1405666" cy="914400"/>
                <a:chOff x="4690334" y="3324113"/>
                <a:chExt cx="1405666" cy="914400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4690334" y="3324113"/>
                  <a:ext cx="1405666" cy="914400"/>
                </a:xfrm>
                <a:prstGeom prst="ellipse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4849905" y="3566014"/>
                  <a:ext cx="108652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solidFill>
                        <a:prstClr val="black"/>
                      </a:solidFill>
                    </a:rPr>
                    <a:t>Situation Context</a:t>
                  </a:r>
                  <a:endParaRPr lang="en-US" sz="10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3965981" y="3773853"/>
                <a:ext cx="1405666" cy="914400"/>
                <a:chOff x="4690334" y="3324113"/>
                <a:chExt cx="1405666" cy="914400"/>
              </a:xfrm>
            </p:grpSpPr>
            <p:sp>
              <p:nvSpPr>
                <p:cNvPr id="83" name="Oval 82"/>
                <p:cNvSpPr/>
                <p:nvPr/>
              </p:nvSpPr>
              <p:spPr>
                <a:xfrm>
                  <a:off x="4690334" y="3324113"/>
                  <a:ext cx="1405666" cy="914400"/>
                </a:xfrm>
                <a:prstGeom prst="ellipse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4849905" y="3609046"/>
                  <a:ext cx="1086523" cy="286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err="1" smtClean="0">
                      <a:solidFill>
                        <a:prstClr val="black"/>
                      </a:solidFill>
                    </a:rPr>
                    <a:t>EMaintTarget</a:t>
                  </a:r>
                  <a:endParaRPr lang="en-US" sz="10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2398052" y="3773853"/>
                <a:ext cx="1405666" cy="914400"/>
                <a:chOff x="4690334" y="3324113"/>
                <a:chExt cx="1405666" cy="914400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4690334" y="3324113"/>
                  <a:ext cx="1405666" cy="914400"/>
                </a:xfrm>
                <a:prstGeom prst="ellipse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4849905" y="3641320"/>
                  <a:ext cx="1086523" cy="286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solidFill>
                        <a:prstClr val="black"/>
                      </a:solidFill>
                    </a:rPr>
                    <a:t>EMaintWork</a:t>
                  </a:r>
                  <a:endParaRPr lang="en-US" sz="10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5531218" y="3772359"/>
                <a:ext cx="1405666" cy="914400"/>
                <a:chOff x="4690334" y="3324113"/>
                <a:chExt cx="1405666" cy="914400"/>
              </a:xfrm>
            </p:grpSpPr>
            <p:sp>
              <p:nvSpPr>
                <p:cNvPr id="79" name="Oval 78"/>
                <p:cNvSpPr/>
                <p:nvPr/>
              </p:nvSpPr>
              <p:spPr>
                <a:xfrm>
                  <a:off x="4690334" y="3324113"/>
                  <a:ext cx="1405666" cy="914400"/>
                </a:xfrm>
                <a:prstGeom prst="ellipse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4849905" y="3630562"/>
                  <a:ext cx="1086523" cy="286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err="1" smtClean="0">
                      <a:solidFill>
                        <a:prstClr val="black"/>
                      </a:solidFill>
                    </a:rPr>
                    <a:t>EMaintPerson</a:t>
                  </a:r>
                  <a:endParaRPr lang="en-US" sz="1000" dirty="0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76" name="Straight Arrow Connector 75"/>
              <p:cNvCxnSpPr>
                <a:stCxn id="85" idx="3"/>
                <a:endCxn id="81" idx="7"/>
              </p:cNvCxnSpPr>
              <p:nvPr/>
            </p:nvCxnSpPr>
            <p:spPr>
              <a:xfrm flipH="1">
                <a:off x="3597863" y="3300165"/>
                <a:ext cx="573974" cy="6075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85" idx="4"/>
                <a:endCxn id="83" idx="0"/>
              </p:cNvCxnSpPr>
              <p:nvPr/>
            </p:nvCxnSpPr>
            <p:spPr>
              <a:xfrm flipH="1">
                <a:off x="4668814" y="3434076"/>
                <a:ext cx="1" cy="3397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stCxn id="85" idx="5"/>
                <a:endCxn id="79" idx="1"/>
              </p:cNvCxnSpPr>
              <p:nvPr/>
            </p:nvCxnSpPr>
            <p:spPr>
              <a:xfrm>
                <a:off x="5165793" y="3300165"/>
                <a:ext cx="571280" cy="6061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277911" y="3964451"/>
              <a:ext cx="1432069" cy="678527"/>
              <a:chOff x="7277911" y="3964451"/>
              <a:chExt cx="1432069" cy="678527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7325871" y="3964451"/>
                <a:ext cx="395351" cy="645892"/>
                <a:chOff x="7487676" y="5379774"/>
                <a:chExt cx="395351" cy="645892"/>
              </a:xfrm>
            </p:grpSpPr>
            <p:cxnSp>
              <p:nvCxnSpPr>
                <p:cNvPr id="96" name="Straight Connector 95"/>
                <p:cNvCxnSpPr/>
                <p:nvPr/>
              </p:nvCxnSpPr>
              <p:spPr>
                <a:xfrm>
                  <a:off x="7487676" y="5379774"/>
                  <a:ext cx="0" cy="6458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7487676" y="6025666"/>
                  <a:ext cx="39535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TextBox 97"/>
              <p:cNvSpPr txBox="1"/>
              <p:nvPr/>
            </p:nvSpPr>
            <p:spPr>
              <a:xfrm>
                <a:off x="7277911" y="4412146"/>
                <a:ext cx="143206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prstClr val="black"/>
                    </a:solidFill>
                  </a:rPr>
                  <a:t>c</a:t>
                </a:r>
                <a:r>
                  <a:rPr lang="en-US" sz="900" dirty="0" err="1" smtClean="0">
                    <a:solidFill>
                      <a:prstClr val="black"/>
                    </a:solidFill>
                  </a:rPr>
                  <a:t>ris_work_order_id</a:t>
                </a:r>
                <a:r>
                  <a:rPr lang="en-US" sz="900" dirty="0" smtClean="0">
                    <a:solidFill>
                      <a:prstClr val="black"/>
                    </a:solidFill>
                  </a:rPr>
                  <a:t> = 201</a:t>
                </a:r>
                <a:endParaRPr lang="en-US" sz="900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0" name="TextBox 99"/>
          <p:cNvSpPr txBox="1"/>
          <p:nvPr/>
        </p:nvSpPr>
        <p:spPr>
          <a:xfrm>
            <a:off x="6749539" y="2013682"/>
            <a:ext cx="935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smtClean="0">
                <a:solidFill>
                  <a:prstClr val="black"/>
                </a:solidFill>
              </a:rPr>
              <a:t>hasElement</a:t>
            </a:r>
            <a:endParaRPr lang="en-US" sz="1000" i="1" dirty="0">
              <a:solidFill>
                <a:prstClr val="black"/>
              </a:solidFill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3137694" y="1463030"/>
            <a:ext cx="1966024" cy="488591"/>
            <a:chOff x="6840450" y="2625786"/>
            <a:chExt cx="1966024" cy="488591"/>
          </a:xfrm>
        </p:grpSpPr>
        <p:sp>
          <p:nvSpPr>
            <p:cNvPr id="36" name="TextBox 35"/>
            <p:cNvSpPr txBox="1"/>
            <p:nvPr/>
          </p:nvSpPr>
          <p:spPr>
            <a:xfrm>
              <a:off x="6840450" y="2759067"/>
              <a:ext cx="1538345" cy="246221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0000FF"/>
                  </a:solidFill>
                </a:rPr>
                <a:t>SPIN_CONSTRUCTORS</a:t>
              </a:r>
              <a:endParaRPr lang="en-US" sz="900" dirty="0">
                <a:solidFill>
                  <a:srgbClr val="0000FF"/>
                </a:solidFill>
              </a:endParaRPr>
            </a:p>
          </p:txBody>
        </p:sp>
        <p:sp>
          <p:nvSpPr>
            <p:cNvPr id="102" name="Right Arrow 101"/>
            <p:cNvSpPr/>
            <p:nvPr/>
          </p:nvSpPr>
          <p:spPr>
            <a:xfrm>
              <a:off x="8376445" y="2625786"/>
              <a:ext cx="430029" cy="488591"/>
            </a:xfrm>
            <a:prstGeom prst="rightArrow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11343" y="2554830"/>
            <a:ext cx="1966024" cy="488654"/>
            <a:chOff x="6556488" y="2756439"/>
            <a:chExt cx="1966024" cy="488654"/>
          </a:xfrm>
        </p:grpSpPr>
        <p:sp>
          <p:nvSpPr>
            <p:cNvPr id="90" name="TextBox 89"/>
            <p:cNvSpPr txBox="1"/>
            <p:nvPr/>
          </p:nvSpPr>
          <p:spPr>
            <a:xfrm>
              <a:off x="6556488" y="2878961"/>
              <a:ext cx="1538345" cy="246221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0000FF"/>
                  </a:solidFill>
                </a:rPr>
                <a:t>SPIN_CONSTRUCTORS</a:t>
              </a:r>
              <a:endParaRPr lang="en-US" sz="900" dirty="0">
                <a:solidFill>
                  <a:srgbClr val="0000FF"/>
                </a:solidFill>
              </a:endParaRPr>
            </a:p>
          </p:txBody>
        </p:sp>
        <p:sp>
          <p:nvSpPr>
            <p:cNvPr id="91" name="Right Arrow 90"/>
            <p:cNvSpPr/>
            <p:nvPr/>
          </p:nvSpPr>
          <p:spPr>
            <a:xfrm>
              <a:off x="8092483" y="2756439"/>
              <a:ext cx="430029" cy="488654"/>
            </a:xfrm>
            <a:prstGeom prst="rightArrow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04" name="Straight Arrow Connector 103"/>
          <p:cNvCxnSpPr>
            <a:endCxn id="53" idx="0"/>
          </p:cNvCxnSpPr>
          <p:nvPr/>
        </p:nvCxnSpPr>
        <p:spPr>
          <a:xfrm flipH="1">
            <a:off x="5835385" y="3221822"/>
            <a:ext cx="169689" cy="35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79" idx="4"/>
            <a:endCxn id="67" idx="0"/>
          </p:cNvCxnSpPr>
          <p:nvPr/>
        </p:nvCxnSpPr>
        <p:spPr>
          <a:xfrm>
            <a:off x="7491689" y="3200645"/>
            <a:ext cx="177150" cy="370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6382527" y="3200644"/>
            <a:ext cx="339069" cy="1236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549115" y="3246155"/>
            <a:ext cx="935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smtClean="0">
                <a:solidFill>
                  <a:prstClr val="black"/>
                </a:solidFill>
              </a:rPr>
              <a:t>hasElement</a:t>
            </a:r>
            <a:endParaRPr lang="en-US" sz="1000" i="1" dirty="0">
              <a:solidFill>
                <a:prstClr val="black"/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4749025" y="5625107"/>
            <a:ext cx="1209657" cy="1067742"/>
            <a:chOff x="2714840" y="4871790"/>
            <a:chExt cx="1209657" cy="1067742"/>
          </a:xfrm>
        </p:grpSpPr>
        <p:sp>
          <p:nvSpPr>
            <p:cNvPr id="110" name="TextBox 109"/>
            <p:cNvSpPr txBox="1"/>
            <p:nvPr/>
          </p:nvSpPr>
          <p:spPr>
            <a:xfrm>
              <a:off x="2782370" y="4994446"/>
              <a:ext cx="1084907" cy="553998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prstClr val="black"/>
                  </a:solidFill>
                </a:rPr>
                <a:t>Isa-95</a:t>
              </a:r>
              <a:r>
                <a:rPr lang="en-US" sz="1000" dirty="0" smtClean="0">
                  <a:solidFill>
                    <a:prstClr val="black"/>
                  </a:solidFill>
                </a:rPr>
                <a:t>:</a:t>
              </a:r>
            </a:p>
            <a:p>
              <a:pPr algn="ctr"/>
              <a:r>
                <a:rPr lang="en-US" sz="1000" dirty="0" smtClean="0">
                  <a:solidFill>
                    <a:prstClr val="black"/>
                  </a:solidFill>
                </a:rPr>
                <a:t>EquipSegSpecification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2714840" y="4871790"/>
              <a:ext cx="1209657" cy="1067742"/>
              <a:chOff x="2714840" y="4871790"/>
              <a:chExt cx="1209657" cy="1067742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2714840" y="4871790"/>
                <a:ext cx="1209657" cy="786895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2716291" y="5293640"/>
                <a:ext cx="395351" cy="645892"/>
                <a:chOff x="3253284" y="1947891"/>
                <a:chExt cx="395351" cy="645892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3253284" y="1947891"/>
                  <a:ext cx="0" cy="6458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3253284" y="2593783"/>
                  <a:ext cx="39535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9" name="Group 138"/>
          <p:cNvGrpSpPr/>
          <p:nvPr/>
        </p:nvGrpSpPr>
        <p:grpSpPr>
          <a:xfrm>
            <a:off x="6171082" y="5625107"/>
            <a:ext cx="1209657" cy="1067742"/>
            <a:chOff x="2714840" y="4871790"/>
            <a:chExt cx="1209657" cy="1067742"/>
          </a:xfrm>
        </p:grpSpPr>
        <p:sp>
          <p:nvSpPr>
            <p:cNvPr id="140" name="TextBox 139"/>
            <p:cNvSpPr txBox="1"/>
            <p:nvPr/>
          </p:nvSpPr>
          <p:spPr>
            <a:xfrm>
              <a:off x="2782370" y="4994446"/>
              <a:ext cx="1084907" cy="553998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prstClr val="black"/>
                  </a:solidFill>
                </a:rPr>
                <a:t>pm: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</a:rPr>
                <a:t>MachineDocumentation</a:t>
              </a:r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2714840" y="4871790"/>
              <a:ext cx="1209657" cy="1067742"/>
              <a:chOff x="2714840" y="4871790"/>
              <a:chExt cx="1209657" cy="1067742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2714840" y="4871790"/>
                <a:ext cx="1209657" cy="786895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3" name="Group 142"/>
              <p:cNvGrpSpPr/>
              <p:nvPr/>
            </p:nvGrpSpPr>
            <p:grpSpPr>
              <a:xfrm>
                <a:off x="2716291" y="5293640"/>
                <a:ext cx="395351" cy="645892"/>
                <a:chOff x="3253284" y="1947891"/>
                <a:chExt cx="395351" cy="645892"/>
              </a:xfrm>
            </p:grpSpPr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3253284" y="1947891"/>
                  <a:ext cx="0" cy="6458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3253284" y="2593783"/>
                  <a:ext cx="39535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46" name="Straight Arrow Connector 145"/>
          <p:cNvCxnSpPr>
            <a:stCxn id="60" idx="4"/>
            <a:endCxn id="142" idx="0"/>
          </p:cNvCxnSpPr>
          <p:nvPr/>
        </p:nvCxnSpPr>
        <p:spPr>
          <a:xfrm>
            <a:off x="6519771" y="5203257"/>
            <a:ext cx="256140" cy="42185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7984116" y="5588584"/>
            <a:ext cx="1209657" cy="1067742"/>
            <a:chOff x="2714840" y="4871790"/>
            <a:chExt cx="1209657" cy="1067742"/>
          </a:xfrm>
        </p:grpSpPr>
        <p:sp>
          <p:nvSpPr>
            <p:cNvPr id="148" name="TextBox 147"/>
            <p:cNvSpPr txBox="1"/>
            <p:nvPr/>
          </p:nvSpPr>
          <p:spPr>
            <a:xfrm>
              <a:off x="2782370" y="4994446"/>
              <a:ext cx="1084907" cy="553998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prstClr val="black"/>
                  </a:solidFill>
                </a:rPr>
                <a:t>Isa-95: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</a:rPr>
                <a:t>Person Capability Property</a:t>
              </a:r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2714840" y="4871790"/>
              <a:ext cx="1209657" cy="1067742"/>
              <a:chOff x="2714840" y="4871790"/>
              <a:chExt cx="1209657" cy="1067742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2714840" y="4871790"/>
                <a:ext cx="1209657" cy="786895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2716291" y="5293640"/>
                <a:ext cx="395351" cy="645892"/>
                <a:chOff x="3253284" y="1947891"/>
                <a:chExt cx="395351" cy="645892"/>
              </a:xfrm>
            </p:grpSpPr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3253284" y="1947891"/>
                  <a:ext cx="0" cy="6458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3253284" y="2593783"/>
                  <a:ext cx="39535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54" name="Group 153"/>
          <p:cNvGrpSpPr/>
          <p:nvPr/>
        </p:nvGrpSpPr>
        <p:grpSpPr>
          <a:xfrm>
            <a:off x="9616634" y="5587481"/>
            <a:ext cx="1209657" cy="1067742"/>
            <a:chOff x="2714840" y="4871790"/>
            <a:chExt cx="1209657" cy="1067742"/>
          </a:xfrm>
        </p:grpSpPr>
        <p:sp>
          <p:nvSpPr>
            <p:cNvPr id="155" name="TextBox 154"/>
            <p:cNvSpPr txBox="1"/>
            <p:nvPr/>
          </p:nvSpPr>
          <p:spPr>
            <a:xfrm>
              <a:off x="2782370" y="4994446"/>
              <a:ext cx="1084907" cy="553998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>
                  <a:solidFill>
                    <a:prstClr val="black"/>
                  </a:solidFill>
                </a:rPr>
                <a:t>ctxisa</a:t>
              </a:r>
              <a:r>
                <a:rPr lang="en-US" sz="1000" dirty="0" smtClean="0">
                  <a:solidFill>
                    <a:prstClr val="black"/>
                  </a:solidFill>
                </a:rPr>
                <a:t>: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</a:rPr>
                <a:t>Maintenance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</a:rPr>
                <a:t>Experience</a:t>
              </a:r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2714840" y="4871790"/>
              <a:ext cx="1209657" cy="1067742"/>
              <a:chOff x="2714840" y="4871790"/>
              <a:chExt cx="1209657" cy="1067742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2714840" y="4871790"/>
                <a:ext cx="1209657" cy="786895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8" name="Group 157"/>
              <p:cNvGrpSpPr/>
              <p:nvPr/>
            </p:nvGrpSpPr>
            <p:grpSpPr>
              <a:xfrm>
                <a:off x="2716291" y="5293640"/>
                <a:ext cx="395351" cy="645892"/>
                <a:chOff x="3253284" y="1947891"/>
                <a:chExt cx="395351" cy="645892"/>
              </a:xfrm>
            </p:grpSpPr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3253284" y="1947891"/>
                  <a:ext cx="0" cy="6458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3253284" y="2593783"/>
                  <a:ext cx="39535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61" name="Straight Arrow Connector 160"/>
          <p:cNvCxnSpPr>
            <a:endCxn id="157" idx="1"/>
          </p:cNvCxnSpPr>
          <p:nvPr/>
        </p:nvCxnSpPr>
        <p:spPr>
          <a:xfrm>
            <a:off x="8145597" y="4214487"/>
            <a:ext cx="1648187" cy="148823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50" idx="6"/>
            <a:endCxn id="157" idx="2"/>
          </p:cNvCxnSpPr>
          <p:nvPr/>
        </p:nvCxnSpPr>
        <p:spPr>
          <a:xfrm flipV="1">
            <a:off x="9193773" y="5980929"/>
            <a:ext cx="422861" cy="110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endCxn id="142" idx="2"/>
          </p:cNvCxnSpPr>
          <p:nvPr/>
        </p:nvCxnSpPr>
        <p:spPr>
          <a:xfrm flipV="1">
            <a:off x="5969961" y="6018555"/>
            <a:ext cx="201121" cy="110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4948151" y="2259903"/>
            <a:ext cx="5273311" cy="3224201"/>
            <a:chOff x="4948151" y="2259903"/>
            <a:chExt cx="5273311" cy="3224201"/>
          </a:xfrm>
        </p:grpSpPr>
        <p:sp>
          <p:nvSpPr>
            <p:cNvPr id="169" name="Oval 168"/>
            <p:cNvSpPr/>
            <p:nvPr/>
          </p:nvSpPr>
          <p:spPr>
            <a:xfrm>
              <a:off x="4948151" y="2259903"/>
              <a:ext cx="2632113" cy="322420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8588944" y="2660237"/>
              <a:ext cx="1632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C00000"/>
                  </a:solidFill>
                </a:rPr>
                <a:t>FOCUS NOW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cxnSp>
          <p:nvCxnSpPr>
            <p:cNvPr id="172" name="Straight Arrow Connector 171"/>
            <p:cNvCxnSpPr/>
            <p:nvPr/>
          </p:nvCxnSpPr>
          <p:spPr>
            <a:xfrm flipH="1">
              <a:off x="7491688" y="3043484"/>
              <a:ext cx="1097256" cy="342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887239" y="4416362"/>
            <a:ext cx="1417377" cy="1106827"/>
            <a:chOff x="5887239" y="4416362"/>
            <a:chExt cx="1417377" cy="1106827"/>
          </a:xfrm>
        </p:grpSpPr>
        <p:grpSp>
          <p:nvGrpSpPr>
            <p:cNvPr id="57" name="Group 56"/>
            <p:cNvGrpSpPr/>
            <p:nvPr/>
          </p:nvGrpSpPr>
          <p:grpSpPr>
            <a:xfrm>
              <a:off x="5914942" y="4416362"/>
              <a:ext cx="1209657" cy="1067742"/>
              <a:chOff x="2714840" y="4871790"/>
              <a:chExt cx="1209657" cy="1067742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2838138" y="5152637"/>
                <a:ext cx="9350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err="1" smtClean="0">
                    <a:solidFill>
                      <a:prstClr val="black"/>
                    </a:solidFill>
                  </a:rPr>
                  <a:t>ESegment</a:t>
                </a:r>
                <a:endParaRPr lang="en-US" sz="1000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2714840" y="4871790"/>
                <a:ext cx="1209657" cy="1067742"/>
                <a:chOff x="2714840" y="4871790"/>
                <a:chExt cx="1209657" cy="1067742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2714840" y="4871790"/>
                  <a:ext cx="1209657" cy="786895"/>
                </a:xfrm>
                <a:prstGeom prst="ellipse">
                  <a:avLst/>
                </a:prstGeom>
                <a:noFill/>
                <a:ln>
                  <a:solidFill>
                    <a:srgbClr val="7030A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61" name="Group 60"/>
                <p:cNvGrpSpPr/>
                <p:nvPr/>
              </p:nvGrpSpPr>
              <p:grpSpPr>
                <a:xfrm>
                  <a:off x="2716291" y="5293640"/>
                  <a:ext cx="395351" cy="645892"/>
                  <a:chOff x="3253284" y="1947891"/>
                  <a:chExt cx="395351" cy="645892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3253284" y="1947891"/>
                    <a:ext cx="0" cy="64589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3253284" y="2593783"/>
                    <a:ext cx="39535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74" name="TextBox 173"/>
            <p:cNvSpPr txBox="1"/>
            <p:nvPr/>
          </p:nvSpPr>
          <p:spPr>
            <a:xfrm>
              <a:off x="5887239" y="5292357"/>
              <a:ext cx="14173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>
                  <a:solidFill>
                    <a:prstClr val="black"/>
                  </a:solidFill>
                </a:rPr>
                <a:t>ref_tag_code</a:t>
              </a:r>
              <a:r>
                <a:rPr lang="en-US" sz="900" dirty="0" smtClean="0">
                  <a:solidFill>
                    <a:prstClr val="black"/>
                  </a:solidFill>
                </a:rPr>
                <a:t> = SEG-101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5215098" y="3581057"/>
            <a:ext cx="1352786" cy="1105222"/>
            <a:chOff x="5215098" y="3581057"/>
            <a:chExt cx="1352786" cy="1105222"/>
          </a:xfrm>
        </p:grpSpPr>
        <p:grpSp>
          <p:nvGrpSpPr>
            <p:cNvPr id="50" name="Group 49"/>
            <p:cNvGrpSpPr/>
            <p:nvPr/>
          </p:nvGrpSpPr>
          <p:grpSpPr>
            <a:xfrm>
              <a:off x="5230556" y="3581057"/>
              <a:ext cx="1209657" cy="1067742"/>
              <a:chOff x="2714840" y="4871790"/>
              <a:chExt cx="1209657" cy="106774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2838138" y="5152637"/>
                <a:ext cx="9350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err="1" smtClean="0">
                    <a:solidFill>
                      <a:prstClr val="black"/>
                    </a:solidFill>
                  </a:rPr>
                  <a:t>EAsset</a:t>
                </a:r>
                <a:endParaRPr lang="en-US" sz="1000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2714840" y="4871790"/>
                <a:ext cx="1209657" cy="1067742"/>
                <a:chOff x="2714840" y="4871790"/>
                <a:chExt cx="1209657" cy="1067742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2714840" y="4871790"/>
                  <a:ext cx="1209657" cy="786895"/>
                </a:xfrm>
                <a:prstGeom prst="ellipse">
                  <a:avLst/>
                </a:prstGeom>
                <a:noFill/>
                <a:ln>
                  <a:solidFill>
                    <a:srgbClr val="7030A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54" name="Group 53"/>
                <p:cNvGrpSpPr/>
                <p:nvPr/>
              </p:nvGrpSpPr>
              <p:grpSpPr>
                <a:xfrm>
                  <a:off x="2716291" y="5293640"/>
                  <a:ext cx="395351" cy="645892"/>
                  <a:chOff x="3253284" y="1947891"/>
                  <a:chExt cx="395351" cy="645892"/>
                </a:xfrm>
              </p:grpSpPr>
              <p:cxnSp>
                <p:nvCxnSpPr>
                  <p:cNvPr id="55" name="Straight Connector 54"/>
                  <p:cNvCxnSpPr/>
                  <p:nvPr/>
                </p:nvCxnSpPr>
                <p:spPr>
                  <a:xfrm>
                    <a:off x="3253284" y="1947891"/>
                    <a:ext cx="0" cy="64589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3253284" y="2593783"/>
                    <a:ext cx="39535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75" name="TextBox 174"/>
            <p:cNvSpPr txBox="1"/>
            <p:nvPr/>
          </p:nvSpPr>
          <p:spPr>
            <a:xfrm>
              <a:off x="5215098" y="4455447"/>
              <a:ext cx="13527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>
                  <a:solidFill>
                    <a:prstClr val="black"/>
                  </a:solidFill>
                </a:rPr>
                <a:t>ref_tag_code</a:t>
              </a:r>
              <a:r>
                <a:rPr lang="en-US" sz="900" dirty="0" smtClean="0">
                  <a:solidFill>
                    <a:prstClr val="black"/>
                  </a:solidFill>
                </a:rPr>
                <a:t> = SEG-101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5507244" y="2824033"/>
            <a:ext cx="1401654" cy="645892"/>
            <a:chOff x="5507244" y="2824033"/>
            <a:chExt cx="1401654" cy="645892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5536397" y="2824033"/>
              <a:ext cx="0" cy="645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5507244" y="3223748"/>
              <a:ext cx="14016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>
                  <a:solidFill>
                    <a:prstClr val="black"/>
                  </a:solidFill>
                </a:rPr>
                <a:t>ref_tag_code</a:t>
              </a:r>
              <a:r>
                <a:rPr lang="en-US" sz="900" dirty="0" smtClean="0">
                  <a:solidFill>
                    <a:prstClr val="black"/>
                  </a:solidFill>
                </a:rPr>
                <a:t> = SEG-101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6892096" y="2852056"/>
            <a:ext cx="395351" cy="645892"/>
            <a:chOff x="7217861" y="4145773"/>
            <a:chExt cx="395351" cy="645892"/>
          </a:xfrm>
        </p:grpSpPr>
        <p:cxnSp>
          <p:nvCxnSpPr>
            <p:cNvPr id="182" name="Straight Connector 181"/>
            <p:cNvCxnSpPr/>
            <p:nvPr/>
          </p:nvCxnSpPr>
          <p:spPr>
            <a:xfrm>
              <a:off x="7217861" y="4145773"/>
              <a:ext cx="0" cy="645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7217861" y="4791665"/>
              <a:ext cx="3953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TextBox 184"/>
          <p:cNvSpPr txBox="1"/>
          <p:nvPr/>
        </p:nvSpPr>
        <p:spPr>
          <a:xfrm>
            <a:off x="6847718" y="3280002"/>
            <a:ext cx="1533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prstClr val="black"/>
                </a:solidFill>
              </a:rPr>
              <a:t>cris_agent_id</a:t>
            </a:r>
            <a:r>
              <a:rPr lang="en-US" sz="900" dirty="0" smtClean="0">
                <a:solidFill>
                  <a:prstClr val="black"/>
                </a:solidFill>
              </a:rPr>
              <a:t> = 1</a:t>
            </a:r>
            <a:endParaRPr lang="en-US" sz="900" dirty="0">
              <a:solidFill>
                <a:prstClr val="black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064010" y="4401233"/>
            <a:ext cx="1533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prstClr val="black"/>
                </a:solidFill>
              </a:rPr>
              <a:t>cris_agent_id</a:t>
            </a:r>
            <a:r>
              <a:rPr lang="en-US" sz="900" dirty="0" smtClean="0">
                <a:solidFill>
                  <a:prstClr val="black"/>
                </a:solidFill>
              </a:rPr>
              <a:t> = 1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64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new context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1335110"/>
          </a:xfrm>
        </p:spPr>
        <p:txBody>
          <a:bodyPr>
            <a:normAutofit/>
          </a:bodyPr>
          <a:lstStyle/>
          <a:p>
            <a:r>
              <a:rPr lang="en-US" dirty="0" smtClean="0"/>
              <a:t>2) Creating a new </a:t>
            </a:r>
            <a:r>
              <a:rPr lang="en-US" dirty="0" err="1" smtClean="0"/>
              <a:t>mctxcore:SituationContext</a:t>
            </a:r>
            <a:r>
              <a:rPr lang="en-US" dirty="0"/>
              <a:t> </a:t>
            </a:r>
            <a:r>
              <a:rPr lang="en-US" dirty="0" smtClean="0"/>
              <a:t>by </a:t>
            </a:r>
            <a:r>
              <a:rPr lang="en-US" dirty="0" err="1" smtClean="0"/>
              <a:t>context_mimosa</a:t>
            </a:r>
            <a:r>
              <a:rPr lang="en-US" dirty="0" smtClean="0"/>
              <a:t>: </a:t>
            </a:r>
            <a:r>
              <a:rPr lang="en-US" i="1" dirty="0" err="1" smtClean="0">
                <a:solidFill>
                  <a:srgbClr val="0000FF"/>
                </a:solidFill>
              </a:rPr>
              <a:t>CreateSituationContextTemplate</a:t>
            </a:r>
            <a:r>
              <a:rPr lang="en-US" i="1" dirty="0" smtClean="0">
                <a:solidFill>
                  <a:srgbClr val="0000FF"/>
                </a:solidFill>
              </a:rPr>
              <a:t>()</a:t>
            </a:r>
          </a:p>
          <a:p>
            <a:pPr lvl="2"/>
            <a:r>
              <a:rPr lang="en-US" dirty="0" smtClean="0"/>
              <a:t>Argument: </a:t>
            </a:r>
            <a:r>
              <a:rPr lang="en-US" dirty="0" err="1" smtClean="0"/>
              <a:t>workorderid</a:t>
            </a:r>
            <a:r>
              <a:rPr lang="en-US" dirty="0" smtClean="0"/>
              <a:t>=201 (</a:t>
            </a:r>
            <a:r>
              <a:rPr lang="en-US" dirty="0" err="1" smtClean="0"/>
              <a:t>workcoreplus:work_order_id</a:t>
            </a:r>
            <a:r>
              <a:rPr lang="en-US" dirty="0" smtClean="0"/>
              <a:t>)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1" y="2675476"/>
            <a:ext cx="10641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</a:rPr>
              <a:t>(start)--&gt;| LOAD_KB(0) |--&gt;| INF_MODEL(1) |--&gt;| INFER(2) |--&gt;| CALL_TEMPLATE(6) |--&gt;| DESCRIBE(7) |--&gt;| USER_CHECK(4) |--&gt;| </a:t>
            </a:r>
            <a:r>
              <a:rPr lang="en-US" sz="1100" dirty="0" smtClean="0">
                <a:solidFill>
                  <a:srgbClr val="FF0000"/>
                </a:solidFill>
              </a:rPr>
              <a:t>CALL_TEMPLATE(8</a:t>
            </a:r>
            <a:r>
              <a:rPr lang="en-US" sz="1100" dirty="0" smtClean="0">
                <a:solidFill>
                  <a:srgbClr val="0000FF"/>
                </a:solidFill>
              </a:rPr>
              <a:t>) |--&gt;| DESCRIBE(9) |--&gt;(end)</a:t>
            </a:r>
            <a:endParaRPr lang="en-US" sz="11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1" y="3168534"/>
            <a:ext cx="9793044" cy="11695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/>
              <a:t>&lt;</a:t>
            </a:r>
            <a:r>
              <a:rPr lang="en-US" sz="1400" dirty="0" err="1"/>
              <a:t>rdf:Description</a:t>
            </a:r>
            <a:r>
              <a:rPr lang="en-US" sz="1400" dirty="0"/>
              <a:t> </a:t>
            </a:r>
            <a:r>
              <a:rPr lang="en-US" sz="1400" dirty="0" err="1"/>
              <a:t>rdf:about</a:t>
            </a:r>
            <a:r>
              <a:rPr lang="en-US" sz="1400" dirty="0"/>
              <a:t>="http://ssp4t5.net/context/mctxcore#</a:t>
            </a:r>
            <a:r>
              <a:rPr lang="en-US" sz="1400" b="1" dirty="0">
                <a:solidFill>
                  <a:srgbClr val="0000FF"/>
                </a:solidFill>
              </a:rPr>
              <a:t>SituationContext</a:t>
            </a:r>
            <a:r>
              <a:rPr lang="en-US" sz="1400" dirty="0"/>
              <a:t>_2016-02-24T11:14:41.222+02:00"&gt;</a:t>
            </a:r>
          </a:p>
          <a:p>
            <a:r>
              <a:rPr lang="en-US" sz="1400" dirty="0"/>
              <a:t>    &lt;</a:t>
            </a:r>
            <a:r>
              <a:rPr lang="en-US" sz="1400" dirty="0">
                <a:solidFill>
                  <a:srgbClr val="0000FF"/>
                </a:solidFill>
              </a:rPr>
              <a:t>j.0:hasElement</a:t>
            </a:r>
            <a:r>
              <a:rPr lang="en-US" sz="1400" dirty="0"/>
              <a:t> </a:t>
            </a:r>
            <a:r>
              <a:rPr lang="en-US" sz="1400" dirty="0" err="1"/>
              <a:t>rdf:resource</a:t>
            </a:r>
            <a:r>
              <a:rPr lang="en-US" sz="1400" dirty="0"/>
              <a:t>="http://ssp4t5.net/context/mctxsimple#</a:t>
            </a:r>
            <a:r>
              <a:rPr lang="en-US" sz="1400" b="1" dirty="0">
                <a:solidFill>
                  <a:srgbClr val="0000FF"/>
                </a:solidFill>
              </a:rPr>
              <a:t>EMaintPerson</a:t>
            </a:r>
            <a:r>
              <a:rPr lang="en-US" sz="1400" dirty="0"/>
              <a:t>_2016-02-24T11:14:41.222+02:00"/&gt;</a:t>
            </a:r>
          </a:p>
          <a:p>
            <a:r>
              <a:rPr lang="en-US" sz="1400" dirty="0"/>
              <a:t>    &lt;</a:t>
            </a:r>
            <a:r>
              <a:rPr lang="en-US" sz="1400" dirty="0">
                <a:solidFill>
                  <a:srgbClr val="0000FF"/>
                </a:solidFill>
              </a:rPr>
              <a:t>j.0:hasElement</a:t>
            </a:r>
            <a:r>
              <a:rPr lang="en-US" sz="1400" dirty="0"/>
              <a:t> </a:t>
            </a:r>
            <a:r>
              <a:rPr lang="en-US" sz="1400" dirty="0" err="1"/>
              <a:t>rdf:resource</a:t>
            </a:r>
            <a:r>
              <a:rPr lang="en-US" sz="1400" dirty="0"/>
              <a:t>="http://ssp4t5.net/context/mctxsimple#</a:t>
            </a:r>
            <a:r>
              <a:rPr lang="en-US" sz="1400" b="1" dirty="0">
                <a:solidFill>
                  <a:srgbClr val="0000FF"/>
                </a:solidFill>
              </a:rPr>
              <a:t>EMaintTarget</a:t>
            </a:r>
            <a:r>
              <a:rPr lang="en-US" sz="1400" dirty="0"/>
              <a:t>_2016-02-24T11:14:41.222+02:00"/&gt;</a:t>
            </a:r>
          </a:p>
          <a:p>
            <a:r>
              <a:rPr lang="en-US" sz="1400" dirty="0"/>
              <a:t>    &lt;</a:t>
            </a:r>
            <a:r>
              <a:rPr lang="en-US" sz="1400" dirty="0">
                <a:solidFill>
                  <a:srgbClr val="0000FF"/>
                </a:solidFill>
              </a:rPr>
              <a:t>j.0:hasElement</a:t>
            </a:r>
            <a:r>
              <a:rPr lang="en-US" sz="1400" dirty="0"/>
              <a:t> </a:t>
            </a:r>
            <a:r>
              <a:rPr lang="en-US" sz="1400" dirty="0" err="1"/>
              <a:t>rdf:resource</a:t>
            </a:r>
            <a:r>
              <a:rPr lang="en-US" sz="1400" dirty="0"/>
              <a:t>="http://ssp4t5.net/context/mctxsimple#</a:t>
            </a:r>
            <a:r>
              <a:rPr lang="en-US" sz="1400" b="1" dirty="0">
                <a:solidFill>
                  <a:srgbClr val="0000FF"/>
                </a:solidFill>
              </a:rPr>
              <a:t>EMaintWork</a:t>
            </a:r>
            <a:r>
              <a:rPr lang="en-US" sz="1400" dirty="0"/>
              <a:t>_2016-02-24T11:14:41.222+02:00"/&gt;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rdf:type</a:t>
            </a:r>
            <a:r>
              <a:rPr lang="en-US" sz="1400" dirty="0"/>
              <a:t> </a:t>
            </a:r>
            <a:r>
              <a:rPr lang="en-US" sz="1400" dirty="0" err="1"/>
              <a:t>rdf:resource</a:t>
            </a:r>
            <a:r>
              <a:rPr lang="en-US" sz="1400" dirty="0"/>
              <a:t>="http://ssp4t5.net/context/</a:t>
            </a:r>
            <a:r>
              <a:rPr lang="en-US" sz="1400" dirty="0" err="1"/>
              <a:t>mctxcore#SituationContext</a:t>
            </a:r>
            <a:r>
              <a:rPr lang="en-US" sz="1400" dirty="0"/>
              <a:t>"/&gt;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796012" y="2904506"/>
            <a:ext cx="789903" cy="2640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11077" y="6127534"/>
            <a:ext cx="7330791" cy="6001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 </a:t>
            </a:r>
            <a:r>
              <a:rPr lang="fr-FR" sz="1100" dirty="0"/>
              <a:t> &lt;</a:t>
            </a:r>
            <a:r>
              <a:rPr lang="fr-FR" sz="1100" dirty="0" err="1"/>
              <a:t>rdf:Description</a:t>
            </a:r>
            <a:r>
              <a:rPr lang="fr-FR" sz="1100" dirty="0"/>
              <a:t> </a:t>
            </a:r>
            <a:r>
              <a:rPr lang="fr-FR" sz="1100" dirty="0" err="1"/>
              <a:t>rdf:about</a:t>
            </a:r>
            <a:r>
              <a:rPr lang="fr-FR" sz="1100" dirty="0"/>
              <a:t>="http://ssp4t5.net/</a:t>
            </a:r>
            <a:r>
              <a:rPr lang="fr-FR" sz="1100" dirty="0" err="1"/>
              <a:t>context</a:t>
            </a:r>
            <a:r>
              <a:rPr lang="fr-FR" sz="1100" dirty="0"/>
              <a:t>/mctxsimple</a:t>
            </a:r>
            <a:r>
              <a:rPr lang="fr-FR" sz="1100" b="1" dirty="0">
                <a:solidFill>
                  <a:srgbClr val="0000FF"/>
                </a:solidFill>
              </a:rPr>
              <a:t>#EMaintPerson</a:t>
            </a:r>
            <a:r>
              <a:rPr lang="fr-FR" sz="1100" dirty="0"/>
              <a:t>_2016-02-24T11:14:41.222+02:00"&gt;</a:t>
            </a:r>
          </a:p>
          <a:p>
            <a:r>
              <a:rPr lang="fr-FR" sz="1100" dirty="0"/>
              <a:t>    &lt;</a:t>
            </a:r>
            <a:r>
              <a:rPr lang="fr-FR" sz="1100" dirty="0">
                <a:solidFill>
                  <a:srgbClr val="0000FF"/>
                </a:solidFill>
              </a:rPr>
              <a:t>j.0:cris_agent_id</a:t>
            </a:r>
            <a:r>
              <a:rPr lang="fr-FR" sz="1100" dirty="0"/>
              <a:t> </a:t>
            </a:r>
            <a:r>
              <a:rPr lang="fr-FR" sz="1100" dirty="0" err="1"/>
              <a:t>rdf:datatype</a:t>
            </a:r>
            <a:r>
              <a:rPr lang="fr-FR" sz="1100" dirty="0"/>
              <a:t>="http://www.w3.org/2001/XMLSchema#integer"&gt;</a:t>
            </a:r>
            <a:r>
              <a:rPr lang="fr-FR" sz="1100" b="1" dirty="0">
                <a:solidFill>
                  <a:srgbClr val="0000FF"/>
                </a:solidFill>
              </a:rPr>
              <a:t>1</a:t>
            </a:r>
            <a:r>
              <a:rPr lang="fr-FR" sz="1100" dirty="0"/>
              <a:t>&lt;/j.0:cris_agent_id&gt;</a:t>
            </a:r>
          </a:p>
          <a:p>
            <a:r>
              <a:rPr lang="fr-FR" sz="1100" dirty="0"/>
              <a:t>    &lt;</a:t>
            </a:r>
            <a:r>
              <a:rPr lang="fr-FR" sz="1100" dirty="0" err="1"/>
              <a:t>rdf:type</a:t>
            </a:r>
            <a:r>
              <a:rPr lang="fr-FR" sz="1100" dirty="0"/>
              <a:t> </a:t>
            </a:r>
            <a:r>
              <a:rPr lang="fr-FR" sz="1100" dirty="0" err="1"/>
              <a:t>rdf:resource</a:t>
            </a:r>
            <a:r>
              <a:rPr lang="fr-FR" sz="1100" dirty="0"/>
              <a:t>="http://ssp4t5.net/</a:t>
            </a:r>
            <a:r>
              <a:rPr lang="fr-FR" sz="1100" dirty="0" err="1"/>
              <a:t>context</a:t>
            </a:r>
            <a:r>
              <a:rPr lang="fr-FR" sz="1100" dirty="0"/>
              <a:t>/</a:t>
            </a:r>
            <a:r>
              <a:rPr lang="fr-FR" sz="1100" dirty="0" err="1"/>
              <a:t>mctxsimple#EMaintPerson</a:t>
            </a:r>
            <a:r>
              <a:rPr lang="fr-FR" sz="1100" dirty="0" smtClean="0"/>
              <a:t>"/&gt;</a:t>
            </a:r>
            <a:endParaRPr lang="fr-FR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633324" y="4614720"/>
            <a:ext cx="7330791" cy="6001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  &lt;</a:t>
            </a:r>
            <a:r>
              <a:rPr lang="en-US" sz="1100" dirty="0" err="1"/>
              <a:t>rdf:Description</a:t>
            </a:r>
            <a:r>
              <a:rPr lang="en-US" sz="1100" dirty="0"/>
              <a:t> </a:t>
            </a:r>
            <a:r>
              <a:rPr lang="en-US" sz="1100" dirty="0" err="1"/>
              <a:t>rdf:about</a:t>
            </a:r>
            <a:r>
              <a:rPr lang="en-US" sz="1100" dirty="0"/>
              <a:t>="http://ssp4t5.net/context/mctxsimple#</a:t>
            </a:r>
            <a:r>
              <a:rPr lang="en-US" sz="1100" b="1" dirty="0">
                <a:solidFill>
                  <a:srgbClr val="0000FF"/>
                </a:solidFill>
              </a:rPr>
              <a:t>EMaintWork</a:t>
            </a:r>
            <a:r>
              <a:rPr lang="en-US" sz="1100" dirty="0"/>
              <a:t>_2016-02-24T11:14:41.222+02:00"&gt;</a:t>
            </a:r>
          </a:p>
          <a:p>
            <a:r>
              <a:rPr lang="en-US" sz="1100" dirty="0"/>
              <a:t>    &lt;</a:t>
            </a:r>
            <a:r>
              <a:rPr lang="en-US" sz="1100" dirty="0">
                <a:solidFill>
                  <a:srgbClr val="0000FF"/>
                </a:solidFill>
              </a:rPr>
              <a:t>j.0:cris_work_order_id</a:t>
            </a:r>
            <a:r>
              <a:rPr lang="en-US" sz="1100" dirty="0"/>
              <a:t> </a:t>
            </a:r>
            <a:r>
              <a:rPr lang="en-US" sz="1100" dirty="0" err="1"/>
              <a:t>rdf:datatype</a:t>
            </a:r>
            <a:r>
              <a:rPr lang="en-US" sz="1100" dirty="0"/>
              <a:t>="http://www.w3.org/2001/XMLSchema#integer"&gt;</a:t>
            </a:r>
            <a:r>
              <a:rPr lang="en-US" sz="1100" b="1" dirty="0">
                <a:solidFill>
                  <a:srgbClr val="0000FF"/>
                </a:solidFill>
              </a:rPr>
              <a:t>201</a:t>
            </a:r>
            <a:r>
              <a:rPr lang="en-US" sz="1100" dirty="0"/>
              <a:t>&lt;/j.0:cris_work_order_id&gt;</a:t>
            </a:r>
          </a:p>
          <a:p>
            <a:r>
              <a:rPr lang="en-US" sz="1100" dirty="0"/>
              <a:t>    &lt;</a:t>
            </a:r>
            <a:r>
              <a:rPr lang="en-US" sz="1100" dirty="0" err="1"/>
              <a:t>rdf:type</a:t>
            </a:r>
            <a:r>
              <a:rPr lang="en-US" sz="1100" dirty="0"/>
              <a:t> </a:t>
            </a:r>
            <a:r>
              <a:rPr lang="en-US" sz="1100" dirty="0" err="1"/>
              <a:t>rdf:resource</a:t>
            </a:r>
            <a:r>
              <a:rPr lang="en-US" sz="1100" dirty="0"/>
              <a:t>="http://ssp4t5.net/context/</a:t>
            </a:r>
            <a:r>
              <a:rPr lang="en-US" sz="1100" dirty="0" err="1"/>
              <a:t>mctxsimple#EMaintWork</a:t>
            </a:r>
            <a:r>
              <a:rPr lang="en-US" sz="1100" dirty="0"/>
              <a:t>"/&gt;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61336" y="5341048"/>
            <a:ext cx="7330791" cy="6001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 &lt;</a:t>
            </a:r>
            <a:r>
              <a:rPr lang="en-US" sz="1100" dirty="0" err="1"/>
              <a:t>rdf:Description</a:t>
            </a:r>
            <a:r>
              <a:rPr lang="en-US" sz="1100" dirty="0"/>
              <a:t> </a:t>
            </a:r>
            <a:r>
              <a:rPr lang="en-US" sz="1100" dirty="0" err="1"/>
              <a:t>rdf:about</a:t>
            </a:r>
            <a:r>
              <a:rPr lang="en-US" sz="1100" dirty="0"/>
              <a:t>="http://ssp4t5.net/context/mctxsimple</a:t>
            </a:r>
            <a:r>
              <a:rPr lang="en-US" sz="1100" b="1" dirty="0">
                <a:solidFill>
                  <a:srgbClr val="0000FF"/>
                </a:solidFill>
              </a:rPr>
              <a:t>#EMaintTarget</a:t>
            </a:r>
            <a:r>
              <a:rPr lang="en-US" sz="1100" dirty="0"/>
              <a:t>_2016-02-24T11:14:41.222+02:00"&gt;</a:t>
            </a:r>
          </a:p>
          <a:p>
            <a:r>
              <a:rPr lang="en-US" sz="1100" dirty="0"/>
              <a:t>    &lt;</a:t>
            </a:r>
            <a:r>
              <a:rPr lang="en-US" sz="1100" dirty="0">
                <a:solidFill>
                  <a:srgbClr val="0000FF"/>
                </a:solidFill>
              </a:rPr>
              <a:t>j.0:ref_tag_code</a:t>
            </a:r>
            <a:r>
              <a:rPr lang="en-US" sz="1100" dirty="0"/>
              <a:t> </a:t>
            </a:r>
            <a:r>
              <a:rPr lang="en-US" sz="1100" dirty="0" err="1"/>
              <a:t>rdf:datatype</a:t>
            </a:r>
            <a:r>
              <a:rPr lang="en-US" sz="1100" dirty="0"/>
              <a:t>="http://www.w3.org/2001/XMLSchema#string"&gt;</a:t>
            </a:r>
            <a:r>
              <a:rPr lang="en-US" sz="1100" b="1" dirty="0">
                <a:solidFill>
                  <a:srgbClr val="0000FF"/>
                </a:solidFill>
              </a:rPr>
              <a:t>SEG-101</a:t>
            </a:r>
            <a:r>
              <a:rPr lang="en-US" sz="1100" dirty="0"/>
              <a:t>&lt;/j.0:ref_tag_code&gt;</a:t>
            </a:r>
          </a:p>
          <a:p>
            <a:r>
              <a:rPr lang="en-US" sz="1100" dirty="0"/>
              <a:t>    &lt;</a:t>
            </a:r>
            <a:r>
              <a:rPr lang="en-US" sz="1100" dirty="0" err="1"/>
              <a:t>rdf:type</a:t>
            </a:r>
            <a:r>
              <a:rPr lang="en-US" sz="1100" dirty="0"/>
              <a:t> </a:t>
            </a:r>
            <a:r>
              <a:rPr lang="en-US" sz="1100" dirty="0" err="1"/>
              <a:t>rdf:resource</a:t>
            </a:r>
            <a:r>
              <a:rPr lang="en-US" sz="1100" dirty="0"/>
              <a:t>="http://ssp4t5.net/context/</a:t>
            </a:r>
            <a:r>
              <a:rPr lang="en-US" sz="1100" dirty="0" err="1"/>
              <a:t>mctxsimple#EMaintTarget</a:t>
            </a:r>
            <a:r>
              <a:rPr lang="en-US" sz="1100" dirty="0"/>
              <a:t>"/&gt;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964115" y="2904506"/>
            <a:ext cx="621800" cy="16199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509299" y="2935874"/>
            <a:ext cx="305216" cy="23450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814515" y="2937086"/>
            <a:ext cx="1116312" cy="31302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75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new context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874727"/>
          </a:xfrm>
        </p:spPr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en-US" dirty="0" smtClean="0"/>
              <a:t>) Running SPIN Constructors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0965" y="2072486"/>
            <a:ext cx="106411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</a:rPr>
              <a:t>(start)--&gt;| LOAD_KB(0) |--&gt;| INF_MODEL(1) |--&gt;| INFER(2) |--&gt;| CALL_TEMPLATE(6) |--&gt;| CALL_TEMPLATE(8) |--&gt;| DESCRIBE(9) |--&gt;| </a:t>
            </a:r>
            <a:r>
              <a:rPr lang="en-US" sz="1100" dirty="0" smtClean="0">
                <a:solidFill>
                  <a:srgbClr val="FF0000"/>
                </a:solidFill>
              </a:rPr>
              <a:t>SPIN_CONSTRUCTOR(10) </a:t>
            </a:r>
            <a:r>
              <a:rPr lang="en-US" sz="1100" dirty="0" smtClean="0">
                <a:solidFill>
                  <a:srgbClr val="0000FF"/>
                </a:solidFill>
              </a:rPr>
              <a:t>|--&gt;| WRITE(11) |--&gt;| DESCRIBE(9) |--&gt;(end)</a:t>
            </a:r>
            <a:endParaRPr lang="en-US" sz="11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7436" y="2947213"/>
            <a:ext cx="7186411" cy="18158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&lt;http://ssp4t5.net/context/mctxcore#SituationContext_2016-02-22T14:55:34.973+02:00&gt;</a:t>
            </a:r>
          </a:p>
          <a:p>
            <a:r>
              <a:rPr lang="en-US" sz="1400" dirty="0">
                <a:solidFill>
                  <a:srgbClr val="0000FF"/>
                </a:solidFill>
              </a:rPr>
              <a:t>        a                    </a:t>
            </a:r>
            <a:r>
              <a:rPr lang="en-US" sz="1400" dirty="0" err="1">
                <a:solidFill>
                  <a:srgbClr val="0000FF"/>
                </a:solidFill>
              </a:rPr>
              <a:t>mctxcore:</a:t>
            </a:r>
            <a:r>
              <a:rPr lang="en-US" sz="1400" b="1" dirty="0" err="1">
                <a:solidFill>
                  <a:srgbClr val="0000FF"/>
                </a:solidFill>
              </a:rPr>
              <a:t>SituationContext</a:t>
            </a:r>
            <a:r>
              <a:rPr lang="en-US" sz="1400" dirty="0">
                <a:solidFill>
                  <a:srgbClr val="0000FF"/>
                </a:solidFill>
              </a:rPr>
              <a:t> ;</a:t>
            </a:r>
          </a:p>
          <a:p>
            <a:r>
              <a:rPr lang="en-US" sz="1400" dirty="0">
                <a:solidFill>
                  <a:prstClr val="black"/>
                </a:solidFill>
              </a:rPr>
              <a:t>        </a:t>
            </a:r>
            <a:r>
              <a:rPr lang="en-US" sz="1400" dirty="0" err="1">
                <a:solidFill>
                  <a:srgbClr val="FF0000"/>
                </a:solidFill>
              </a:rPr>
              <a:t>mctxcore:active</a:t>
            </a:r>
            <a:r>
              <a:rPr lang="en-US" sz="1400" dirty="0">
                <a:solidFill>
                  <a:srgbClr val="FF0000"/>
                </a:solidFill>
              </a:rPr>
              <a:t>      true 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</a:t>
            </a:r>
            <a:r>
              <a:rPr lang="en-US" sz="1400" dirty="0" err="1">
                <a:solidFill>
                  <a:srgbClr val="FF0000"/>
                </a:solidFill>
              </a:rPr>
              <a:t>mctxcore:created</a:t>
            </a:r>
            <a:r>
              <a:rPr lang="en-US" sz="1400" dirty="0">
                <a:solidFill>
                  <a:srgbClr val="FF0000"/>
                </a:solidFill>
              </a:rPr>
              <a:t>     "2016-02-22T14:55:35.410+02:00"^^</a:t>
            </a:r>
            <a:r>
              <a:rPr lang="en-US" sz="1400" dirty="0" err="1">
                <a:solidFill>
                  <a:srgbClr val="FF0000"/>
                </a:solidFill>
              </a:rPr>
              <a:t>xsd:dateTime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prstClr val="black"/>
                </a:solidFill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</a:rPr>
              <a:t>        </a:t>
            </a:r>
            <a:r>
              <a:rPr lang="en-US" sz="1400" dirty="0" err="1">
                <a:solidFill>
                  <a:srgbClr val="0000FF"/>
                </a:solidFill>
              </a:rPr>
              <a:t>mctxcore:hasElement</a:t>
            </a:r>
            <a:r>
              <a:rPr lang="en-US" sz="1400" dirty="0">
                <a:solidFill>
                  <a:srgbClr val="0000FF"/>
                </a:solidFill>
              </a:rPr>
              <a:t>  &lt;http://ssp4t5.net/context/mctxsimple#</a:t>
            </a:r>
            <a:r>
              <a:rPr lang="en-US" sz="1400" b="1" dirty="0">
                <a:solidFill>
                  <a:srgbClr val="0000FF"/>
                </a:solidFill>
              </a:rPr>
              <a:t>EWorkOrder</a:t>
            </a:r>
            <a:r>
              <a:rPr lang="en-US" sz="1400" dirty="0">
                <a:solidFill>
                  <a:srgbClr val="0000FF"/>
                </a:solidFill>
              </a:rPr>
              <a:t>_2016-02-22T14:55:34.973+02:00&gt; , &lt;http://ssp4t5.net/context/mctxsimple#</a:t>
            </a:r>
            <a:r>
              <a:rPr lang="en-US" sz="1400" b="1" dirty="0">
                <a:solidFill>
                  <a:srgbClr val="0000FF"/>
                </a:solidFill>
              </a:rPr>
              <a:t>EMaintTarget</a:t>
            </a:r>
            <a:r>
              <a:rPr lang="en-US" sz="1400" dirty="0">
                <a:solidFill>
                  <a:srgbClr val="0000FF"/>
                </a:solidFill>
              </a:rPr>
              <a:t>_2016-02-22T14:55:34.973+02:00&gt; , &lt;http://ssp4t5.net/context/mctxsimple#</a:t>
            </a:r>
            <a:r>
              <a:rPr lang="en-US" sz="1400" b="1" dirty="0">
                <a:solidFill>
                  <a:srgbClr val="0000FF"/>
                </a:solidFill>
              </a:rPr>
              <a:t>EMaintPerson</a:t>
            </a:r>
            <a:r>
              <a:rPr lang="en-US" sz="1400" dirty="0">
                <a:solidFill>
                  <a:srgbClr val="0000FF"/>
                </a:solidFill>
              </a:rPr>
              <a:t>_2016-02-22T14:55:34.973+02:00&gt; 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077326" y="2374551"/>
            <a:ext cx="3757582" cy="11747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67436" y="4902656"/>
            <a:ext cx="7740203" cy="13849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00FF"/>
                </a:solidFill>
              </a:rPr>
              <a:t>&lt;http://ssp4t5.net/context/mctxsimple#EWorkOrder_2016-02-22T14:55:34.973+02:00&gt;</a:t>
            </a:r>
          </a:p>
          <a:p>
            <a:r>
              <a:rPr lang="pt-BR" sz="1400" dirty="0">
                <a:solidFill>
                  <a:srgbClr val="0000FF"/>
                </a:solidFill>
              </a:rPr>
              <a:t>        a       &lt;http://</a:t>
            </a:r>
            <a:r>
              <a:rPr lang="pt-BR" sz="1400" dirty="0" smtClean="0">
                <a:solidFill>
                  <a:srgbClr val="0000FF"/>
                </a:solidFill>
              </a:rPr>
              <a:t>ssp4t5.net/context/mctxsimple#</a:t>
            </a:r>
            <a:r>
              <a:rPr lang="pt-BR" sz="1400" b="1" dirty="0" smtClean="0">
                <a:solidFill>
                  <a:srgbClr val="0000FF"/>
                </a:solidFill>
              </a:rPr>
              <a:t>EMaintWork</a:t>
            </a:r>
            <a:r>
              <a:rPr lang="pt-BR" sz="1400" dirty="0" smtClean="0">
                <a:solidFill>
                  <a:srgbClr val="0000FF"/>
                </a:solidFill>
              </a:rPr>
              <a:t>&gt; </a:t>
            </a:r>
            <a:r>
              <a:rPr lang="pt-BR" sz="1400" dirty="0">
                <a:solidFill>
                  <a:srgbClr val="0000FF"/>
                </a:solidFill>
              </a:rPr>
              <a:t>;</a:t>
            </a:r>
          </a:p>
          <a:p>
            <a:r>
              <a:rPr lang="pt-BR" sz="1400" dirty="0">
                <a:solidFill>
                  <a:prstClr val="black"/>
                </a:solidFill>
              </a:rPr>
              <a:t>        </a:t>
            </a:r>
            <a:r>
              <a:rPr lang="pt-BR" sz="1400" dirty="0">
                <a:solidFill>
                  <a:srgbClr val="FF0000"/>
                </a:solidFill>
              </a:rPr>
              <a:t>&lt;http://ssp4t5.net/context/mctxcore#created&gt;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            "2016-02-22T14:55:35.224+02:00"^^&lt;http://www.w3.org/2001/XMLSchema#dateTime&gt; ;</a:t>
            </a:r>
          </a:p>
          <a:p>
            <a:r>
              <a:rPr lang="pt-BR" sz="1400" dirty="0">
                <a:solidFill>
                  <a:srgbClr val="0000FF"/>
                </a:solidFill>
              </a:rPr>
              <a:t>        &lt;http://ssp4t5.net/context/mctxcore#hasWorkOrder&gt;</a:t>
            </a:r>
          </a:p>
          <a:p>
            <a:r>
              <a:rPr lang="pt-BR" sz="1400" dirty="0">
                <a:solidFill>
                  <a:srgbClr val="0000FF"/>
                </a:solidFill>
              </a:rPr>
              <a:t>                &lt;http://ssp4t5.net/mimosa/workcoreplus#WorkOrder_201&gt; </a:t>
            </a:r>
            <a:r>
              <a:rPr lang="pt-BR" sz="1400" dirty="0">
                <a:solidFill>
                  <a:prstClr val="black"/>
                </a:solidFill>
              </a:rPr>
              <a:t>.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461420" y="2374551"/>
            <a:ext cx="592427" cy="30474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987899" y="5422006"/>
            <a:ext cx="6812924" cy="1056067"/>
            <a:chOff x="2987899" y="5422006"/>
            <a:chExt cx="6812924" cy="1056067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2987899" y="6465194"/>
              <a:ext cx="6812924" cy="1287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800823" y="5422006"/>
              <a:ext cx="0" cy="104318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140299" y="5574406"/>
            <a:ext cx="6812924" cy="1056067"/>
            <a:chOff x="2987899" y="5422006"/>
            <a:chExt cx="6812924" cy="1056067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2987899" y="6465194"/>
              <a:ext cx="6812924" cy="1287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9800823" y="5422006"/>
              <a:ext cx="0" cy="104318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6129" y="5422006"/>
            <a:ext cx="1091486" cy="620163"/>
          </a:xfrm>
          <a:prstGeom prst="rect">
            <a:avLst/>
          </a:prstGeom>
        </p:spPr>
      </p:pic>
      <p:sp>
        <p:nvSpPr>
          <p:cNvPr id="24" name="Right Brace 23"/>
          <p:cNvSpPr/>
          <p:nvPr/>
        </p:nvSpPr>
        <p:spPr>
          <a:xfrm>
            <a:off x="9953223" y="4902656"/>
            <a:ext cx="309091" cy="17149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6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CreateSituationContextTemplate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75662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1246094"/>
            <a:ext cx="839152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7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Extending EMaintWork SPIN:Constructor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Extending the </a:t>
            </a:r>
            <a:r>
              <a:rPr lang="en-US" dirty="0" err="1" smtClean="0"/>
              <a:t>SPIN:Constructors</a:t>
            </a:r>
            <a:r>
              <a:rPr lang="en-US" dirty="0" smtClean="0"/>
              <a:t> to create new instances of other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57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EMaintWork </a:t>
            </a:r>
            <a:r>
              <a:rPr lang="en-US" dirty="0" smtClean="0"/>
              <a:t>SPIN:Constructor extended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5078506" cy="4652963"/>
          </a:xfrm>
        </p:spPr>
        <p:txBody>
          <a:bodyPr>
            <a:normAutofit fontScale="40000" lnSpcReduction="20000"/>
          </a:bodyPr>
          <a:lstStyle/>
          <a:p>
            <a:r>
              <a:rPr lang="en-US" sz="4000" u="sng" dirty="0">
                <a:solidFill>
                  <a:srgbClr val="0000FF"/>
                </a:solidFill>
              </a:rPr>
              <a:t>EMaintWork</a:t>
            </a:r>
            <a:r>
              <a:rPr lang="en-US" u="sng" dirty="0">
                <a:solidFill>
                  <a:srgbClr val="0000FF"/>
                </a:solidFill>
              </a:rPr>
              <a:t> </a:t>
            </a:r>
            <a:r>
              <a:rPr lang="en-US" u="sng" dirty="0" smtClean="0">
                <a:solidFill>
                  <a:srgbClr val="0000FF"/>
                </a:solidFill>
              </a:rPr>
              <a:t>SPIN:CONSTRUCTOR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CONSTRUCT</a:t>
            </a:r>
            <a:r>
              <a:rPr lang="en-US" dirty="0"/>
              <a:t> {</a:t>
            </a:r>
          </a:p>
          <a:p>
            <a:r>
              <a:rPr lang="en-US" dirty="0"/>
              <a:t>    ?this </a:t>
            </a:r>
            <a:r>
              <a:rPr lang="en-US" dirty="0" err="1"/>
              <a:t>mctxcore:created</a:t>
            </a:r>
            <a:r>
              <a:rPr lang="en-US" dirty="0"/>
              <a:t> ?</a:t>
            </a:r>
            <a:r>
              <a:rPr lang="en-US" dirty="0" err="1"/>
              <a:t>datetime</a:t>
            </a:r>
            <a:r>
              <a:rPr lang="en-US" dirty="0"/>
              <a:t> .</a:t>
            </a:r>
          </a:p>
          <a:p>
            <a:r>
              <a:rPr lang="en-US" dirty="0"/>
              <a:t>    ?</a:t>
            </a:r>
            <a:r>
              <a:rPr lang="en-US" dirty="0" err="1"/>
              <a:t>eworder</a:t>
            </a:r>
            <a:r>
              <a:rPr lang="en-US" dirty="0"/>
              <a:t> a :</a:t>
            </a:r>
            <a:r>
              <a:rPr lang="en-US" b="1" dirty="0" err="1">
                <a:solidFill>
                  <a:srgbClr val="C00000"/>
                </a:solidFill>
              </a:rPr>
              <a:t>EWorkOrder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.</a:t>
            </a:r>
          </a:p>
          <a:p>
            <a:r>
              <a:rPr lang="en-US" dirty="0"/>
              <a:t>    ?</a:t>
            </a:r>
            <a:r>
              <a:rPr lang="en-US" dirty="0" err="1"/>
              <a:t>eworder</a:t>
            </a:r>
            <a:r>
              <a:rPr lang="en-US" dirty="0"/>
              <a:t> </a:t>
            </a:r>
            <a:r>
              <a:rPr lang="en-US" dirty="0" err="1"/>
              <a:t>mctxcore:cris_work_order_id</a:t>
            </a:r>
            <a:r>
              <a:rPr lang="en-US" dirty="0"/>
              <a:t> ?</a:t>
            </a:r>
            <a:r>
              <a:rPr lang="en-US" dirty="0" err="1"/>
              <a:t>woid</a:t>
            </a:r>
            <a:r>
              <a:rPr lang="en-US" dirty="0"/>
              <a:t> .</a:t>
            </a:r>
          </a:p>
          <a:p>
            <a:r>
              <a:rPr lang="en-US" dirty="0"/>
              <a:t>    ?this </a:t>
            </a:r>
            <a:r>
              <a:rPr lang="en-US" dirty="0" err="1"/>
              <a:t>mctxcore:hasElement</a:t>
            </a:r>
            <a:r>
              <a:rPr lang="en-US" dirty="0"/>
              <a:t> ?</a:t>
            </a:r>
            <a:r>
              <a:rPr lang="en-US" dirty="0" err="1"/>
              <a:t>eworder</a:t>
            </a:r>
            <a:r>
              <a:rPr lang="en-US" dirty="0"/>
              <a:t> .</a:t>
            </a:r>
          </a:p>
          <a:p>
            <a:r>
              <a:rPr lang="en-US" dirty="0"/>
              <a:t>}</a:t>
            </a:r>
          </a:p>
          <a:p>
            <a:r>
              <a:rPr lang="en-US" dirty="0">
                <a:solidFill>
                  <a:srgbClr val="0000FF"/>
                </a:solidFill>
              </a:rPr>
              <a:t>WHERE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OPTIONAL</a:t>
            </a:r>
            <a:r>
              <a:rPr lang="en-US" dirty="0"/>
              <a:t> {</a:t>
            </a:r>
          </a:p>
          <a:p>
            <a:r>
              <a:rPr lang="en-US" dirty="0"/>
              <a:t>        ?this </a:t>
            </a:r>
            <a:r>
              <a:rPr lang="en-US" dirty="0" err="1"/>
              <a:t>mctxcore:cris_work_order_id</a:t>
            </a:r>
            <a:r>
              <a:rPr lang="en-US" dirty="0"/>
              <a:t> ?</a:t>
            </a:r>
            <a:r>
              <a:rPr lang="en-US" dirty="0" err="1"/>
              <a:t>woid</a:t>
            </a:r>
            <a:r>
              <a:rPr lang="en-US" dirty="0"/>
              <a:t> .</a:t>
            </a:r>
          </a:p>
          <a:p>
            <a:r>
              <a:rPr lang="en-US" dirty="0"/>
              <a:t>    } .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OPTIONAL</a:t>
            </a:r>
            <a:r>
              <a:rPr lang="en-US" dirty="0"/>
              <a:t> {</a:t>
            </a:r>
          </a:p>
          <a:p>
            <a:r>
              <a:rPr lang="en-US" dirty="0"/>
              <a:t>        ?this </a:t>
            </a:r>
            <a:r>
              <a:rPr lang="en-US" dirty="0" err="1"/>
              <a:t>mctxcore:created</a:t>
            </a:r>
            <a:r>
              <a:rPr lang="en-US" dirty="0"/>
              <a:t> ?</a:t>
            </a:r>
            <a:r>
              <a:rPr lang="en-US" dirty="0" err="1"/>
              <a:t>olddate</a:t>
            </a:r>
            <a:r>
              <a:rPr lang="en-US" dirty="0"/>
              <a:t> .</a:t>
            </a:r>
          </a:p>
          <a:p>
            <a:r>
              <a:rPr lang="en-US" dirty="0"/>
              <a:t>    } .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FILTER</a:t>
            </a:r>
            <a:r>
              <a:rPr lang="en-US" dirty="0"/>
              <a:t> (!bound(?</a:t>
            </a:r>
            <a:r>
              <a:rPr lang="en-US" dirty="0" err="1"/>
              <a:t>olddate</a:t>
            </a:r>
            <a:r>
              <a:rPr lang="en-US" dirty="0"/>
              <a:t>)) .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BIND</a:t>
            </a:r>
            <a:r>
              <a:rPr lang="en-US" dirty="0"/>
              <a:t> (</a:t>
            </a:r>
            <a:r>
              <a:rPr lang="en-US" dirty="0" err="1"/>
              <a:t>afn:now</a:t>
            </a:r>
            <a:r>
              <a:rPr lang="en-US" dirty="0"/>
              <a:t>() AS ?</a:t>
            </a:r>
            <a:r>
              <a:rPr lang="en-US" dirty="0" err="1"/>
              <a:t>datetime</a:t>
            </a:r>
            <a:r>
              <a:rPr lang="en-US" dirty="0"/>
              <a:t>) .</a:t>
            </a:r>
          </a:p>
          <a:p>
            <a:r>
              <a:rPr lang="en-US" dirty="0">
                <a:solidFill>
                  <a:srgbClr val="0000FF"/>
                </a:solidFill>
              </a:rPr>
              <a:t>    BIND (IRI(</a:t>
            </a:r>
            <a:r>
              <a:rPr lang="en-US" dirty="0" err="1">
                <a:solidFill>
                  <a:srgbClr val="0000FF"/>
                </a:solidFill>
              </a:rPr>
              <a:t>fn:concat</a:t>
            </a:r>
            <a:r>
              <a:rPr lang="en-US" dirty="0"/>
              <a:t>("http://ssp4t5.net/context/</a:t>
            </a:r>
            <a:r>
              <a:rPr lang="en-US" dirty="0" err="1"/>
              <a:t>mctxsimple#</a:t>
            </a:r>
            <a:r>
              <a:rPr lang="en-US" b="1" dirty="0" err="1">
                <a:solidFill>
                  <a:srgbClr val="C00000"/>
                </a:solidFill>
              </a:rPr>
              <a:t>EWorkOrder</a:t>
            </a:r>
            <a:r>
              <a:rPr lang="en-US" dirty="0"/>
              <a:t>_", </a:t>
            </a:r>
            <a:r>
              <a:rPr lang="en-US" dirty="0" err="1"/>
              <a:t>str</a:t>
            </a:r>
            <a:r>
              <a:rPr lang="en-US" dirty="0"/>
              <a:t>(?</a:t>
            </a:r>
            <a:r>
              <a:rPr lang="en-US" dirty="0" err="1"/>
              <a:t>datetime</a:t>
            </a:r>
            <a:r>
              <a:rPr lang="en-US" dirty="0"/>
              <a:t>))) </a:t>
            </a:r>
            <a:r>
              <a:rPr lang="en-US" dirty="0">
                <a:solidFill>
                  <a:srgbClr val="0000FF"/>
                </a:solidFill>
              </a:rPr>
              <a:t>AS</a:t>
            </a:r>
            <a:r>
              <a:rPr lang="en-US" dirty="0"/>
              <a:t> ?</a:t>
            </a:r>
            <a:r>
              <a:rPr lang="en-US" dirty="0" err="1"/>
              <a:t>eworder</a:t>
            </a:r>
            <a:r>
              <a:rPr lang="en-US" dirty="0"/>
              <a:t>) .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04130"/>
            <a:ext cx="601980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41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Context Model – Templates and Constructors (1)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072696" y="2210551"/>
            <a:ext cx="1307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w</a:t>
            </a:r>
            <a:r>
              <a:rPr lang="en-US" sz="900" dirty="0" err="1" smtClean="0"/>
              <a:t>ork_order_id</a:t>
            </a:r>
            <a:r>
              <a:rPr lang="en-US" sz="900" dirty="0" smtClean="0"/>
              <a:t> = 201</a:t>
            </a:r>
            <a:endParaRPr lang="en-US" sz="9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3100884" y="1416691"/>
            <a:ext cx="1164623" cy="1024692"/>
            <a:chOff x="3100884" y="1416691"/>
            <a:chExt cx="1164623" cy="1024692"/>
          </a:xfrm>
        </p:grpSpPr>
        <p:grpSp>
          <p:nvGrpSpPr>
            <p:cNvPr id="25" name="Group 24"/>
            <p:cNvGrpSpPr/>
            <p:nvPr/>
          </p:nvGrpSpPr>
          <p:grpSpPr>
            <a:xfrm>
              <a:off x="3100884" y="1416691"/>
              <a:ext cx="1164623" cy="757599"/>
              <a:chOff x="4690334" y="3324113"/>
              <a:chExt cx="1405666" cy="9144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4690334" y="3324113"/>
                <a:ext cx="1405666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849905" y="3555256"/>
                <a:ext cx="10865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err="1" smtClean="0"/>
                  <a:t>Workcoreplus</a:t>
                </a:r>
                <a:r>
                  <a:rPr lang="en-US" sz="900" dirty="0" smtClean="0"/>
                  <a:t>: </a:t>
                </a:r>
                <a:r>
                  <a:rPr lang="en-US" sz="900" dirty="0" err="1" smtClean="0"/>
                  <a:t>WorkOrder</a:t>
                </a:r>
                <a:endParaRPr lang="en-US" sz="900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100884" y="1795491"/>
              <a:ext cx="395351" cy="645892"/>
              <a:chOff x="3100884" y="1795491"/>
              <a:chExt cx="395351" cy="645892"/>
            </a:xfrm>
          </p:grpSpPr>
          <p:cxnSp>
            <p:nvCxnSpPr>
              <p:cNvPr id="30" name="Straight Connector 29"/>
              <p:cNvCxnSpPr>
                <a:stCxn id="26" idx="2"/>
              </p:cNvCxnSpPr>
              <p:nvPr/>
            </p:nvCxnSpPr>
            <p:spPr>
              <a:xfrm>
                <a:off x="3100884" y="1795491"/>
                <a:ext cx="0" cy="6458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100884" y="2441383"/>
                <a:ext cx="3953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8" name="Group 87"/>
          <p:cNvGrpSpPr/>
          <p:nvPr/>
        </p:nvGrpSpPr>
        <p:grpSpPr>
          <a:xfrm>
            <a:off x="7304972" y="4742422"/>
            <a:ext cx="1432069" cy="1116447"/>
            <a:chOff x="2342138" y="4812327"/>
            <a:chExt cx="1432069" cy="1116447"/>
          </a:xfrm>
        </p:grpSpPr>
        <p:grpSp>
          <p:nvGrpSpPr>
            <p:cNvPr id="49" name="Group 48"/>
            <p:cNvGrpSpPr/>
            <p:nvPr/>
          </p:nvGrpSpPr>
          <p:grpSpPr>
            <a:xfrm>
              <a:off x="2398052" y="4812327"/>
              <a:ext cx="1209657" cy="1067742"/>
              <a:chOff x="2714840" y="4871790"/>
              <a:chExt cx="1209657" cy="1067742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2838138" y="5152637"/>
                <a:ext cx="9350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err="1" smtClean="0"/>
                  <a:t>EWorkOrder</a:t>
                </a:r>
                <a:endParaRPr lang="en-US" sz="1000" dirty="0"/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2714840" y="4871790"/>
                <a:ext cx="1209657" cy="1067742"/>
                <a:chOff x="2714840" y="4871790"/>
                <a:chExt cx="1209657" cy="1067742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2714840" y="4871790"/>
                  <a:ext cx="1209657" cy="786895"/>
                </a:xfrm>
                <a:prstGeom prst="ellipse">
                  <a:avLst/>
                </a:prstGeom>
                <a:noFill/>
                <a:ln>
                  <a:solidFill>
                    <a:srgbClr val="7030A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2716291" y="5293640"/>
                  <a:ext cx="395351" cy="645892"/>
                  <a:chOff x="3253284" y="1947891"/>
                  <a:chExt cx="395351" cy="645892"/>
                </a:xfrm>
              </p:grpSpPr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3253284" y="1947891"/>
                    <a:ext cx="0" cy="64589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3253284" y="2593783"/>
                    <a:ext cx="39535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42" name="TextBox 41"/>
            <p:cNvSpPr txBox="1"/>
            <p:nvPr/>
          </p:nvSpPr>
          <p:spPr>
            <a:xfrm>
              <a:off x="2342138" y="5697942"/>
              <a:ext cx="14320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/>
                <a:t>c</a:t>
              </a:r>
              <a:r>
                <a:rPr lang="en-US" sz="900" dirty="0" err="1" smtClean="0"/>
                <a:t>ris_work_order_id</a:t>
              </a:r>
              <a:r>
                <a:rPr lang="en-US" sz="900" dirty="0" smtClean="0"/>
                <a:t> = 201</a:t>
              </a:r>
              <a:endParaRPr lang="en-US" sz="9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933312" y="4743813"/>
            <a:ext cx="1209657" cy="1067742"/>
            <a:chOff x="2714840" y="4871790"/>
            <a:chExt cx="1209657" cy="1067742"/>
          </a:xfrm>
        </p:grpSpPr>
        <p:sp>
          <p:nvSpPr>
            <p:cNvPr id="51" name="TextBox 50"/>
            <p:cNvSpPr txBox="1"/>
            <p:nvPr/>
          </p:nvSpPr>
          <p:spPr>
            <a:xfrm>
              <a:off x="2838138" y="5152637"/>
              <a:ext cx="9350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/>
                <a:t>EAsset</a:t>
              </a:r>
              <a:endParaRPr lang="en-US" sz="1000" dirty="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2714840" y="4871790"/>
              <a:ext cx="1209657" cy="1067742"/>
              <a:chOff x="2714840" y="4871790"/>
              <a:chExt cx="1209657" cy="1067742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2714840" y="4871790"/>
                <a:ext cx="1209657" cy="786895"/>
              </a:xfrm>
              <a:prstGeom prst="ellipse">
                <a:avLst/>
              </a:prstGeom>
              <a:noFill/>
              <a:ln>
                <a:solidFill>
                  <a:srgbClr val="7030A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2716291" y="5293640"/>
                <a:ext cx="395351" cy="645892"/>
                <a:chOff x="3253284" y="1947891"/>
                <a:chExt cx="395351" cy="645892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3253284" y="1947891"/>
                  <a:ext cx="0" cy="6458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3253284" y="2593783"/>
                  <a:ext cx="39535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7" name="Group 56"/>
          <p:cNvGrpSpPr/>
          <p:nvPr/>
        </p:nvGrpSpPr>
        <p:grpSpPr>
          <a:xfrm>
            <a:off x="9617698" y="5579118"/>
            <a:ext cx="1209657" cy="1067742"/>
            <a:chOff x="2714840" y="4871790"/>
            <a:chExt cx="1209657" cy="1067742"/>
          </a:xfrm>
        </p:grpSpPr>
        <p:sp>
          <p:nvSpPr>
            <p:cNvPr id="58" name="TextBox 57"/>
            <p:cNvSpPr txBox="1"/>
            <p:nvPr/>
          </p:nvSpPr>
          <p:spPr>
            <a:xfrm>
              <a:off x="2838138" y="5152637"/>
              <a:ext cx="9350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/>
                <a:t>ESegment</a:t>
              </a:r>
              <a:endParaRPr lang="en-US" sz="1000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2714840" y="4871790"/>
              <a:ext cx="1209657" cy="1067742"/>
              <a:chOff x="2714840" y="4871790"/>
              <a:chExt cx="1209657" cy="1067742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2714840" y="4871790"/>
                <a:ext cx="1209657" cy="786895"/>
              </a:xfrm>
              <a:prstGeom prst="ellipse">
                <a:avLst/>
              </a:prstGeom>
              <a:noFill/>
              <a:ln>
                <a:solidFill>
                  <a:srgbClr val="7030A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2716291" y="5293640"/>
                <a:ext cx="395351" cy="645892"/>
                <a:chOff x="3253284" y="1947891"/>
                <a:chExt cx="395351" cy="645892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>
                  <a:off x="3253284" y="1947891"/>
                  <a:ext cx="0" cy="6458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253284" y="2593783"/>
                  <a:ext cx="39535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4" name="Group 63"/>
          <p:cNvGrpSpPr/>
          <p:nvPr/>
        </p:nvGrpSpPr>
        <p:grpSpPr>
          <a:xfrm>
            <a:off x="10766766" y="4734279"/>
            <a:ext cx="1209657" cy="1067742"/>
            <a:chOff x="2714840" y="4871790"/>
            <a:chExt cx="1209657" cy="1067742"/>
          </a:xfrm>
        </p:grpSpPr>
        <p:sp>
          <p:nvSpPr>
            <p:cNvPr id="65" name="TextBox 64"/>
            <p:cNvSpPr txBox="1"/>
            <p:nvPr/>
          </p:nvSpPr>
          <p:spPr>
            <a:xfrm>
              <a:off x="2784347" y="5152637"/>
              <a:ext cx="10849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EPersonProfile</a:t>
              </a:r>
              <a:endParaRPr lang="en-US" sz="1000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2714840" y="4871790"/>
              <a:ext cx="1209657" cy="1067742"/>
              <a:chOff x="2714840" y="4871790"/>
              <a:chExt cx="1209657" cy="1067742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2714840" y="4871790"/>
                <a:ext cx="1209657" cy="786895"/>
              </a:xfrm>
              <a:prstGeom prst="ellipse">
                <a:avLst/>
              </a:prstGeom>
              <a:noFill/>
              <a:ln>
                <a:solidFill>
                  <a:srgbClr val="7030A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2716291" y="5293640"/>
                <a:ext cx="395351" cy="645892"/>
                <a:chOff x="3253284" y="1947891"/>
                <a:chExt cx="395351" cy="645892"/>
              </a:xfrm>
            </p:grpSpPr>
            <p:cxnSp>
              <p:nvCxnSpPr>
                <p:cNvPr id="69" name="Straight Connector 68"/>
                <p:cNvCxnSpPr/>
                <p:nvPr/>
              </p:nvCxnSpPr>
              <p:spPr>
                <a:xfrm>
                  <a:off x="3253284" y="1947891"/>
                  <a:ext cx="0" cy="6458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3253284" y="2593783"/>
                  <a:ext cx="39535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7" name="TextBox 86"/>
          <p:cNvSpPr txBox="1"/>
          <p:nvPr/>
        </p:nvSpPr>
        <p:spPr>
          <a:xfrm>
            <a:off x="4229617" y="3173159"/>
            <a:ext cx="935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smtClean="0"/>
              <a:t>hasElement</a:t>
            </a:r>
            <a:endParaRPr lang="en-US" sz="1000" i="1" dirty="0"/>
          </a:p>
        </p:txBody>
      </p:sp>
      <p:cxnSp>
        <p:nvCxnSpPr>
          <p:cNvPr id="89" name="Straight Arrow Connector 88"/>
          <p:cNvCxnSpPr>
            <a:stCxn id="81" idx="4"/>
          </p:cNvCxnSpPr>
          <p:nvPr/>
        </p:nvCxnSpPr>
        <p:spPr>
          <a:xfrm flipH="1">
            <a:off x="8254803" y="4364686"/>
            <a:ext cx="243370" cy="398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7833650" y="2498499"/>
            <a:ext cx="3965623" cy="2124587"/>
            <a:chOff x="7277911" y="2518391"/>
            <a:chExt cx="3965623" cy="2124587"/>
          </a:xfrm>
        </p:grpSpPr>
        <p:grpSp>
          <p:nvGrpSpPr>
            <p:cNvPr id="71" name="Group 70"/>
            <p:cNvGrpSpPr/>
            <p:nvPr/>
          </p:nvGrpSpPr>
          <p:grpSpPr>
            <a:xfrm>
              <a:off x="7337605" y="2518391"/>
              <a:ext cx="3905929" cy="1866187"/>
              <a:chOff x="2398052" y="2519676"/>
              <a:chExt cx="4538832" cy="2168577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3965982" y="2519676"/>
                <a:ext cx="1405666" cy="914400"/>
                <a:chOff x="4690334" y="3324113"/>
                <a:chExt cx="1405666" cy="914400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4690334" y="3324113"/>
                  <a:ext cx="1405666" cy="914400"/>
                </a:xfrm>
                <a:prstGeom prst="ellipse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4849905" y="3566014"/>
                  <a:ext cx="108652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/>
                    <a:t>Situation Context</a:t>
                  </a:r>
                  <a:endParaRPr lang="en-US" sz="1000" dirty="0"/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3965981" y="3773853"/>
                <a:ext cx="1405666" cy="914400"/>
                <a:chOff x="4690334" y="3324113"/>
                <a:chExt cx="1405666" cy="914400"/>
              </a:xfrm>
            </p:grpSpPr>
            <p:sp>
              <p:nvSpPr>
                <p:cNvPr id="83" name="Oval 82"/>
                <p:cNvSpPr/>
                <p:nvPr/>
              </p:nvSpPr>
              <p:spPr>
                <a:xfrm>
                  <a:off x="4690334" y="3324113"/>
                  <a:ext cx="1405666" cy="914400"/>
                </a:xfrm>
                <a:prstGeom prst="ellipse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4849905" y="3609046"/>
                  <a:ext cx="1086523" cy="286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err="1" smtClean="0"/>
                    <a:t>EMaintTarget</a:t>
                  </a:r>
                  <a:endParaRPr lang="en-US" sz="1000" dirty="0"/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2398052" y="3773853"/>
                <a:ext cx="1405666" cy="914400"/>
                <a:chOff x="4690334" y="3324113"/>
                <a:chExt cx="1405666" cy="914400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4690334" y="3324113"/>
                  <a:ext cx="1405666" cy="914400"/>
                </a:xfrm>
                <a:prstGeom prst="ellipse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4849905" y="3641320"/>
                  <a:ext cx="1086523" cy="286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/>
                    <a:t>EMaintWork</a:t>
                  </a:r>
                  <a:endParaRPr lang="en-US" sz="1000" dirty="0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5531218" y="3772359"/>
                <a:ext cx="1405666" cy="914400"/>
                <a:chOff x="4690334" y="3324113"/>
                <a:chExt cx="1405666" cy="914400"/>
              </a:xfrm>
            </p:grpSpPr>
            <p:sp>
              <p:nvSpPr>
                <p:cNvPr id="79" name="Oval 78"/>
                <p:cNvSpPr/>
                <p:nvPr/>
              </p:nvSpPr>
              <p:spPr>
                <a:xfrm>
                  <a:off x="4690334" y="3324113"/>
                  <a:ext cx="1405666" cy="914400"/>
                </a:xfrm>
                <a:prstGeom prst="ellipse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4849905" y="3630562"/>
                  <a:ext cx="1086523" cy="286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err="1" smtClean="0"/>
                    <a:t>EMaintPerson</a:t>
                  </a:r>
                  <a:endParaRPr lang="en-US" sz="1000" dirty="0"/>
                </a:p>
              </p:txBody>
            </p:sp>
          </p:grpSp>
          <p:cxnSp>
            <p:nvCxnSpPr>
              <p:cNvPr id="76" name="Straight Arrow Connector 75"/>
              <p:cNvCxnSpPr>
                <a:stCxn id="85" idx="3"/>
                <a:endCxn id="81" idx="7"/>
              </p:cNvCxnSpPr>
              <p:nvPr/>
            </p:nvCxnSpPr>
            <p:spPr>
              <a:xfrm flipH="1">
                <a:off x="3597863" y="3300165"/>
                <a:ext cx="573974" cy="6075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85" idx="4"/>
                <a:endCxn id="83" idx="0"/>
              </p:cNvCxnSpPr>
              <p:nvPr/>
            </p:nvCxnSpPr>
            <p:spPr>
              <a:xfrm flipH="1">
                <a:off x="4668814" y="3434076"/>
                <a:ext cx="1" cy="3397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stCxn id="85" idx="5"/>
                <a:endCxn id="79" idx="1"/>
              </p:cNvCxnSpPr>
              <p:nvPr/>
            </p:nvCxnSpPr>
            <p:spPr>
              <a:xfrm>
                <a:off x="5165793" y="3300165"/>
                <a:ext cx="571280" cy="6061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277911" y="3964451"/>
              <a:ext cx="1432069" cy="678527"/>
              <a:chOff x="7277911" y="3964451"/>
              <a:chExt cx="1432069" cy="678527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7325871" y="3964451"/>
                <a:ext cx="395351" cy="645892"/>
                <a:chOff x="7487676" y="5379774"/>
                <a:chExt cx="395351" cy="645892"/>
              </a:xfrm>
            </p:grpSpPr>
            <p:cxnSp>
              <p:nvCxnSpPr>
                <p:cNvPr id="96" name="Straight Connector 95"/>
                <p:cNvCxnSpPr/>
                <p:nvPr/>
              </p:nvCxnSpPr>
              <p:spPr>
                <a:xfrm>
                  <a:off x="7487676" y="5379774"/>
                  <a:ext cx="0" cy="6458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7487676" y="6025666"/>
                  <a:ext cx="39535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TextBox 97"/>
              <p:cNvSpPr txBox="1"/>
              <p:nvPr/>
            </p:nvSpPr>
            <p:spPr>
              <a:xfrm>
                <a:off x="7277911" y="4412146"/>
                <a:ext cx="143206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/>
                  <a:t>c</a:t>
                </a:r>
                <a:r>
                  <a:rPr lang="en-US" sz="900" dirty="0" err="1" smtClean="0"/>
                  <a:t>ris_work_order_id</a:t>
                </a:r>
                <a:r>
                  <a:rPr lang="en-US" sz="900" dirty="0" smtClean="0"/>
                  <a:t> = 201</a:t>
                </a:r>
                <a:endParaRPr lang="en-US" sz="900" dirty="0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1704466" y="2519676"/>
            <a:ext cx="3943300" cy="2217774"/>
            <a:chOff x="2360681" y="2519676"/>
            <a:chExt cx="3943300" cy="2217774"/>
          </a:xfrm>
        </p:grpSpPr>
        <p:grpSp>
          <p:nvGrpSpPr>
            <p:cNvPr id="35" name="Group 34"/>
            <p:cNvGrpSpPr/>
            <p:nvPr/>
          </p:nvGrpSpPr>
          <p:grpSpPr>
            <a:xfrm>
              <a:off x="2398052" y="2519676"/>
              <a:ext cx="3905929" cy="1866187"/>
              <a:chOff x="2398052" y="2519676"/>
              <a:chExt cx="4538832" cy="2168577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965982" y="2519676"/>
                <a:ext cx="1405666" cy="914400"/>
                <a:chOff x="4690334" y="3324113"/>
                <a:chExt cx="1405666" cy="9144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4690334" y="3324113"/>
                  <a:ext cx="1405666" cy="914400"/>
                </a:xfrm>
                <a:prstGeom prst="ellipse">
                  <a:avLst/>
                </a:prstGeom>
                <a:noFill/>
                <a:ln>
                  <a:solidFill>
                    <a:srgbClr val="7030A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4849905" y="3566014"/>
                  <a:ext cx="108652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/>
                    <a:t>Situation Context</a:t>
                  </a:r>
                  <a:endParaRPr lang="en-US" sz="1000" dirty="0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3965981" y="3773853"/>
                <a:ext cx="1405666" cy="914400"/>
                <a:chOff x="4690334" y="3324113"/>
                <a:chExt cx="1405666" cy="914400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4690334" y="3324113"/>
                  <a:ext cx="1405666" cy="914400"/>
                </a:xfrm>
                <a:prstGeom prst="ellipse">
                  <a:avLst/>
                </a:prstGeom>
                <a:noFill/>
                <a:ln>
                  <a:solidFill>
                    <a:srgbClr val="7030A0"/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4849905" y="3609046"/>
                  <a:ext cx="1086523" cy="286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err="1" smtClean="0"/>
                    <a:t>EMaintTarget</a:t>
                  </a:r>
                  <a:endParaRPr lang="en-US" sz="1000" dirty="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2398052" y="3773853"/>
                <a:ext cx="1405666" cy="914400"/>
                <a:chOff x="4690334" y="3324113"/>
                <a:chExt cx="1405666" cy="914400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690334" y="3324113"/>
                  <a:ext cx="1405666" cy="914400"/>
                </a:xfrm>
                <a:prstGeom prst="ellipse">
                  <a:avLst/>
                </a:prstGeom>
                <a:noFill/>
                <a:ln>
                  <a:solidFill>
                    <a:srgbClr val="7030A0"/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849905" y="3641320"/>
                  <a:ext cx="1086523" cy="286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/>
                    <a:t>EMaintWork</a:t>
                  </a:r>
                  <a:endParaRPr lang="en-US" sz="1000" dirty="0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531218" y="3772359"/>
                <a:ext cx="1405666" cy="914400"/>
                <a:chOff x="4690334" y="3324113"/>
                <a:chExt cx="1405666" cy="9144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690334" y="3324113"/>
                  <a:ext cx="1405666" cy="914400"/>
                </a:xfrm>
                <a:prstGeom prst="ellipse">
                  <a:avLst/>
                </a:prstGeom>
                <a:noFill/>
                <a:ln>
                  <a:solidFill>
                    <a:srgbClr val="7030A0"/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849905" y="3630562"/>
                  <a:ext cx="1086523" cy="286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err="1" smtClean="0"/>
                    <a:t>EMaintPerson</a:t>
                  </a:r>
                  <a:endParaRPr lang="en-US" sz="1000" dirty="0"/>
                </a:p>
              </p:txBody>
            </p:sp>
          </p:grpSp>
          <p:cxnSp>
            <p:nvCxnSpPr>
              <p:cNvPr id="18" name="Straight Arrow Connector 17"/>
              <p:cNvCxnSpPr>
                <a:stCxn id="5" idx="3"/>
                <a:endCxn id="12" idx="7"/>
              </p:cNvCxnSpPr>
              <p:nvPr/>
            </p:nvCxnSpPr>
            <p:spPr>
              <a:xfrm flipH="1">
                <a:off x="3597863" y="3300165"/>
                <a:ext cx="573974" cy="6075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5" idx="4"/>
                <a:endCxn id="9" idx="0"/>
              </p:cNvCxnSpPr>
              <p:nvPr/>
            </p:nvCxnSpPr>
            <p:spPr>
              <a:xfrm flipH="1">
                <a:off x="4668814" y="3434076"/>
                <a:ext cx="1" cy="3397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5" idx="5"/>
                <a:endCxn id="15" idx="1"/>
              </p:cNvCxnSpPr>
              <p:nvPr/>
            </p:nvCxnSpPr>
            <p:spPr>
              <a:xfrm>
                <a:off x="5165793" y="3300165"/>
                <a:ext cx="571280" cy="6061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2360681" y="4091558"/>
              <a:ext cx="1432069" cy="645892"/>
              <a:chOff x="2360681" y="4091558"/>
              <a:chExt cx="1432069" cy="645892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2398052" y="4091558"/>
                <a:ext cx="395351" cy="645892"/>
                <a:chOff x="7487676" y="5379774"/>
                <a:chExt cx="395351" cy="645892"/>
              </a:xfrm>
            </p:grpSpPr>
            <p:cxnSp>
              <p:nvCxnSpPr>
                <p:cNvPr id="92" name="Straight Connector 91"/>
                <p:cNvCxnSpPr/>
                <p:nvPr/>
              </p:nvCxnSpPr>
              <p:spPr>
                <a:xfrm>
                  <a:off x="7487676" y="5379774"/>
                  <a:ext cx="0" cy="6458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7487676" y="6025666"/>
                  <a:ext cx="39535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TextBox 98"/>
              <p:cNvSpPr txBox="1"/>
              <p:nvPr/>
            </p:nvSpPr>
            <p:spPr>
              <a:xfrm>
                <a:off x="2360681" y="4501542"/>
                <a:ext cx="143206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/>
                  <a:t>c</a:t>
                </a:r>
                <a:r>
                  <a:rPr lang="en-US" sz="900" dirty="0" err="1" smtClean="0"/>
                  <a:t>ris_work_order_id</a:t>
                </a:r>
                <a:r>
                  <a:rPr lang="en-US" sz="900" dirty="0" smtClean="0"/>
                  <a:t> = 201</a:t>
                </a:r>
                <a:endParaRPr lang="en-US" sz="900" dirty="0"/>
              </a:p>
            </p:txBody>
          </p:sp>
        </p:grpSp>
      </p:grpSp>
      <p:sp>
        <p:nvSpPr>
          <p:cNvPr id="100" name="TextBox 99"/>
          <p:cNvSpPr txBox="1"/>
          <p:nvPr/>
        </p:nvSpPr>
        <p:spPr>
          <a:xfrm>
            <a:off x="10452295" y="3176438"/>
            <a:ext cx="935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smtClean="0"/>
              <a:t>hasElement</a:t>
            </a:r>
            <a:endParaRPr lang="en-US" sz="1000" i="1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727262" y="2700022"/>
            <a:ext cx="1975703" cy="523220"/>
            <a:chOff x="727262" y="2700022"/>
            <a:chExt cx="1975703" cy="523220"/>
          </a:xfrm>
        </p:grpSpPr>
        <p:sp>
          <p:nvSpPr>
            <p:cNvPr id="4" name="TextBox 3"/>
            <p:cNvSpPr txBox="1"/>
            <p:nvPr/>
          </p:nvSpPr>
          <p:spPr>
            <a:xfrm>
              <a:off x="727262" y="2700022"/>
              <a:ext cx="1538345" cy="52322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0000FF"/>
                  </a:solidFill>
                </a:rPr>
                <a:t>CALL_TEMPLATE</a:t>
              </a:r>
            </a:p>
            <a:p>
              <a:r>
                <a:rPr lang="en-US" sz="900" dirty="0" smtClean="0">
                  <a:solidFill>
                    <a:srgbClr val="0000FF"/>
                  </a:solidFill>
                </a:rPr>
                <a:t>CreateSituationContext Template (</a:t>
              </a:r>
              <a:r>
                <a:rPr lang="en-US" sz="900" dirty="0" err="1" smtClean="0">
                  <a:solidFill>
                    <a:srgbClr val="0000FF"/>
                  </a:solidFill>
                </a:rPr>
                <a:t>Arg</a:t>
              </a:r>
              <a:r>
                <a:rPr lang="en-US" sz="900" dirty="0" smtClean="0">
                  <a:solidFill>
                    <a:srgbClr val="0000FF"/>
                  </a:solidFill>
                </a:rPr>
                <a:t>: workorderid)</a:t>
              </a:r>
              <a:endParaRPr lang="en-US" sz="900" dirty="0">
                <a:solidFill>
                  <a:srgbClr val="0000FF"/>
                </a:solidFill>
              </a:endParaRPr>
            </a:p>
          </p:txBody>
        </p:sp>
        <p:sp>
          <p:nvSpPr>
            <p:cNvPr id="101" name="Right Arrow 100"/>
            <p:cNvSpPr/>
            <p:nvPr/>
          </p:nvSpPr>
          <p:spPr>
            <a:xfrm>
              <a:off x="2272936" y="2726561"/>
              <a:ext cx="430029" cy="469978"/>
            </a:xfrm>
            <a:prstGeom prst="rightArrow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840450" y="2625786"/>
            <a:ext cx="1966024" cy="488591"/>
            <a:chOff x="6840450" y="2625786"/>
            <a:chExt cx="1966024" cy="488591"/>
          </a:xfrm>
        </p:grpSpPr>
        <p:sp>
          <p:nvSpPr>
            <p:cNvPr id="36" name="TextBox 35"/>
            <p:cNvSpPr txBox="1"/>
            <p:nvPr/>
          </p:nvSpPr>
          <p:spPr>
            <a:xfrm>
              <a:off x="6840450" y="2759067"/>
              <a:ext cx="1538345" cy="246221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0000FF"/>
                  </a:solidFill>
                </a:rPr>
                <a:t>SPIN_CONSTRUCTORS</a:t>
              </a:r>
              <a:endParaRPr lang="en-US" sz="900" dirty="0">
                <a:solidFill>
                  <a:srgbClr val="0000FF"/>
                </a:solidFill>
              </a:endParaRPr>
            </a:p>
          </p:txBody>
        </p:sp>
        <p:sp>
          <p:nvSpPr>
            <p:cNvPr id="102" name="Right Arrow 101"/>
            <p:cNvSpPr/>
            <p:nvPr/>
          </p:nvSpPr>
          <p:spPr>
            <a:xfrm>
              <a:off x="8376445" y="2625786"/>
              <a:ext cx="430029" cy="488591"/>
            </a:xfrm>
            <a:prstGeom prst="rightArrow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814099" y="3717586"/>
            <a:ext cx="1966024" cy="488654"/>
            <a:chOff x="6556488" y="2756439"/>
            <a:chExt cx="1966024" cy="488654"/>
          </a:xfrm>
        </p:grpSpPr>
        <p:sp>
          <p:nvSpPr>
            <p:cNvPr id="90" name="TextBox 89"/>
            <p:cNvSpPr txBox="1"/>
            <p:nvPr/>
          </p:nvSpPr>
          <p:spPr>
            <a:xfrm>
              <a:off x="6556488" y="2878961"/>
              <a:ext cx="1538345" cy="246221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0000FF"/>
                  </a:solidFill>
                </a:rPr>
                <a:t>SPIN_CONSTRUCTORS</a:t>
              </a:r>
              <a:endParaRPr lang="en-US" sz="900" dirty="0">
                <a:solidFill>
                  <a:srgbClr val="0000FF"/>
                </a:solidFill>
              </a:endParaRPr>
            </a:p>
          </p:txBody>
        </p:sp>
        <p:sp>
          <p:nvSpPr>
            <p:cNvPr id="91" name="Right Arrow 90"/>
            <p:cNvSpPr/>
            <p:nvPr/>
          </p:nvSpPr>
          <p:spPr>
            <a:xfrm>
              <a:off x="8092483" y="2756439"/>
              <a:ext cx="430029" cy="488654"/>
            </a:xfrm>
            <a:prstGeom prst="rightArrow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4" name="Straight Arrow Connector 103"/>
          <p:cNvCxnSpPr>
            <a:endCxn id="53" idx="0"/>
          </p:cNvCxnSpPr>
          <p:nvPr/>
        </p:nvCxnSpPr>
        <p:spPr>
          <a:xfrm flipH="1">
            <a:off x="9538141" y="4384578"/>
            <a:ext cx="169689" cy="35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79" idx="4"/>
            <a:endCxn id="67" idx="0"/>
          </p:cNvCxnSpPr>
          <p:nvPr/>
        </p:nvCxnSpPr>
        <p:spPr>
          <a:xfrm>
            <a:off x="11194445" y="4363401"/>
            <a:ext cx="177150" cy="370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10085283" y="4363400"/>
            <a:ext cx="339069" cy="1236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0077848" y="4480279"/>
            <a:ext cx="935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smtClean="0"/>
              <a:t>hasElement</a:t>
            </a:r>
            <a:endParaRPr lang="en-US" sz="1000" i="1" dirty="0"/>
          </a:p>
        </p:txBody>
      </p:sp>
      <p:cxnSp>
        <p:nvCxnSpPr>
          <p:cNvPr id="115" name="Elbow Connector 114"/>
          <p:cNvCxnSpPr>
            <a:endCxn id="4" idx="0"/>
          </p:cNvCxnSpPr>
          <p:nvPr/>
        </p:nvCxnSpPr>
        <p:spPr>
          <a:xfrm rot="10800000" flipV="1">
            <a:off x="1496435" y="2210550"/>
            <a:ext cx="1594696" cy="489471"/>
          </a:xfrm>
          <a:prstGeom prst="bentConnector2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468754" y="2248809"/>
            <a:ext cx="668434" cy="24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err="1"/>
              <a:t>s</a:t>
            </a:r>
            <a:r>
              <a:rPr lang="en-US" sz="1000" i="1" dirty="0" err="1" smtClean="0"/>
              <a:t>p:Arg</a:t>
            </a:r>
            <a:endParaRPr lang="en-US" sz="1000" i="1" dirty="0"/>
          </a:p>
        </p:txBody>
      </p:sp>
      <p:cxnSp>
        <p:nvCxnSpPr>
          <p:cNvPr id="118" name="Elbow Connector 117"/>
          <p:cNvCxnSpPr/>
          <p:nvPr/>
        </p:nvCxnSpPr>
        <p:spPr>
          <a:xfrm>
            <a:off x="268941" y="1721224"/>
            <a:ext cx="458322" cy="39443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1120" y="1470372"/>
            <a:ext cx="668434" cy="24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err="1"/>
              <a:t>s</a:t>
            </a:r>
            <a:r>
              <a:rPr lang="en-US" sz="1000" i="1" dirty="0" err="1" smtClean="0"/>
              <a:t>p:Arg</a:t>
            </a:r>
            <a:endParaRPr lang="en-US" sz="1000" i="1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727263" y="1488299"/>
            <a:ext cx="1971071" cy="523220"/>
            <a:chOff x="727263" y="1488299"/>
            <a:chExt cx="1971071" cy="523220"/>
          </a:xfrm>
        </p:grpSpPr>
        <p:sp>
          <p:nvSpPr>
            <p:cNvPr id="24" name="TextBox 23"/>
            <p:cNvSpPr txBox="1"/>
            <p:nvPr/>
          </p:nvSpPr>
          <p:spPr>
            <a:xfrm>
              <a:off x="727263" y="1488299"/>
              <a:ext cx="1538345" cy="52322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0000FF"/>
                  </a:solidFill>
                </a:rPr>
                <a:t>CALL_TEMPLATE</a:t>
              </a:r>
            </a:p>
            <a:p>
              <a:r>
                <a:rPr lang="en-US" sz="900" dirty="0" smtClean="0">
                  <a:solidFill>
                    <a:srgbClr val="0000FF"/>
                  </a:solidFill>
                </a:rPr>
                <a:t>CreateWorkOrder Template (</a:t>
              </a:r>
              <a:r>
                <a:rPr lang="en-US" sz="900" dirty="0" err="1" smtClean="0">
                  <a:solidFill>
                    <a:srgbClr val="0000FF"/>
                  </a:solidFill>
                </a:rPr>
                <a:t>Args</a:t>
              </a:r>
              <a:r>
                <a:rPr lang="en-US" sz="900" dirty="0" smtClean="0">
                  <a:solidFill>
                    <a:srgbClr val="0000FF"/>
                  </a:solidFill>
                </a:rPr>
                <a:t>: )</a:t>
              </a:r>
              <a:endParaRPr lang="en-US" sz="900" dirty="0">
                <a:solidFill>
                  <a:srgbClr val="0000FF"/>
                </a:solidFill>
              </a:endParaRPr>
            </a:p>
          </p:txBody>
        </p:sp>
        <p:sp>
          <p:nvSpPr>
            <p:cNvPr id="126" name="Right Arrow 125"/>
            <p:cNvSpPr/>
            <p:nvPr/>
          </p:nvSpPr>
          <p:spPr>
            <a:xfrm>
              <a:off x="2268305" y="1504162"/>
              <a:ext cx="430029" cy="469978"/>
            </a:xfrm>
            <a:prstGeom prst="rightArrow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163198" y="6042847"/>
            <a:ext cx="3431918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1200" dirty="0">
                <a:solidFill>
                  <a:srgbClr val="00B0F0"/>
                </a:solidFill>
              </a:rPr>
              <a:t>Note: The sub-classes of </a:t>
            </a:r>
            <a:r>
              <a:rPr lang="en-US" sz="1200" i="1" dirty="0">
                <a:solidFill>
                  <a:srgbClr val="00B0F0"/>
                </a:solidFill>
              </a:rPr>
              <a:t>mctxcore:CELement </a:t>
            </a:r>
            <a:r>
              <a:rPr lang="en-US" sz="1200" dirty="0">
                <a:solidFill>
                  <a:srgbClr val="00B0F0"/>
                </a:solidFill>
              </a:rPr>
              <a:t>beginning with letter E are defined in </a:t>
            </a:r>
            <a:r>
              <a:rPr lang="en-US" sz="1200" i="1" dirty="0">
                <a:solidFill>
                  <a:srgbClr val="00B0F0"/>
                </a:solidFill>
              </a:rPr>
              <a:t>mctxsimple: </a:t>
            </a:r>
            <a:r>
              <a:rPr lang="en-US" sz="1200" dirty="0">
                <a:solidFill>
                  <a:srgbClr val="00B0F0"/>
                </a:solidFill>
              </a:rPr>
              <a:t>namespace.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241811" y="1326879"/>
            <a:ext cx="948068" cy="937221"/>
            <a:chOff x="5241811" y="1326880"/>
            <a:chExt cx="948068" cy="937221"/>
          </a:xfrm>
        </p:grpSpPr>
        <p:sp>
          <p:nvSpPr>
            <p:cNvPr id="131" name="Can 130"/>
            <p:cNvSpPr/>
            <p:nvPr/>
          </p:nvSpPr>
          <p:spPr>
            <a:xfrm>
              <a:off x="5241811" y="1326880"/>
              <a:ext cx="948068" cy="937221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44928" y="1684821"/>
              <a:ext cx="9350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 smtClean="0"/>
                <a:t>Mimosa</a:t>
              </a:r>
            </a:p>
            <a:p>
              <a:pPr algn="ctr"/>
              <a:r>
                <a:rPr lang="en-US" sz="1000" i="1" dirty="0" smtClean="0"/>
                <a:t>KB</a:t>
              </a:r>
              <a:endParaRPr lang="en-US" sz="1000" i="1" dirty="0"/>
            </a:p>
          </p:txBody>
        </p:sp>
      </p:grpSp>
      <p:cxnSp>
        <p:nvCxnSpPr>
          <p:cNvPr id="138" name="Straight Connector 137"/>
          <p:cNvCxnSpPr>
            <a:stCxn id="26" idx="6"/>
            <a:endCxn id="131" idx="2"/>
          </p:cNvCxnSpPr>
          <p:nvPr/>
        </p:nvCxnSpPr>
        <p:spPr>
          <a:xfrm flipV="1">
            <a:off x="4265507" y="1795490"/>
            <a:ext cx="976304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/>
          <p:cNvGrpSpPr/>
          <p:nvPr/>
        </p:nvGrpSpPr>
        <p:grpSpPr>
          <a:xfrm>
            <a:off x="4300789" y="2451574"/>
            <a:ext cx="1889090" cy="937221"/>
            <a:chOff x="4300789" y="2451574"/>
            <a:chExt cx="1889090" cy="937221"/>
          </a:xfrm>
        </p:grpSpPr>
        <p:grpSp>
          <p:nvGrpSpPr>
            <p:cNvPr id="134" name="Group 133"/>
            <p:cNvGrpSpPr/>
            <p:nvPr/>
          </p:nvGrpSpPr>
          <p:grpSpPr>
            <a:xfrm>
              <a:off x="5241811" y="2451574"/>
              <a:ext cx="948068" cy="937221"/>
              <a:chOff x="5241811" y="1326880"/>
              <a:chExt cx="948068" cy="937221"/>
            </a:xfrm>
          </p:grpSpPr>
          <p:sp>
            <p:nvSpPr>
              <p:cNvPr id="135" name="Can 134"/>
              <p:cNvSpPr/>
              <p:nvPr/>
            </p:nvSpPr>
            <p:spPr>
              <a:xfrm>
                <a:off x="5241811" y="1326880"/>
                <a:ext cx="948068" cy="937221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5244928" y="1684821"/>
                <a:ext cx="9350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i="1" dirty="0" smtClean="0"/>
                  <a:t>Context</a:t>
                </a:r>
              </a:p>
              <a:p>
                <a:pPr algn="ctr"/>
                <a:r>
                  <a:rPr lang="en-US" sz="1000" i="1" dirty="0" smtClean="0"/>
                  <a:t>KB</a:t>
                </a:r>
                <a:endParaRPr lang="en-US" sz="1000" i="1" dirty="0"/>
              </a:p>
            </p:txBody>
          </p:sp>
        </p:grpSp>
        <p:cxnSp>
          <p:nvCxnSpPr>
            <p:cNvPr id="141" name="Straight Connector 140"/>
            <p:cNvCxnSpPr>
              <a:stCxn id="5" idx="6"/>
              <a:endCxn id="135" idx="2"/>
            </p:cNvCxnSpPr>
            <p:nvPr/>
          </p:nvCxnSpPr>
          <p:spPr>
            <a:xfrm>
              <a:off x="4300789" y="2913124"/>
              <a:ext cx="941022" cy="706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1051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Context Model – Templates and Constructors (2)</a:t>
            </a:r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3602216" y="3579666"/>
            <a:ext cx="1432069" cy="1116447"/>
            <a:chOff x="2342138" y="4812327"/>
            <a:chExt cx="1432069" cy="1116447"/>
          </a:xfrm>
        </p:grpSpPr>
        <p:grpSp>
          <p:nvGrpSpPr>
            <p:cNvPr id="49" name="Group 48"/>
            <p:cNvGrpSpPr/>
            <p:nvPr/>
          </p:nvGrpSpPr>
          <p:grpSpPr>
            <a:xfrm>
              <a:off x="2398052" y="4812327"/>
              <a:ext cx="1209657" cy="1067742"/>
              <a:chOff x="2714840" y="4871790"/>
              <a:chExt cx="1209657" cy="1067742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2838138" y="5152637"/>
                <a:ext cx="9350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err="1" smtClean="0">
                    <a:solidFill>
                      <a:prstClr val="black"/>
                    </a:solidFill>
                  </a:rPr>
                  <a:t>EWorkOrder</a:t>
                </a:r>
                <a:endParaRPr lang="en-US" sz="1000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2714840" y="4871790"/>
                <a:ext cx="1209657" cy="1067742"/>
                <a:chOff x="2714840" y="4871790"/>
                <a:chExt cx="1209657" cy="1067742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2714840" y="4871790"/>
                  <a:ext cx="1209657" cy="786895"/>
                </a:xfrm>
                <a:prstGeom prst="ellipse">
                  <a:avLst/>
                </a:prstGeom>
                <a:noFill/>
                <a:ln>
                  <a:solidFill>
                    <a:srgbClr val="7030A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2716291" y="5293640"/>
                  <a:ext cx="395351" cy="645892"/>
                  <a:chOff x="3253284" y="1947891"/>
                  <a:chExt cx="395351" cy="645892"/>
                </a:xfrm>
              </p:grpSpPr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3253284" y="1947891"/>
                    <a:ext cx="0" cy="64589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3253284" y="2593783"/>
                    <a:ext cx="39535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42" name="TextBox 41"/>
            <p:cNvSpPr txBox="1"/>
            <p:nvPr/>
          </p:nvSpPr>
          <p:spPr>
            <a:xfrm>
              <a:off x="2342138" y="5697942"/>
              <a:ext cx="14320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solidFill>
                    <a:prstClr val="black"/>
                  </a:solidFill>
                </a:rPr>
                <a:t>c</a:t>
              </a:r>
              <a:r>
                <a:rPr lang="en-US" sz="900" dirty="0" err="1" smtClean="0">
                  <a:solidFill>
                    <a:prstClr val="black"/>
                  </a:solidFill>
                </a:rPr>
                <a:t>ris_work_order_id</a:t>
              </a:r>
              <a:r>
                <a:rPr lang="en-US" sz="900" dirty="0" smtClean="0">
                  <a:solidFill>
                    <a:prstClr val="black"/>
                  </a:solidFill>
                </a:rPr>
                <a:t> = 201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064010" y="3571523"/>
            <a:ext cx="1209657" cy="1067742"/>
            <a:chOff x="2714840" y="4871790"/>
            <a:chExt cx="1209657" cy="1067742"/>
          </a:xfrm>
        </p:grpSpPr>
        <p:sp>
          <p:nvSpPr>
            <p:cNvPr id="65" name="TextBox 64"/>
            <p:cNvSpPr txBox="1"/>
            <p:nvPr/>
          </p:nvSpPr>
          <p:spPr>
            <a:xfrm>
              <a:off x="2784347" y="5152637"/>
              <a:ext cx="10849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prstClr val="black"/>
                  </a:solidFill>
                </a:rPr>
                <a:t>EPersonProfile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2714840" y="4871790"/>
              <a:ext cx="1209657" cy="1067742"/>
              <a:chOff x="2714840" y="4871790"/>
              <a:chExt cx="1209657" cy="1067742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2714840" y="4871790"/>
                <a:ext cx="1209657" cy="786895"/>
              </a:xfrm>
              <a:prstGeom prst="ellipse">
                <a:avLst/>
              </a:prstGeom>
              <a:noFill/>
              <a:ln>
                <a:solidFill>
                  <a:srgbClr val="7030A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2716291" y="5293640"/>
                <a:ext cx="395351" cy="645892"/>
                <a:chOff x="3253284" y="1947891"/>
                <a:chExt cx="395351" cy="645892"/>
              </a:xfrm>
            </p:grpSpPr>
            <p:cxnSp>
              <p:nvCxnSpPr>
                <p:cNvPr id="69" name="Straight Connector 68"/>
                <p:cNvCxnSpPr/>
                <p:nvPr/>
              </p:nvCxnSpPr>
              <p:spPr>
                <a:xfrm>
                  <a:off x="3253284" y="1947891"/>
                  <a:ext cx="0" cy="6458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3253284" y="2593783"/>
                  <a:ext cx="39535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89" name="Straight Arrow Connector 88"/>
          <p:cNvCxnSpPr>
            <a:stCxn id="81" idx="4"/>
          </p:cNvCxnSpPr>
          <p:nvPr/>
        </p:nvCxnSpPr>
        <p:spPr>
          <a:xfrm flipH="1">
            <a:off x="4552047" y="3201930"/>
            <a:ext cx="243370" cy="398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4130894" y="1335743"/>
            <a:ext cx="3965623" cy="2124587"/>
            <a:chOff x="7277911" y="2518391"/>
            <a:chExt cx="3965623" cy="2124587"/>
          </a:xfrm>
        </p:grpSpPr>
        <p:grpSp>
          <p:nvGrpSpPr>
            <p:cNvPr id="71" name="Group 70"/>
            <p:cNvGrpSpPr/>
            <p:nvPr/>
          </p:nvGrpSpPr>
          <p:grpSpPr>
            <a:xfrm>
              <a:off x="7337605" y="2518391"/>
              <a:ext cx="3905929" cy="1866187"/>
              <a:chOff x="2398052" y="2519676"/>
              <a:chExt cx="4538832" cy="2168577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3965982" y="2519676"/>
                <a:ext cx="1405666" cy="914400"/>
                <a:chOff x="4690334" y="3324113"/>
                <a:chExt cx="1405666" cy="914400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4690334" y="3324113"/>
                  <a:ext cx="1405666" cy="914400"/>
                </a:xfrm>
                <a:prstGeom prst="ellipse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4849905" y="3566014"/>
                  <a:ext cx="108652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solidFill>
                        <a:prstClr val="black"/>
                      </a:solidFill>
                    </a:rPr>
                    <a:t>Situation Context</a:t>
                  </a:r>
                  <a:endParaRPr lang="en-US" sz="10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3965981" y="3773853"/>
                <a:ext cx="1405666" cy="914400"/>
                <a:chOff x="4690334" y="3324113"/>
                <a:chExt cx="1405666" cy="914400"/>
              </a:xfrm>
            </p:grpSpPr>
            <p:sp>
              <p:nvSpPr>
                <p:cNvPr id="83" name="Oval 82"/>
                <p:cNvSpPr/>
                <p:nvPr/>
              </p:nvSpPr>
              <p:spPr>
                <a:xfrm>
                  <a:off x="4690334" y="3324113"/>
                  <a:ext cx="1405666" cy="914400"/>
                </a:xfrm>
                <a:prstGeom prst="ellipse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4849905" y="3609046"/>
                  <a:ext cx="1086523" cy="286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err="1" smtClean="0">
                      <a:solidFill>
                        <a:prstClr val="black"/>
                      </a:solidFill>
                    </a:rPr>
                    <a:t>EMaintTarget</a:t>
                  </a:r>
                  <a:endParaRPr lang="en-US" sz="10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2398052" y="3773853"/>
                <a:ext cx="1405666" cy="914400"/>
                <a:chOff x="4690334" y="3324113"/>
                <a:chExt cx="1405666" cy="914400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4690334" y="3324113"/>
                  <a:ext cx="1405666" cy="914400"/>
                </a:xfrm>
                <a:prstGeom prst="ellipse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4849905" y="3641320"/>
                  <a:ext cx="1086523" cy="286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solidFill>
                        <a:prstClr val="black"/>
                      </a:solidFill>
                    </a:rPr>
                    <a:t>EMaintWork</a:t>
                  </a:r>
                  <a:endParaRPr lang="en-US" sz="10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5531218" y="3772359"/>
                <a:ext cx="1405666" cy="914400"/>
                <a:chOff x="4690334" y="3324113"/>
                <a:chExt cx="1405666" cy="914400"/>
              </a:xfrm>
            </p:grpSpPr>
            <p:sp>
              <p:nvSpPr>
                <p:cNvPr id="79" name="Oval 78"/>
                <p:cNvSpPr/>
                <p:nvPr/>
              </p:nvSpPr>
              <p:spPr>
                <a:xfrm>
                  <a:off x="4690334" y="3324113"/>
                  <a:ext cx="1405666" cy="914400"/>
                </a:xfrm>
                <a:prstGeom prst="ellipse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4849905" y="3630562"/>
                  <a:ext cx="1086523" cy="286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err="1" smtClean="0">
                      <a:solidFill>
                        <a:prstClr val="black"/>
                      </a:solidFill>
                    </a:rPr>
                    <a:t>EMaintPerson</a:t>
                  </a:r>
                  <a:endParaRPr lang="en-US" sz="1000" dirty="0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76" name="Straight Arrow Connector 75"/>
              <p:cNvCxnSpPr>
                <a:stCxn id="85" idx="3"/>
                <a:endCxn id="81" idx="7"/>
              </p:cNvCxnSpPr>
              <p:nvPr/>
            </p:nvCxnSpPr>
            <p:spPr>
              <a:xfrm flipH="1">
                <a:off x="3597863" y="3300165"/>
                <a:ext cx="573974" cy="6075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85" idx="4"/>
                <a:endCxn id="83" idx="0"/>
              </p:cNvCxnSpPr>
              <p:nvPr/>
            </p:nvCxnSpPr>
            <p:spPr>
              <a:xfrm flipH="1">
                <a:off x="4668814" y="3434076"/>
                <a:ext cx="1" cy="3397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stCxn id="85" idx="5"/>
                <a:endCxn id="79" idx="1"/>
              </p:cNvCxnSpPr>
              <p:nvPr/>
            </p:nvCxnSpPr>
            <p:spPr>
              <a:xfrm>
                <a:off x="5165793" y="3300165"/>
                <a:ext cx="571280" cy="6061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277911" y="3964451"/>
              <a:ext cx="1432069" cy="678527"/>
              <a:chOff x="7277911" y="3964451"/>
              <a:chExt cx="1432069" cy="678527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7325871" y="3964451"/>
                <a:ext cx="395351" cy="645892"/>
                <a:chOff x="7487676" y="5379774"/>
                <a:chExt cx="395351" cy="645892"/>
              </a:xfrm>
            </p:grpSpPr>
            <p:cxnSp>
              <p:nvCxnSpPr>
                <p:cNvPr id="96" name="Straight Connector 95"/>
                <p:cNvCxnSpPr/>
                <p:nvPr/>
              </p:nvCxnSpPr>
              <p:spPr>
                <a:xfrm>
                  <a:off x="7487676" y="5379774"/>
                  <a:ext cx="0" cy="6458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7487676" y="6025666"/>
                  <a:ext cx="39535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TextBox 97"/>
              <p:cNvSpPr txBox="1"/>
              <p:nvPr/>
            </p:nvSpPr>
            <p:spPr>
              <a:xfrm>
                <a:off x="7277911" y="4412146"/>
                <a:ext cx="143206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prstClr val="black"/>
                    </a:solidFill>
                  </a:rPr>
                  <a:t>c</a:t>
                </a:r>
                <a:r>
                  <a:rPr lang="en-US" sz="900" dirty="0" err="1" smtClean="0">
                    <a:solidFill>
                      <a:prstClr val="black"/>
                    </a:solidFill>
                  </a:rPr>
                  <a:t>ris_work_order_id</a:t>
                </a:r>
                <a:r>
                  <a:rPr lang="en-US" sz="900" dirty="0" smtClean="0">
                    <a:solidFill>
                      <a:prstClr val="black"/>
                    </a:solidFill>
                  </a:rPr>
                  <a:t> = 201</a:t>
                </a:r>
                <a:endParaRPr lang="en-US" sz="900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0" name="TextBox 99"/>
          <p:cNvSpPr txBox="1"/>
          <p:nvPr/>
        </p:nvSpPr>
        <p:spPr>
          <a:xfrm>
            <a:off x="6749539" y="2013682"/>
            <a:ext cx="935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smtClean="0">
                <a:solidFill>
                  <a:prstClr val="black"/>
                </a:solidFill>
              </a:rPr>
              <a:t>hasElement</a:t>
            </a:r>
            <a:endParaRPr lang="en-US" sz="1000" i="1" dirty="0">
              <a:solidFill>
                <a:prstClr val="black"/>
              </a:solidFill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3137694" y="1463030"/>
            <a:ext cx="1966024" cy="488591"/>
            <a:chOff x="6840450" y="2625786"/>
            <a:chExt cx="1966024" cy="488591"/>
          </a:xfrm>
        </p:grpSpPr>
        <p:sp>
          <p:nvSpPr>
            <p:cNvPr id="36" name="TextBox 35"/>
            <p:cNvSpPr txBox="1"/>
            <p:nvPr/>
          </p:nvSpPr>
          <p:spPr>
            <a:xfrm>
              <a:off x="6840450" y="2759067"/>
              <a:ext cx="1538345" cy="246221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0000FF"/>
                  </a:solidFill>
                </a:rPr>
                <a:t>SPIN_CONSTRUCTORS</a:t>
              </a:r>
              <a:endParaRPr lang="en-US" sz="900" dirty="0">
                <a:solidFill>
                  <a:srgbClr val="0000FF"/>
                </a:solidFill>
              </a:endParaRPr>
            </a:p>
          </p:txBody>
        </p:sp>
        <p:sp>
          <p:nvSpPr>
            <p:cNvPr id="102" name="Right Arrow 101"/>
            <p:cNvSpPr/>
            <p:nvPr/>
          </p:nvSpPr>
          <p:spPr>
            <a:xfrm>
              <a:off x="8376445" y="2625786"/>
              <a:ext cx="430029" cy="488591"/>
            </a:xfrm>
            <a:prstGeom prst="rightArrow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11343" y="2554830"/>
            <a:ext cx="1966024" cy="488654"/>
            <a:chOff x="6556488" y="2756439"/>
            <a:chExt cx="1966024" cy="488654"/>
          </a:xfrm>
        </p:grpSpPr>
        <p:sp>
          <p:nvSpPr>
            <p:cNvPr id="90" name="TextBox 89"/>
            <p:cNvSpPr txBox="1"/>
            <p:nvPr/>
          </p:nvSpPr>
          <p:spPr>
            <a:xfrm>
              <a:off x="6556488" y="2878961"/>
              <a:ext cx="1538345" cy="246221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0000FF"/>
                  </a:solidFill>
                </a:rPr>
                <a:t>SPIN_CONSTRUCTORS</a:t>
              </a:r>
              <a:endParaRPr lang="en-US" sz="900" dirty="0">
                <a:solidFill>
                  <a:srgbClr val="0000FF"/>
                </a:solidFill>
              </a:endParaRPr>
            </a:p>
          </p:txBody>
        </p:sp>
        <p:sp>
          <p:nvSpPr>
            <p:cNvPr id="91" name="Right Arrow 90"/>
            <p:cNvSpPr/>
            <p:nvPr/>
          </p:nvSpPr>
          <p:spPr>
            <a:xfrm>
              <a:off x="8092483" y="2756439"/>
              <a:ext cx="430029" cy="488654"/>
            </a:xfrm>
            <a:prstGeom prst="rightArrow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04" name="Straight Arrow Connector 103"/>
          <p:cNvCxnSpPr>
            <a:endCxn id="53" idx="0"/>
          </p:cNvCxnSpPr>
          <p:nvPr/>
        </p:nvCxnSpPr>
        <p:spPr>
          <a:xfrm flipH="1">
            <a:off x="5835385" y="3221822"/>
            <a:ext cx="169689" cy="35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79" idx="4"/>
            <a:endCxn id="67" idx="0"/>
          </p:cNvCxnSpPr>
          <p:nvPr/>
        </p:nvCxnSpPr>
        <p:spPr>
          <a:xfrm>
            <a:off x="7491689" y="3200645"/>
            <a:ext cx="177150" cy="370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6382527" y="3200644"/>
            <a:ext cx="339069" cy="1236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549115" y="3246155"/>
            <a:ext cx="935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smtClean="0">
                <a:solidFill>
                  <a:prstClr val="black"/>
                </a:solidFill>
              </a:rPr>
              <a:t>hasElement</a:t>
            </a:r>
            <a:endParaRPr lang="en-US" sz="1000" i="1" dirty="0">
              <a:solidFill>
                <a:prstClr val="black"/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4749025" y="5625107"/>
            <a:ext cx="1209657" cy="1067742"/>
            <a:chOff x="2714840" y="4871790"/>
            <a:chExt cx="1209657" cy="1067742"/>
          </a:xfrm>
        </p:grpSpPr>
        <p:sp>
          <p:nvSpPr>
            <p:cNvPr id="110" name="TextBox 109"/>
            <p:cNvSpPr txBox="1"/>
            <p:nvPr/>
          </p:nvSpPr>
          <p:spPr>
            <a:xfrm>
              <a:off x="2782370" y="4994446"/>
              <a:ext cx="1084907" cy="553998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prstClr val="black"/>
                  </a:solidFill>
                </a:rPr>
                <a:t>Isa-95</a:t>
              </a:r>
              <a:r>
                <a:rPr lang="en-US" sz="1000" dirty="0" smtClean="0">
                  <a:solidFill>
                    <a:prstClr val="black"/>
                  </a:solidFill>
                </a:rPr>
                <a:t>:</a:t>
              </a:r>
            </a:p>
            <a:p>
              <a:pPr algn="ctr"/>
              <a:r>
                <a:rPr lang="en-US" sz="1000" dirty="0" smtClean="0">
                  <a:solidFill>
                    <a:prstClr val="black"/>
                  </a:solidFill>
                </a:rPr>
                <a:t>EquipSegSpecification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2714840" y="4871790"/>
              <a:ext cx="1209657" cy="1067742"/>
              <a:chOff x="2714840" y="4871790"/>
              <a:chExt cx="1209657" cy="1067742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2714840" y="4871790"/>
                <a:ext cx="1209657" cy="786895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2716291" y="5293640"/>
                <a:ext cx="395351" cy="645892"/>
                <a:chOff x="3253284" y="1947891"/>
                <a:chExt cx="395351" cy="645892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3253284" y="1947891"/>
                  <a:ext cx="0" cy="6458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3253284" y="2593783"/>
                  <a:ext cx="39535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9" name="Group 138"/>
          <p:cNvGrpSpPr/>
          <p:nvPr/>
        </p:nvGrpSpPr>
        <p:grpSpPr>
          <a:xfrm>
            <a:off x="6171082" y="5625107"/>
            <a:ext cx="1209657" cy="1067742"/>
            <a:chOff x="2714840" y="4871790"/>
            <a:chExt cx="1209657" cy="1067742"/>
          </a:xfrm>
        </p:grpSpPr>
        <p:sp>
          <p:nvSpPr>
            <p:cNvPr id="140" name="TextBox 139"/>
            <p:cNvSpPr txBox="1"/>
            <p:nvPr/>
          </p:nvSpPr>
          <p:spPr>
            <a:xfrm>
              <a:off x="2782370" y="4994446"/>
              <a:ext cx="1084907" cy="553998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prstClr val="black"/>
                  </a:solidFill>
                </a:rPr>
                <a:t>pm: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</a:rPr>
                <a:t>MachineDocumentation</a:t>
              </a:r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2714840" y="4871790"/>
              <a:ext cx="1209657" cy="1067742"/>
              <a:chOff x="2714840" y="4871790"/>
              <a:chExt cx="1209657" cy="1067742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2714840" y="4871790"/>
                <a:ext cx="1209657" cy="786895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3" name="Group 142"/>
              <p:cNvGrpSpPr/>
              <p:nvPr/>
            </p:nvGrpSpPr>
            <p:grpSpPr>
              <a:xfrm>
                <a:off x="2716291" y="5293640"/>
                <a:ext cx="395351" cy="645892"/>
                <a:chOff x="3253284" y="1947891"/>
                <a:chExt cx="395351" cy="645892"/>
              </a:xfrm>
            </p:grpSpPr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3253284" y="1947891"/>
                  <a:ext cx="0" cy="6458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3253284" y="2593783"/>
                  <a:ext cx="39535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46" name="Straight Arrow Connector 145"/>
          <p:cNvCxnSpPr>
            <a:stCxn id="60" idx="4"/>
            <a:endCxn id="142" idx="0"/>
          </p:cNvCxnSpPr>
          <p:nvPr/>
        </p:nvCxnSpPr>
        <p:spPr>
          <a:xfrm>
            <a:off x="6519771" y="5203257"/>
            <a:ext cx="256140" cy="42185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7984116" y="5588584"/>
            <a:ext cx="1209657" cy="1067742"/>
            <a:chOff x="2714840" y="4871790"/>
            <a:chExt cx="1209657" cy="1067742"/>
          </a:xfrm>
        </p:grpSpPr>
        <p:sp>
          <p:nvSpPr>
            <p:cNvPr id="148" name="TextBox 147"/>
            <p:cNvSpPr txBox="1"/>
            <p:nvPr/>
          </p:nvSpPr>
          <p:spPr>
            <a:xfrm>
              <a:off x="2782370" y="4994446"/>
              <a:ext cx="1084907" cy="553998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prstClr val="black"/>
                  </a:solidFill>
                </a:rPr>
                <a:t>Isa-95: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</a:rPr>
                <a:t>Person Capability Property</a:t>
              </a:r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2714840" y="4871790"/>
              <a:ext cx="1209657" cy="1067742"/>
              <a:chOff x="2714840" y="4871790"/>
              <a:chExt cx="1209657" cy="1067742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2714840" y="4871790"/>
                <a:ext cx="1209657" cy="786895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2716291" y="5293640"/>
                <a:ext cx="395351" cy="645892"/>
                <a:chOff x="3253284" y="1947891"/>
                <a:chExt cx="395351" cy="645892"/>
              </a:xfrm>
            </p:grpSpPr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3253284" y="1947891"/>
                  <a:ext cx="0" cy="6458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3253284" y="2593783"/>
                  <a:ext cx="39535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54" name="Group 153"/>
          <p:cNvGrpSpPr/>
          <p:nvPr/>
        </p:nvGrpSpPr>
        <p:grpSpPr>
          <a:xfrm>
            <a:off x="9616634" y="5587481"/>
            <a:ext cx="1209657" cy="1067742"/>
            <a:chOff x="2714840" y="4871790"/>
            <a:chExt cx="1209657" cy="1067742"/>
          </a:xfrm>
        </p:grpSpPr>
        <p:sp>
          <p:nvSpPr>
            <p:cNvPr id="155" name="TextBox 154"/>
            <p:cNvSpPr txBox="1"/>
            <p:nvPr/>
          </p:nvSpPr>
          <p:spPr>
            <a:xfrm>
              <a:off x="2782370" y="4994446"/>
              <a:ext cx="1084907" cy="553998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>
                  <a:solidFill>
                    <a:prstClr val="black"/>
                  </a:solidFill>
                </a:rPr>
                <a:t>ctxisa</a:t>
              </a:r>
              <a:r>
                <a:rPr lang="en-US" sz="1000" dirty="0" smtClean="0">
                  <a:solidFill>
                    <a:prstClr val="black"/>
                  </a:solidFill>
                </a:rPr>
                <a:t>: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</a:rPr>
                <a:t>Maintenance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</a:rPr>
                <a:t>Experience</a:t>
              </a:r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2714840" y="4871790"/>
              <a:ext cx="1209657" cy="1067742"/>
              <a:chOff x="2714840" y="4871790"/>
              <a:chExt cx="1209657" cy="1067742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2714840" y="4871790"/>
                <a:ext cx="1209657" cy="786895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8" name="Group 157"/>
              <p:cNvGrpSpPr/>
              <p:nvPr/>
            </p:nvGrpSpPr>
            <p:grpSpPr>
              <a:xfrm>
                <a:off x="2716291" y="5293640"/>
                <a:ext cx="395351" cy="645892"/>
                <a:chOff x="3253284" y="1947891"/>
                <a:chExt cx="395351" cy="645892"/>
              </a:xfrm>
            </p:grpSpPr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3253284" y="1947891"/>
                  <a:ext cx="0" cy="6458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3253284" y="2593783"/>
                  <a:ext cx="39535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61" name="Straight Arrow Connector 160"/>
          <p:cNvCxnSpPr>
            <a:endCxn id="157" idx="1"/>
          </p:cNvCxnSpPr>
          <p:nvPr/>
        </p:nvCxnSpPr>
        <p:spPr>
          <a:xfrm>
            <a:off x="8145597" y="4214487"/>
            <a:ext cx="1648187" cy="148823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50" idx="6"/>
            <a:endCxn id="157" idx="2"/>
          </p:cNvCxnSpPr>
          <p:nvPr/>
        </p:nvCxnSpPr>
        <p:spPr>
          <a:xfrm flipV="1">
            <a:off x="9193773" y="5980929"/>
            <a:ext cx="422861" cy="110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endCxn id="142" idx="2"/>
          </p:cNvCxnSpPr>
          <p:nvPr/>
        </p:nvCxnSpPr>
        <p:spPr>
          <a:xfrm flipV="1">
            <a:off x="5969961" y="6018555"/>
            <a:ext cx="201121" cy="110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3158447" y="4564241"/>
            <a:ext cx="8821282" cy="2180723"/>
            <a:chOff x="3158447" y="4564241"/>
            <a:chExt cx="8821282" cy="2180723"/>
          </a:xfrm>
        </p:grpSpPr>
        <p:sp>
          <p:nvSpPr>
            <p:cNvPr id="169" name="Oval 168"/>
            <p:cNvSpPr/>
            <p:nvPr/>
          </p:nvSpPr>
          <p:spPr>
            <a:xfrm>
              <a:off x="3158447" y="5235081"/>
              <a:ext cx="8706981" cy="1509883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0347211" y="4564241"/>
              <a:ext cx="1632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C00000"/>
                  </a:solidFill>
                </a:rPr>
                <a:t>FOCUS NEXT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cxnSp>
          <p:nvCxnSpPr>
            <p:cNvPr id="172" name="Straight Arrow Connector 171"/>
            <p:cNvCxnSpPr>
              <a:stCxn id="170" idx="1"/>
            </p:cNvCxnSpPr>
            <p:nvPr/>
          </p:nvCxnSpPr>
          <p:spPr>
            <a:xfrm flipH="1">
              <a:off x="9732350" y="4748907"/>
              <a:ext cx="614861" cy="59174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887239" y="4416362"/>
            <a:ext cx="1417377" cy="1106827"/>
            <a:chOff x="5887239" y="4416362"/>
            <a:chExt cx="1417377" cy="1106827"/>
          </a:xfrm>
        </p:grpSpPr>
        <p:grpSp>
          <p:nvGrpSpPr>
            <p:cNvPr id="57" name="Group 56"/>
            <p:cNvGrpSpPr/>
            <p:nvPr/>
          </p:nvGrpSpPr>
          <p:grpSpPr>
            <a:xfrm>
              <a:off x="5914942" y="4416362"/>
              <a:ext cx="1209657" cy="1067742"/>
              <a:chOff x="2714840" y="4871790"/>
              <a:chExt cx="1209657" cy="1067742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2838138" y="5152637"/>
                <a:ext cx="9350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err="1" smtClean="0">
                    <a:solidFill>
                      <a:prstClr val="black"/>
                    </a:solidFill>
                  </a:rPr>
                  <a:t>ESegment</a:t>
                </a:r>
                <a:endParaRPr lang="en-US" sz="1000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2714840" y="4871790"/>
                <a:ext cx="1209657" cy="1067742"/>
                <a:chOff x="2714840" y="4871790"/>
                <a:chExt cx="1209657" cy="1067742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2714840" y="4871790"/>
                  <a:ext cx="1209657" cy="786895"/>
                </a:xfrm>
                <a:prstGeom prst="ellipse">
                  <a:avLst/>
                </a:prstGeom>
                <a:noFill/>
                <a:ln>
                  <a:solidFill>
                    <a:srgbClr val="7030A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61" name="Group 60"/>
                <p:cNvGrpSpPr/>
                <p:nvPr/>
              </p:nvGrpSpPr>
              <p:grpSpPr>
                <a:xfrm>
                  <a:off x="2716291" y="5293640"/>
                  <a:ext cx="395351" cy="645892"/>
                  <a:chOff x="3253284" y="1947891"/>
                  <a:chExt cx="395351" cy="645892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3253284" y="1947891"/>
                    <a:ext cx="0" cy="64589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3253284" y="2593783"/>
                    <a:ext cx="39535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74" name="TextBox 173"/>
            <p:cNvSpPr txBox="1"/>
            <p:nvPr/>
          </p:nvSpPr>
          <p:spPr>
            <a:xfrm>
              <a:off x="5887239" y="5292357"/>
              <a:ext cx="14173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/>
                <a:t>ref_tag_code</a:t>
              </a:r>
              <a:r>
                <a:rPr lang="en-US" sz="900" dirty="0" smtClean="0">
                  <a:solidFill>
                    <a:prstClr val="black"/>
                  </a:solidFill>
                </a:rPr>
                <a:t> = SEG-101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5215098" y="3581057"/>
            <a:ext cx="1352786" cy="1105222"/>
            <a:chOff x="5215098" y="3581057"/>
            <a:chExt cx="1352786" cy="1105222"/>
          </a:xfrm>
        </p:grpSpPr>
        <p:grpSp>
          <p:nvGrpSpPr>
            <p:cNvPr id="50" name="Group 49"/>
            <p:cNvGrpSpPr/>
            <p:nvPr/>
          </p:nvGrpSpPr>
          <p:grpSpPr>
            <a:xfrm>
              <a:off x="5230556" y="3581057"/>
              <a:ext cx="1209657" cy="1067742"/>
              <a:chOff x="2714840" y="4871790"/>
              <a:chExt cx="1209657" cy="106774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2838138" y="5152637"/>
                <a:ext cx="9350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err="1" smtClean="0">
                    <a:solidFill>
                      <a:prstClr val="black"/>
                    </a:solidFill>
                  </a:rPr>
                  <a:t>EAsset</a:t>
                </a:r>
                <a:endParaRPr lang="en-US" sz="1000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2714840" y="4871790"/>
                <a:ext cx="1209657" cy="1067742"/>
                <a:chOff x="2714840" y="4871790"/>
                <a:chExt cx="1209657" cy="1067742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2714840" y="4871790"/>
                  <a:ext cx="1209657" cy="786895"/>
                </a:xfrm>
                <a:prstGeom prst="ellipse">
                  <a:avLst/>
                </a:prstGeom>
                <a:noFill/>
                <a:ln>
                  <a:solidFill>
                    <a:srgbClr val="7030A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54" name="Group 53"/>
                <p:cNvGrpSpPr/>
                <p:nvPr/>
              </p:nvGrpSpPr>
              <p:grpSpPr>
                <a:xfrm>
                  <a:off x="2716291" y="5293640"/>
                  <a:ext cx="395351" cy="645892"/>
                  <a:chOff x="3253284" y="1947891"/>
                  <a:chExt cx="395351" cy="645892"/>
                </a:xfrm>
              </p:grpSpPr>
              <p:cxnSp>
                <p:nvCxnSpPr>
                  <p:cNvPr id="55" name="Straight Connector 54"/>
                  <p:cNvCxnSpPr/>
                  <p:nvPr/>
                </p:nvCxnSpPr>
                <p:spPr>
                  <a:xfrm>
                    <a:off x="3253284" y="1947891"/>
                    <a:ext cx="0" cy="64589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3253284" y="2593783"/>
                    <a:ext cx="39535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75" name="TextBox 174"/>
            <p:cNvSpPr txBox="1"/>
            <p:nvPr/>
          </p:nvSpPr>
          <p:spPr>
            <a:xfrm>
              <a:off x="5215098" y="4455447"/>
              <a:ext cx="13527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/>
                <a:t>ref_tag_code</a:t>
              </a:r>
              <a:r>
                <a:rPr lang="en-US" sz="900" dirty="0" smtClean="0">
                  <a:solidFill>
                    <a:prstClr val="black"/>
                  </a:solidFill>
                </a:rPr>
                <a:t> = SEG-101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5507244" y="2824033"/>
            <a:ext cx="1401654" cy="645892"/>
            <a:chOff x="5507244" y="2824033"/>
            <a:chExt cx="1401654" cy="645892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5536397" y="2824033"/>
              <a:ext cx="0" cy="645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5507244" y="3223748"/>
              <a:ext cx="14016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/>
                <a:t>ref_tag_code</a:t>
              </a:r>
              <a:r>
                <a:rPr lang="en-US" sz="900" dirty="0" smtClean="0">
                  <a:solidFill>
                    <a:prstClr val="black"/>
                  </a:solidFill>
                </a:rPr>
                <a:t> = SEG-101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6892096" y="2852056"/>
            <a:ext cx="395351" cy="645892"/>
            <a:chOff x="7217861" y="4145773"/>
            <a:chExt cx="395351" cy="645892"/>
          </a:xfrm>
        </p:grpSpPr>
        <p:cxnSp>
          <p:nvCxnSpPr>
            <p:cNvPr id="182" name="Straight Connector 181"/>
            <p:cNvCxnSpPr/>
            <p:nvPr/>
          </p:nvCxnSpPr>
          <p:spPr>
            <a:xfrm>
              <a:off x="7217861" y="4145773"/>
              <a:ext cx="0" cy="645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7217861" y="4791665"/>
              <a:ext cx="3953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TextBox 184"/>
          <p:cNvSpPr txBox="1"/>
          <p:nvPr/>
        </p:nvSpPr>
        <p:spPr>
          <a:xfrm>
            <a:off x="6847718" y="3280002"/>
            <a:ext cx="1533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prstClr val="black"/>
                </a:solidFill>
              </a:rPr>
              <a:t>cris_agent_id</a:t>
            </a:r>
            <a:r>
              <a:rPr lang="en-US" sz="900" dirty="0" smtClean="0">
                <a:solidFill>
                  <a:prstClr val="black"/>
                </a:solidFill>
              </a:rPr>
              <a:t> = 1</a:t>
            </a:r>
            <a:endParaRPr lang="en-US" sz="900" dirty="0">
              <a:solidFill>
                <a:prstClr val="black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064010" y="4401233"/>
            <a:ext cx="1533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prstClr val="black"/>
                </a:solidFill>
              </a:rPr>
              <a:t>cris_agent_id</a:t>
            </a:r>
            <a:r>
              <a:rPr lang="en-US" sz="900" dirty="0" smtClean="0">
                <a:solidFill>
                  <a:prstClr val="black"/>
                </a:solidFill>
              </a:rPr>
              <a:t> = 1</a:t>
            </a:r>
            <a:endParaRPr lang="en-US" sz="900" dirty="0">
              <a:solidFill>
                <a:prstClr val="black"/>
              </a:solidFill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1392340" y="3758393"/>
            <a:ext cx="1966024" cy="488654"/>
            <a:chOff x="6556488" y="2756439"/>
            <a:chExt cx="1966024" cy="488654"/>
          </a:xfrm>
        </p:grpSpPr>
        <p:sp>
          <p:nvSpPr>
            <p:cNvPr id="189" name="TextBox 188"/>
            <p:cNvSpPr txBox="1"/>
            <p:nvPr/>
          </p:nvSpPr>
          <p:spPr>
            <a:xfrm>
              <a:off x="6556488" y="2878961"/>
              <a:ext cx="1538345" cy="246221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0000FF"/>
                  </a:solidFill>
                </a:rPr>
                <a:t>SPIN_CONSTRUCTORS</a:t>
              </a:r>
              <a:endParaRPr lang="en-US" sz="900" dirty="0">
                <a:solidFill>
                  <a:srgbClr val="0000FF"/>
                </a:solidFill>
              </a:endParaRPr>
            </a:p>
          </p:txBody>
        </p:sp>
        <p:sp>
          <p:nvSpPr>
            <p:cNvPr id="190" name="Right Arrow 189"/>
            <p:cNvSpPr/>
            <p:nvPr/>
          </p:nvSpPr>
          <p:spPr>
            <a:xfrm>
              <a:off x="8092483" y="2756439"/>
              <a:ext cx="430029" cy="488654"/>
            </a:xfrm>
            <a:prstGeom prst="rightArrow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7860951" y="1351506"/>
            <a:ext cx="1889090" cy="937221"/>
            <a:chOff x="4300789" y="2451574"/>
            <a:chExt cx="1889090" cy="937221"/>
          </a:xfrm>
        </p:grpSpPr>
        <p:grpSp>
          <p:nvGrpSpPr>
            <p:cNvPr id="192" name="Group 191"/>
            <p:cNvGrpSpPr/>
            <p:nvPr/>
          </p:nvGrpSpPr>
          <p:grpSpPr>
            <a:xfrm>
              <a:off x="5241811" y="2451574"/>
              <a:ext cx="948068" cy="937221"/>
              <a:chOff x="5241811" y="1326880"/>
              <a:chExt cx="948068" cy="937221"/>
            </a:xfrm>
          </p:grpSpPr>
          <p:sp>
            <p:nvSpPr>
              <p:cNvPr id="194" name="Can 193"/>
              <p:cNvSpPr/>
              <p:nvPr/>
            </p:nvSpPr>
            <p:spPr>
              <a:xfrm>
                <a:off x="5241811" y="1326880"/>
                <a:ext cx="948068" cy="937221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5244928" y="1684821"/>
                <a:ext cx="9350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i="1" dirty="0" smtClean="0"/>
                  <a:t>Context</a:t>
                </a:r>
              </a:p>
              <a:p>
                <a:pPr algn="ctr"/>
                <a:r>
                  <a:rPr lang="en-US" sz="1000" i="1" dirty="0" smtClean="0"/>
                  <a:t>KB</a:t>
                </a:r>
                <a:endParaRPr lang="en-US" sz="1000" i="1" dirty="0"/>
              </a:p>
            </p:txBody>
          </p:sp>
        </p:grpSp>
        <p:cxnSp>
          <p:nvCxnSpPr>
            <p:cNvPr id="193" name="Straight Connector 192"/>
            <p:cNvCxnSpPr>
              <a:endCxn id="194" idx="2"/>
            </p:cNvCxnSpPr>
            <p:nvPr/>
          </p:nvCxnSpPr>
          <p:spPr>
            <a:xfrm>
              <a:off x="4300789" y="2913124"/>
              <a:ext cx="941022" cy="706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/>
          <p:cNvGrpSpPr/>
          <p:nvPr/>
        </p:nvGrpSpPr>
        <p:grpSpPr>
          <a:xfrm>
            <a:off x="1861691" y="5512317"/>
            <a:ext cx="2674934" cy="937221"/>
            <a:chOff x="5241811" y="2451574"/>
            <a:chExt cx="2674934" cy="937221"/>
          </a:xfrm>
        </p:grpSpPr>
        <p:grpSp>
          <p:nvGrpSpPr>
            <p:cNvPr id="197" name="Group 196"/>
            <p:cNvGrpSpPr/>
            <p:nvPr/>
          </p:nvGrpSpPr>
          <p:grpSpPr>
            <a:xfrm>
              <a:off x="5241811" y="2451574"/>
              <a:ext cx="948068" cy="937221"/>
              <a:chOff x="5241811" y="1326880"/>
              <a:chExt cx="948068" cy="937221"/>
            </a:xfrm>
          </p:grpSpPr>
          <p:sp>
            <p:nvSpPr>
              <p:cNvPr id="199" name="Can 198"/>
              <p:cNvSpPr/>
              <p:nvPr/>
            </p:nvSpPr>
            <p:spPr>
              <a:xfrm>
                <a:off x="5241811" y="1326880"/>
                <a:ext cx="948068" cy="937221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5244928" y="1684821"/>
                <a:ext cx="9350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i="1" dirty="0" smtClean="0"/>
                  <a:t>ISA-95</a:t>
                </a:r>
              </a:p>
              <a:p>
                <a:pPr algn="ctr"/>
                <a:r>
                  <a:rPr lang="en-US" sz="1000" i="1" dirty="0" smtClean="0"/>
                  <a:t>KB</a:t>
                </a:r>
                <a:endParaRPr lang="en-US" sz="1000" i="1" dirty="0"/>
              </a:p>
            </p:txBody>
          </p:sp>
        </p:grpSp>
        <p:cxnSp>
          <p:nvCxnSpPr>
            <p:cNvPr id="198" name="Straight Connector 197"/>
            <p:cNvCxnSpPr>
              <a:stCxn id="199" idx="4"/>
            </p:cNvCxnSpPr>
            <p:nvPr/>
          </p:nvCxnSpPr>
          <p:spPr>
            <a:xfrm flipV="1">
              <a:off x="6189879" y="2920184"/>
              <a:ext cx="1726866" cy="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8808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2346</Words>
  <Application>Microsoft Office PowerPoint</Application>
  <PresentationFormat>Widescreen</PresentationFormat>
  <Paragraphs>564</Paragraphs>
  <Slides>24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Context-Mimosa Scenarios</vt:lpstr>
      <vt:lpstr>Building a new context model</vt:lpstr>
      <vt:lpstr>Building a new context model</vt:lpstr>
      <vt:lpstr>Building a new context model</vt:lpstr>
      <vt:lpstr>CreateSituationContextTemplate</vt:lpstr>
      <vt:lpstr>Extending EMaintWork SPIN:Constructor</vt:lpstr>
      <vt:lpstr>EMaintWork SPIN:Constructor extended</vt:lpstr>
      <vt:lpstr>Building Context Model – Templates and Constructors (1)</vt:lpstr>
      <vt:lpstr>Building Context Model – Templates and Constructors (2)</vt:lpstr>
      <vt:lpstr>PowerPoint Presentation</vt:lpstr>
      <vt:lpstr>(3/3)</vt:lpstr>
      <vt:lpstr>EMaintWork SPIN:Constructor extended</vt:lpstr>
      <vt:lpstr>EPerson SPIN:Constructor extended</vt:lpstr>
      <vt:lpstr>MaintTarget SPIN:Constructor extended</vt:lpstr>
      <vt:lpstr>Context-Mimosa.ttl</vt:lpstr>
      <vt:lpstr>Context-Mimosa.ttl</vt:lpstr>
      <vt:lpstr>ISA-95</vt:lpstr>
      <vt:lpstr>PowerPoint Presentation</vt:lpstr>
      <vt:lpstr>Personnel - Person</vt:lpstr>
      <vt:lpstr>ISA-95: Process Segment Model</vt:lpstr>
      <vt:lpstr>. TBC-project: maintenance.tut.fi</vt:lpstr>
      <vt:lpstr>Workflow JSON</vt:lpstr>
      <vt:lpstr>csmCommands_context_mimosa_store.json</vt:lpstr>
      <vt:lpstr>(Building Context Model – Templates and Constructors 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Context-Mimosa Scenarios</dc:title>
  <dc:creator>Pekka Aarnio</dc:creator>
  <cp:lastModifiedBy>Pekka Aarnio</cp:lastModifiedBy>
  <cp:revision>96</cp:revision>
  <cp:lastPrinted>2016-03-02T16:16:45Z</cp:lastPrinted>
  <dcterms:created xsi:type="dcterms:W3CDTF">2016-02-22T08:52:47Z</dcterms:created>
  <dcterms:modified xsi:type="dcterms:W3CDTF">2016-03-03T12:36:38Z</dcterms:modified>
</cp:coreProperties>
</file>