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2" r:id="rId5"/>
    <p:sldId id="259"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Hero%20Vired\Excel%20Project\Call_Center_data%20(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Hero%20Vired\Excel%20Project\Call_Center_data%20(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Hero%20Vired\Excel%20Project\Call_Center_data%20(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Hero%20Vired\Excel%20Project\Call_Center_data%20(Recover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Hero%20Vired\Excel%20Project\Call_Center_data%20(Recover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Hero%20Vired\Excel%20Project\Call_Center_data%20(Recovered).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(Recovered).xlsx]Reason_Sentiment!PivotTable1</c:name>
    <c:fmtId val="7"/>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Customer Service Distribution - Reason Wise</a:t>
            </a:r>
          </a:p>
        </c:rich>
      </c:tx>
      <c:layout>
        <c:manualLayout>
          <c:xMode val="edge"/>
          <c:yMode val="edge"/>
          <c:x val="0.1349616213993079"/>
          <c:y val="4.6072333563695004E-3"/>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38100" h="50800"/>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38100" h="50800"/>
          </a:sp3d>
        </c:spPr>
      </c:pivotFmt>
      <c:pivotFmt>
        <c:idx val="1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38100" h="50800"/>
          </a:sp3d>
        </c:spPr>
      </c:pivotFmt>
      <c:pivotFmt>
        <c:idx val="1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38100" h="50800"/>
          </a:sp3d>
        </c:spPr>
      </c:pivotFmt>
      <c:pivotFmt>
        <c:idx val="1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38100" h="50800"/>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38100" h="50800"/>
          </a:sp3d>
        </c:spPr>
      </c:pivotFmt>
      <c:pivotFmt>
        <c:idx val="1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38100" h="50800"/>
          </a:sp3d>
        </c:spPr>
      </c:pivotFmt>
      <c:pivotFmt>
        <c:idx val="1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38100" h="50800"/>
          </a:sp3d>
        </c:spPr>
      </c:pivotFmt>
      <c:pivotFmt>
        <c:idx val="1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38100" h="50800"/>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38100" h="50800"/>
          </a:sp3d>
        </c:spPr>
      </c:pivotFmt>
      <c:pivotFmt>
        <c:idx val="2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38100" h="50800"/>
          </a:sp3d>
        </c:spPr>
      </c:pivotFmt>
      <c:pivotFmt>
        <c:idx val="2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38100" h="50800"/>
          </a:sp3d>
        </c:spPr>
      </c:pivotFmt>
    </c:pivotFmts>
    <c:plotArea>
      <c:layout>
        <c:manualLayout>
          <c:layoutTarget val="inner"/>
          <c:xMode val="edge"/>
          <c:yMode val="edge"/>
          <c:x val="0.3444135731636101"/>
          <c:y val="0.4378714581893573"/>
          <c:w val="0.31117313770623667"/>
          <c:h val="0.39743772526015453"/>
        </c:manualLayout>
      </c:layout>
      <c:pieChart>
        <c:varyColors val="1"/>
        <c:ser>
          <c:idx val="0"/>
          <c:order val="0"/>
          <c:tx>
            <c:strRef>
              <c:f>Reason_Sentiment!$B$3</c:f>
              <c:strCache>
                <c:ptCount val="1"/>
                <c:pt idx="0">
                  <c:v>Total</c:v>
                </c:pt>
              </c:strCache>
            </c:strRef>
          </c:tx>
          <c:dPt>
            <c:idx val="0"/>
            <c:bubble3D val="0"/>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extLst>
              <c:ext xmlns:c16="http://schemas.microsoft.com/office/drawing/2014/chart" uri="{C3380CC4-5D6E-409C-BE32-E72D297353CC}">
                <c16:uniqueId val="{00000001-EFD8-4B73-80CF-D05FB17F4BBE}"/>
              </c:ext>
            </c:extLst>
          </c:dPt>
          <c:dPt>
            <c:idx val="1"/>
            <c:bubble3D val="0"/>
            <c:spPr>
              <a:gradFill rotWithShape="1">
                <a:gsLst>
                  <a:gs pos="0">
                    <a:schemeClr val="accent2">
                      <a:tint val="98000"/>
                      <a:lumMod val="110000"/>
                    </a:schemeClr>
                  </a:gs>
                  <a:gs pos="84000">
                    <a:schemeClr val="accent2">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extLst>
              <c:ext xmlns:c16="http://schemas.microsoft.com/office/drawing/2014/chart" uri="{C3380CC4-5D6E-409C-BE32-E72D297353CC}">
                <c16:uniqueId val="{00000003-EFD8-4B73-80CF-D05FB17F4BBE}"/>
              </c:ext>
            </c:extLst>
          </c:dPt>
          <c:dPt>
            <c:idx val="2"/>
            <c:bubble3D val="0"/>
            <c:spPr>
              <a:gradFill rotWithShape="1">
                <a:gsLst>
                  <a:gs pos="0">
                    <a:schemeClr val="accent3">
                      <a:tint val="98000"/>
                      <a:lumMod val="110000"/>
                    </a:schemeClr>
                  </a:gs>
                  <a:gs pos="84000">
                    <a:schemeClr val="accent3">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extLst>
              <c:ext xmlns:c16="http://schemas.microsoft.com/office/drawing/2014/chart" uri="{C3380CC4-5D6E-409C-BE32-E72D297353CC}">
                <c16:uniqueId val="{00000005-EFD8-4B73-80CF-D05FB17F4BB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Reason_Sentiment!$A$4:$A$7</c:f>
              <c:strCache>
                <c:ptCount val="3"/>
                <c:pt idx="0">
                  <c:v>Billing Question</c:v>
                </c:pt>
                <c:pt idx="1">
                  <c:v>Payments</c:v>
                </c:pt>
                <c:pt idx="2">
                  <c:v>Service Outage</c:v>
                </c:pt>
              </c:strCache>
            </c:strRef>
          </c:cat>
          <c:val>
            <c:numRef>
              <c:f>Reason_Sentiment!$B$4:$B$7</c:f>
              <c:numCache>
                <c:formatCode>General</c:formatCode>
                <c:ptCount val="3"/>
                <c:pt idx="0">
                  <c:v>23462</c:v>
                </c:pt>
                <c:pt idx="1">
                  <c:v>4749</c:v>
                </c:pt>
                <c:pt idx="2">
                  <c:v>4730</c:v>
                </c:pt>
              </c:numCache>
            </c:numRef>
          </c:val>
          <c:extLst>
            <c:ext xmlns:c16="http://schemas.microsoft.com/office/drawing/2014/chart" uri="{C3380CC4-5D6E-409C-BE32-E72D297353CC}">
              <c16:uniqueId val="{00000006-EFD8-4B73-80CF-D05FB17F4BBE}"/>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(Recovered).xlsx]Channel_Callcenter!PivotTable2</c:name>
    <c:fmtId val="9"/>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Distribution</a:t>
            </a:r>
            <a:r>
              <a:rPr lang="en-US" baseline="0"/>
              <a:t> of Channels used</a:t>
            </a:r>
            <a:endParaRPr lang="en-US"/>
          </a:p>
        </c:rich>
      </c:tx>
      <c:layout>
        <c:manualLayout>
          <c:xMode val="edge"/>
          <c:yMode val="edge"/>
          <c:x val="0.14578342102971725"/>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
        <c:idx val="25"/>
        <c:spPr>
          <a:solidFill>
            <a:schemeClr val="accent1"/>
          </a:solidFill>
          <a:ln>
            <a:noFill/>
          </a:ln>
          <a:effectLst>
            <a:outerShdw blurRad="254000" sx="102000" sy="102000" algn="ctr" rotWithShape="0">
              <a:prstClr val="black">
                <a:alpha val="20000"/>
              </a:prstClr>
            </a:outerShdw>
          </a:effectLst>
        </c:spPr>
      </c:pivotFmt>
      <c:pivotFmt>
        <c:idx val="26"/>
        <c:spPr>
          <a:solidFill>
            <a:schemeClr val="accent1"/>
          </a:solidFill>
          <a:ln>
            <a:noFill/>
          </a:ln>
          <a:effectLst>
            <a:outerShdw blurRad="254000" sx="102000" sy="102000" algn="ctr" rotWithShape="0">
              <a:prstClr val="black">
                <a:alpha val="20000"/>
              </a:prstClr>
            </a:outerShdw>
          </a:effectLst>
        </c:spPr>
      </c:pivotFmt>
      <c:pivotFmt>
        <c:idx val="2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254000" sx="102000" sy="102000" algn="ctr" rotWithShape="0">
              <a:prstClr val="black">
                <a:alpha val="20000"/>
              </a:prstClr>
            </a:outerShdw>
          </a:effectLst>
        </c:spPr>
      </c:pivotFmt>
      <c:pivotFmt>
        <c:idx val="29"/>
        <c:spPr>
          <a:solidFill>
            <a:schemeClr val="accent1"/>
          </a:solidFill>
          <a:ln>
            <a:noFill/>
          </a:ln>
          <a:effectLst>
            <a:outerShdw blurRad="254000" sx="102000" sy="102000" algn="ctr" rotWithShape="0">
              <a:prstClr val="black">
                <a:alpha val="20000"/>
              </a:prstClr>
            </a:outerShdw>
          </a:effectLst>
        </c:spPr>
      </c:pivotFmt>
      <c:pivotFmt>
        <c:idx val="30"/>
        <c:spPr>
          <a:solidFill>
            <a:schemeClr val="accent1"/>
          </a:solidFill>
          <a:ln>
            <a:noFill/>
          </a:ln>
          <a:effectLst>
            <a:outerShdw blurRad="254000" sx="102000" sy="102000" algn="ctr" rotWithShape="0">
              <a:prstClr val="black">
                <a:alpha val="20000"/>
              </a:prstClr>
            </a:outerShdw>
          </a:effectLst>
        </c:spPr>
      </c:pivotFmt>
      <c:pivotFmt>
        <c:idx val="31"/>
        <c:spPr>
          <a:solidFill>
            <a:schemeClr val="accent1"/>
          </a:solidFill>
          <a:ln>
            <a:noFill/>
          </a:ln>
          <a:effectLst>
            <a:outerShdw blurRad="254000" sx="102000" sy="102000" algn="ctr" rotWithShape="0">
              <a:prstClr val="black">
                <a:alpha val="20000"/>
              </a:prstClr>
            </a:outerShdw>
          </a:effectLst>
        </c:spPr>
      </c:pivotFmt>
      <c:pivotFmt>
        <c:idx val="3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outerShdw blurRad="254000" sx="102000" sy="102000" algn="ctr" rotWithShape="0">
              <a:prstClr val="black">
                <a:alpha val="20000"/>
              </a:prstClr>
            </a:outerShdw>
          </a:effectLst>
        </c:spPr>
      </c:pivotFmt>
      <c:pivotFmt>
        <c:idx val="34"/>
        <c:spPr>
          <a:solidFill>
            <a:schemeClr val="accent1"/>
          </a:solidFill>
          <a:ln>
            <a:noFill/>
          </a:ln>
          <a:effectLst>
            <a:outerShdw blurRad="254000" sx="102000" sy="102000" algn="ctr" rotWithShape="0">
              <a:prstClr val="black">
                <a:alpha val="20000"/>
              </a:prstClr>
            </a:outerShdw>
          </a:effectLst>
        </c:spPr>
      </c:pivotFmt>
      <c:pivotFmt>
        <c:idx val="35"/>
        <c:spPr>
          <a:solidFill>
            <a:schemeClr val="accent1"/>
          </a:solidFill>
          <a:ln>
            <a:noFill/>
          </a:ln>
          <a:effectLst>
            <a:outerShdw blurRad="254000" sx="102000" sy="102000" algn="ctr" rotWithShape="0">
              <a:prstClr val="black">
                <a:alpha val="20000"/>
              </a:prstClr>
            </a:outerShdw>
          </a:effectLst>
        </c:spPr>
      </c:pivotFmt>
      <c:pivotFmt>
        <c:idx val="36"/>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Channel_Callcenter!$B$1</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8FE-4C6F-A9ED-84746526BA6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8FE-4C6F-A9ED-84746526BA6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8FE-4C6F-A9ED-84746526BA6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8FE-4C6F-A9ED-84746526BA6D}"/>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Channel_Callcenter!$A$2:$A$6</c:f>
              <c:strCache>
                <c:ptCount val="4"/>
                <c:pt idx="0">
                  <c:v>Call-Center</c:v>
                </c:pt>
                <c:pt idx="1">
                  <c:v>Chatbot</c:v>
                </c:pt>
                <c:pt idx="2">
                  <c:v>Email</c:v>
                </c:pt>
                <c:pt idx="3">
                  <c:v>Web</c:v>
                </c:pt>
              </c:strCache>
            </c:strRef>
          </c:cat>
          <c:val>
            <c:numRef>
              <c:f>Channel_Callcenter!$B$2:$B$6</c:f>
              <c:numCache>
                <c:formatCode>General</c:formatCode>
                <c:ptCount val="4"/>
                <c:pt idx="0">
                  <c:v>10639</c:v>
                </c:pt>
                <c:pt idx="1">
                  <c:v>8256</c:v>
                </c:pt>
                <c:pt idx="2">
                  <c:v>7470</c:v>
                </c:pt>
                <c:pt idx="3">
                  <c:v>6576</c:v>
                </c:pt>
              </c:numCache>
            </c:numRef>
          </c:val>
          <c:extLst>
            <c:ext xmlns:c16="http://schemas.microsoft.com/office/drawing/2014/chart" uri="{C3380CC4-5D6E-409C-BE32-E72D297353CC}">
              <c16:uniqueId val="{00000008-08FE-4C6F-A9ED-84746526BA6D}"/>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(Recovered).xlsx]Reason_Sentiment!PivotTable2</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Sentiment distribution</a:t>
            </a:r>
          </a:p>
        </c:rich>
      </c:tx>
      <c:layout>
        <c:manualLayout>
          <c:xMode val="edge"/>
          <c:yMode val="edge"/>
          <c:x val="0.14578342102971725"/>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
        <c:idx val="25"/>
        <c:spPr>
          <a:solidFill>
            <a:schemeClr val="accent1"/>
          </a:solidFill>
          <a:ln>
            <a:noFill/>
          </a:ln>
          <a:effectLst>
            <a:outerShdw blurRad="254000" sx="102000" sy="102000" algn="ctr" rotWithShape="0">
              <a:prstClr val="black">
                <a:alpha val="20000"/>
              </a:prstClr>
            </a:outerShdw>
          </a:effectLst>
        </c:spPr>
      </c:pivotFmt>
      <c:pivotFmt>
        <c:idx val="2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254000" sx="102000" sy="102000" algn="ctr" rotWithShape="0">
              <a:prstClr val="black">
                <a:alpha val="20000"/>
              </a:prstClr>
            </a:outerShdw>
          </a:effectLst>
        </c:spPr>
      </c:pivotFmt>
      <c:pivotFmt>
        <c:idx val="28"/>
        <c:spPr>
          <a:solidFill>
            <a:schemeClr val="accent1"/>
          </a:solidFill>
          <a:ln>
            <a:noFill/>
          </a:ln>
          <a:effectLst>
            <a:outerShdw blurRad="254000" sx="102000" sy="102000" algn="ctr" rotWithShape="0">
              <a:prstClr val="black">
                <a:alpha val="20000"/>
              </a:prstClr>
            </a:outerShdw>
          </a:effectLst>
        </c:spPr>
      </c:pivotFmt>
      <c:pivotFmt>
        <c:idx val="29"/>
        <c:spPr>
          <a:solidFill>
            <a:schemeClr val="accent1"/>
          </a:solidFill>
          <a:ln>
            <a:noFill/>
          </a:ln>
          <a:effectLst>
            <a:outerShdw blurRad="254000" sx="102000" sy="102000" algn="ctr" rotWithShape="0">
              <a:prstClr val="black">
                <a:alpha val="20000"/>
              </a:prstClr>
            </a:outerShdw>
          </a:effectLst>
        </c:spPr>
      </c:pivotFmt>
      <c:pivotFmt>
        <c:idx val="30"/>
        <c:spPr>
          <a:solidFill>
            <a:schemeClr val="accent1"/>
          </a:solidFill>
          <a:ln>
            <a:noFill/>
          </a:ln>
          <a:effectLst>
            <a:outerShdw blurRad="254000" sx="102000" sy="102000" algn="ctr" rotWithShape="0">
              <a:prstClr val="black">
                <a:alpha val="20000"/>
              </a:prstClr>
            </a:outerShdw>
          </a:effectLst>
        </c:spPr>
      </c:pivotFmt>
      <c:pivotFmt>
        <c:idx val="3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254000" sx="102000" sy="102000" algn="ctr" rotWithShape="0">
              <a:prstClr val="black">
                <a:alpha val="20000"/>
              </a:prstClr>
            </a:outerShdw>
          </a:effectLst>
        </c:spPr>
      </c:pivotFmt>
      <c:pivotFmt>
        <c:idx val="33"/>
        <c:spPr>
          <a:solidFill>
            <a:schemeClr val="accent1"/>
          </a:solidFill>
          <a:ln>
            <a:noFill/>
          </a:ln>
          <a:effectLst>
            <a:outerShdw blurRad="254000" sx="102000" sy="102000" algn="ctr" rotWithShape="0">
              <a:prstClr val="black">
                <a:alpha val="20000"/>
              </a:prstClr>
            </a:outerShdw>
          </a:effectLst>
        </c:spPr>
      </c:pivotFmt>
      <c:pivotFmt>
        <c:idx val="34"/>
        <c:spPr>
          <a:solidFill>
            <a:schemeClr val="accent1"/>
          </a:solidFill>
          <a:ln>
            <a:noFill/>
          </a:ln>
          <a:effectLst>
            <a:outerShdw blurRad="254000" sx="102000" sy="102000" algn="ctr" rotWithShape="0">
              <a:prstClr val="black">
                <a:alpha val="20000"/>
              </a:prstClr>
            </a:outerShdw>
          </a:effectLst>
        </c:spPr>
      </c:pivotFmt>
      <c:pivotFmt>
        <c:idx val="35"/>
        <c:spPr>
          <a:solidFill>
            <a:schemeClr val="accent1"/>
          </a:solidFill>
          <a:ln>
            <a:noFill/>
          </a:ln>
          <a:effectLst>
            <a:outerShdw blurRad="254000" sx="102000" sy="102000" algn="ctr" rotWithShape="0">
              <a:prstClr val="black">
                <a:alpha val="20000"/>
              </a:prstClr>
            </a:outerShdw>
          </a:effectLst>
        </c:spPr>
      </c:pivotFmt>
      <c:pivotFmt>
        <c:idx val="3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254000" sx="102000" sy="102000" algn="ctr" rotWithShape="0">
              <a:prstClr val="black">
                <a:alpha val="20000"/>
              </a:prstClr>
            </a:outerShdw>
          </a:effectLst>
        </c:spPr>
      </c:pivotFmt>
      <c:pivotFmt>
        <c:idx val="38"/>
        <c:spPr>
          <a:solidFill>
            <a:schemeClr val="accent1"/>
          </a:solidFill>
          <a:ln>
            <a:noFill/>
          </a:ln>
          <a:effectLst>
            <a:outerShdw blurRad="254000" sx="102000" sy="102000" algn="ctr" rotWithShape="0">
              <a:prstClr val="black">
                <a:alpha val="20000"/>
              </a:prstClr>
            </a:outerShdw>
          </a:effectLst>
        </c:spPr>
      </c:pivotFmt>
      <c:pivotFmt>
        <c:idx val="39"/>
        <c:spPr>
          <a:solidFill>
            <a:schemeClr val="accent1"/>
          </a:solidFill>
          <a:ln>
            <a:noFill/>
          </a:ln>
          <a:effectLst>
            <a:outerShdw blurRad="254000" sx="102000" sy="102000" algn="ctr" rotWithShape="0">
              <a:prstClr val="black">
                <a:alpha val="20000"/>
              </a:prstClr>
            </a:outerShdw>
          </a:effectLst>
        </c:spPr>
      </c:pivotFmt>
      <c:pivotFmt>
        <c:idx val="40"/>
        <c:spPr>
          <a:solidFill>
            <a:schemeClr val="accent1"/>
          </a:solidFill>
          <a:ln>
            <a:noFill/>
          </a:ln>
          <a:effectLst>
            <a:outerShdw blurRad="254000" sx="102000" sy="102000" algn="ctr" rotWithShape="0">
              <a:prstClr val="black">
                <a:alpha val="20000"/>
              </a:prstClr>
            </a:outerShdw>
          </a:effectLst>
        </c:spPr>
      </c:pivotFmt>
      <c:pivotFmt>
        <c:idx val="4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254000" sx="102000" sy="102000" algn="ctr" rotWithShape="0">
              <a:prstClr val="black">
                <a:alpha val="20000"/>
              </a:prstClr>
            </a:outerShdw>
          </a:effectLst>
        </c:spPr>
        <c:dLbl>
          <c:idx val="0"/>
          <c:layout>
            <c:manualLayout>
              <c:x val="7.7924792628769501E-2"/>
              <c:y val="0.13928671578988555"/>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a:outerShdw blurRad="254000" sx="102000" sy="102000" algn="ctr" rotWithShape="0">
              <a:prstClr val="black">
                <a:alpha val="20000"/>
              </a:prstClr>
            </a:outerShdw>
          </a:effectLst>
        </c:spPr>
        <c:dLbl>
          <c:idx val="0"/>
          <c:layout>
            <c:manualLayout>
              <c:x val="0.11623725040699026"/>
              <c:y val="7.690061424554020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a:outerShdw blurRad="254000" sx="102000" sy="102000" algn="ctr" rotWithShape="0">
              <a:prstClr val="black">
                <a:alpha val="20000"/>
              </a:prstClr>
            </a:outerShdw>
          </a:effectLst>
        </c:spPr>
        <c:dLbl>
          <c:idx val="0"/>
          <c:layout>
            <c:manualLayout>
              <c:x val="0.15999230317729271"/>
              <c:y val="-8.4732842680826453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outerShdw blurRad="254000" sx="102000" sy="102000" algn="ctr" rotWithShape="0">
              <a:prstClr val="black">
                <a:alpha val="20000"/>
              </a:prstClr>
            </a:outerShdw>
          </a:effectLst>
        </c:spPr>
        <c:dLbl>
          <c:idx val="0"/>
          <c:layout>
            <c:manualLayout>
              <c:x val="-0.1503995149340509"/>
              <c:y val="0.15977014159457475"/>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6"/>
        <c:spPr>
          <a:solidFill>
            <a:schemeClr val="accent1"/>
          </a:solidFill>
          <a:ln>
            <a:noFill/>
          </a:ln>
          <a:effectLst>
            <a:outerShdw blurRad="254000" sx="102000" sy="102000" algn="ctr" rotWithShape="0">
              <a:prstClr val="black">
                <a:alpha val="20000"/>
              </a:prstClr>
            </a:outerShdw>
          </a:effectLst>
        </c:spPr>
      </c:pivotFmt>
      <c:pivotFmt>
        <c:idx val="4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8"/>
        <c:spPr>
          <a:solidFill>
            <a:schemeClr val="accent1"/>
          </a:solidFill>
          <a:ln>
            <a:noFill/>
          </a:ln>
          <a:effectLst>
            <a:outerShdw blurRad="254000" sx="102000" sy="102000" algn="ctr" rotWithShape="0">
              <a:prstClr val="black">
                <a:alpha val="20000"/>
              </a:prstClr>
            </a:outerShdw>
          </a:effectLst>
        </c:spPr>
        <c:dLbl>
          <c:idx val="0"/>
          <c:layout>
            <c:manualLayout>
              <c:x val="-0.1503995149340509"/>
              <c:y val="0.15977014159457475"/>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outerShdw blurRad="254000" sx="102000" sy="102000" algn="ctr" rotWithShape="0">
              <a:prstClr val="black">
                <a:alpha val="20000"/>
              </a:prstClr>
            </a:outerShdw>
          </a:effectLst>
        </c:spPr>
      </c:pivotFmt>
      <c:pivotFmt>
        <c:idx val="50"/>
        <c:spPr>
          <a:solidFill>
            <a:schemeClr val="accent1"/>
          </a:solidFill>
          <a:ln>
            <a:noFill/>
          </a:ln>
          <a:effectLst>
            <a:outerShdw blurRad="254000" sx="102000" sy="102000" algn="ctr" rotWithShape="0">
              <a:prstClr val="black">
                <a:alpha val="20000"/>
              </a:prstClr>
            </a:outerShdw>
          </a:effectLst>
        </c:spPr>
        <c:dLbl>
          <c:idx val="0"/>
          <c:layout>
            <c:manualLayout>
              <c:x val="0.15999230317729271"/>
              <c:y val="-8.4732842680826453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outerShdw blurRad="254000" sx="102000" sy="102000" algn="ctr" rotWithShape="0">
              <a:prstClr val="black">
                <a:alpha val="20000"/>
              </a:prstClr>
            </a:outerShdw>
          </a:effectLst>
        </c:spPr>
        <c:dLbl>
          <c:idx val="0"/>
          <c:layout>
            <c:manualLayout>
              <c:x val="0.11623725040699026"/>
              <c:y val="7.690061424554020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254000" sx="102000" sy="102000" algn="ctr" rotWithShape="0">
              <a:prstClr val="black">
                <a:alpha val="20000"/>
              </a:prstClr>
            </a:outerShdw>
          </a:effectLst>
        </c:spPr>
        <c:dLbl>
          <c:idx val="0"/>
          <c:layout>
            <c:manualLayout>
              <c:x val="7.7924792628769501E-2"/>
              <c:y val="0.13928671578988555"/>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a:outerShdw blurRad="254000" sx="102000" sy="102000" algn="ctr" rotWithShape="0">
              <a:prstClr val="black">
                <a:alpha val="20000"/>
              </a:prstClr>
            </a:outerShdw>
          </a:effectLst>
        </c:spPr>
        <c:dLbl>
          <c:idx val="0"/>
          <c:layout>
            <c:manualLayout>
              <c:x val="-0.1503995149340509"/>
              <c:y val="0.15977014159457475"/>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a:outerShdw blurRad="254000" sx="102000" sy="102000" algn="ctr" rotWithShape="0">
              <a:prstClr val="black">
                <a:alpha val="20000"/>
              </a:prstClr>
            </a:outerShdw>
          </a:effectLst>
        </c:spPr>
      </c:pivotFmt>
      <c:pivotFmt>
        <c:idx val="56"/>
        <c:spPr>
          <a:solidFill>
            <a:schemeClr val="accent1"/>
          </a:solidFill>
          <a:ln>
            <a:noFill/>
          </a:ln>
          <a:effectLst>
            <a:outerShdw blurRad="254000" sx="102000" sy="102000" algn="ctr" rotWithShape="0">
              <a:prstClr val="black">
                <a:alpha val="20000"/>
              </a:prstClr>
            </a:outerShdw>
          </a:effectLst>
        </c:spPr>
        <c:dLbl>
          <c:idx val="0"/>
          <c:layout>
            <c:manualLayout>
              <c:x val="0.15999230317729271"/>
              <c:y val="-8.4732842680826453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254000" sx="102000" sy="102000" algn="ctr" rotWithShape="0">
              <a:prstClr val="black">
                <a:alpha val="20000"/>
              </a:prstClr>
            </a:outerShdw>
          </a:effectLst>
        </c:spPr>
        <c:dLbl>
          <c:idx val="0"/>
          <c:layout>
            <c:manualLayout>
              <c:x val="0.11623725040699026"/>
              <c:y val="7.6900614245540205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8"/>
        <c:spPr>
          <a:solidFill>
            <a:schemeClr val="accent1"/>
          </a:solidFill>
          <a:ln>
            <a:noFill/>
          </a:ln>
          <a:effectLst>
            <a:outerShdw blurRad="254000" sx="102000" sy="102000" algn="ctr" rotWithShape="0">
              <a:prstClr val="black">
                <a:alpha val="20000"/>
              </a:prstClr>
            </a:outerShdw>
          </a:effectLst>
        </c:spPr>
        <c:dLbl>
          <c:idx val="0"/>
          <c:layout>
            <c:manualLayout>
              <c:x val="7.7924792628769501E-2"/>
              <c:y val="0.13928671578988555"/>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Reason_Sentiment!$J$3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E5C-4EEB-84E8-781414F891C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E5C-4EEB-84E8-781414F891C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E5C-4EEB-84E8-781414F891C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E5C-4EEB-84E8-781414F891C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5E5C-4EEB-84E8-781414F891C1}"/>
              </c:ext>
            </c:extLst>
          </c:dPt>
          <c:dLbls>
            <c:dLbl>
              <c:idx val="0"/>
              <c:layout>
                <c:manualLayout>
                  <c:x val="-0.1503995149340509"/>
                  <c:y val="0.15977014159457475"/>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5E5C-4EEB-84E8-781414F891C1}"/>
                </c:ext>
              </c:extLst>
            </c:dLbl>
            <c:dLbl>
              <c:idx val="2"/>
              <c:layout>
                <c:manualLayout>
                  <c:x val="0.15999230317729271"/>
                  <c:y val="-8.4732842680826453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5E5C-4EEB-84E8-781414F891C1}"/>
                </c:ext>
              </c:extLst>
            </c:dLbl>
            <c:dLbl>
              <c:idx val="3"/>
              <c:layout>
                <c:manualLayout>
                  <c:x val="0.11623725040699026"/>
                  <c:y val="7.6900614245540205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5E5C-4EEB-84E8-781414F891C1}"/>
                </c:ext>
              </c:extLst>
            </c:dLbl>
            <c:dLbl>
              <c:idx val="4"/>
              <c:layout>
                <c:manualLayout>
                  <c:x val="7.7924792628769501E-2"/>
                  <c:y val="0.13928671578988555"/>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9-5E5C-4EEB-84E8-781414F891C1}"/>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Reason_Sentiment!$I$4:$I$9</c:f>
              <c:strCache>
                <c:ptCount val="5"/>
                <c:pt idx="0">
                  <c:v>Negative</c:v>
                </c:pt>
                <c:pt idx="1">
                  <c:v>Neutral</c:v>
                </c:pt>
                <c:pt idx="2">
                  <c:v>Very Negative</c:v>
                </c:pt>
                <c:pt idx="3">
                  <c:v>Positive</c:v>
                </c:pt>
                <c:pt idx="4">
                  <c:v>Very Positive</c:v>
                </c:pt>
              </c:strCache>
            </c:strRef>
          </c:cat>
          <c:val>
            <c:numRef>
              <c:f>Reason_Sentiment!$J$4:$J$9</c:f>
              <c:numCache>
                <c:formatCode>0.00%</c:formatCode>
                <c:ptCount val="5"/>
                <c:pt idx="0">
                  <c:v>0.33584287058680673</c:v>
                </c:pt>
                <c:pt idx="1">
                  <c:v>0.2657478522206369</c:v>
                </c:pt>
                <c:pt idx="2">
                  <c:v>0.18293312285601529</c:v>
                </c:pt>
                <c:pt idx="3">
                  <c:v>0.11924349594729972</c:v>
                </c:pt>
                <c:pt idx="4">
                  <c:v>9.6232658389241374E-2</c:v>
                </c:pt>
              </c:numCache>
            </c:numRef>
          </c:val>
          <c:extLst>
            <c:ext xmlns:c16="http://schemas.microsoft.com/office/drawing/2014/chart" uri="{C3380CC4-5D6E-409C-BE32-E72D297353CC}">
              <c16:uniqueId val="{0000000A-5E5C-4EEB-84E8-781414F891C1}"/>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(Recovered).xlsx]SLA!PivotTable1</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baseline="0"/>
              <a:t>Distribution of </a:t>
            </a:r>
          </a:p>
          <a:p>
            <a:pPr>
              <a:defRPr/>
            </a:pPr>
            <a:r>
              <a:rPr lang="en-US" baseline="0"/>
              <a:t>Response Time</a:t>
            </a:r>
          </a:p>
        </c:rich>
      </c:tx>
      <c:layout>
        <c:manualLayout>
          <c:xMode val="edge"/>
          <c:yMode val="edge"/>
          <c:x val="0.14300568678915135"/>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
        <c:idx val="25"/>
        <c:spPr>
          <a:solidFill>
            <a:schemeClr val="accent1"/>
          </a:solidFill>
          <a:ln>
            <a:noFill/>
          </a:ln>
          <a:effectLst>
            <a:outerShdw blurRad="254000" sx="102000" sy="102000" algn="ctr" rotWithShape="0">
              <a:prstClr val="black">
                <a:alpha val="20000"/>
              </a:prstClr>
            </a:outerShdw>
          </a:effectLst>
        </c:spPr>
      </c:pivotFmt>
      <c:pivotFmt>
        <c:idx val="2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254000" sx="102000" sy="102000" algn="ctr" rotWithShape="0">
              <a:prstClr val="black">
                <a:alpha val="20000"/>
              </a:prstClr>
            </a:outerShdw>
          </a:effectLst>
        </c:spPr>
      </c:pivotFmt>
      <c:pivotFmt>
        <c:idx val="28"/>
        <c:spPr>
          <a:solidFill>
            <a:schemeClr val="accent1"/>
          </a:solidFill>
          <a:ln>
            <a:noFill/>
          </a:ln>
          <a:effectLst>
            <a:outerShdw blurRad="254000" sx="102000" sy="102000" algn="ctr" rotWithShape="0">
              <a:prstClr val="black">
                <a:alpha val="20000"/>
              </a:prstClr>
            </a:outerShdw>
          </a:effectLst>
        </c:spPr>
      </c:pivotFmt>
      <c:pivotFmt>
        <c:idx val="29"/>
        <c:spPr>
          <a:solidFill>
            <a:schemeClr val="accent1"/>
          </a:solidFill>
          <a:ln>
            <a:noFill/>
          </a:ln>
          <a:effectLst>
            <a:outerShdw blurRad="254000" sx="102000" sy="102000" algn="ctr" rotWithShape="0">
              <a:prstClr val="black">
                <a:alpha val="20000"/>
              </a:prstClr>
            </a:outerShdw>
          </a:effectLst>
        </c:spPr>
      </c:pivotFmt>
      <c:pivotFmt>
        <c:idx val="30"/>
        <c:spPr>
          <a:solidFill>
            <a:schemeClr val="accent1"/>
          </a:solidFill>
          <a:ln>
            <a:noFill/>
          </a:ln>
          <a:effectLst>
            <a:outerShdw blurRad="254000" sx="102000" sy="102000" algn="ctr" rotWithShape="0">
              <a:prstClr val="black">
                <a:alpha val="20000"/>
              </a:prstClr>
            </a:outerShdw>
          </a:effectLst>
        </c:spPr>
      </c:pivotFmt>
      <c:pivotFmt>
        <c:idx val="3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254000" sx="102000" sy="102000" algn="ctr" rotWithShape="0">
              <a:prstClr val="black">
                <a:alpha val="20000"/>
              </a:prstClr>
            </a:outerShdw>
          </a:effectLst>
        </c:spPr>
      </c:pivotFmt>
      <c:pivotFmt>
        <c:idx val="33"/>
        <c:spPr>
          <a:solidFill>
            <a:schemeClr val="accent1"/>
          </a:solidFill>
          <a:ln>
            <a:noFill/>
          </a:ln>
          <a:effectLst>
            <a:outerShdw blurRad="254000" sx="102000" sy="102000" algn="ctr" rotWithShape="0">
              <a:prstClr val="black">
                <a:alpha val="20000"/>
              </a:prstClr>
            </a:outerShdw>
          </a:effectLst>
        </c:spPr>
      </c:pivotFmt>
      <c:pivotFmt>
        <c:idx val="34"/>
        <c:spPr>
          <a:solidFill>
            <a:schemeClr val="accent1"/>
          </a:solidFill>
          <a:ln>
            <a:noFill/>
          </a:ln>
          <a:effectLst>
            <a:outerShdw blurRad="254000" sx="102000" sy="102000" algn="ctr" rotWithShape="0">
              <a:prstClr val="black">
                <a:alpha val="20000"/>
              </a:prstClr>
            </a:outerShdw>
          </a:effectLst>
        </c:spPr>
      </c:pivotFmt>
      <c:pivotFmt>
        <c:idx val="35"/>
        <c:spPr>
          <a:solidFill>
            <a:schemeClr val="accent1"/>
          </a:solidFill>
          <a:ln>
            <a:noFill/>
          </a:ln>
          <a:effectLst>
            <a:outerShdw blurRad="254000" sx="102000" sy="102000" algn="ctr" rotWithShape="0">
              <a:prstClr val="black">
                <a:alpha val="20000"/>
              </a:prstClr>
            </a:outerShdw>
          </a:effectLst>
        </c:spPr>
      </c:pivotFmt>
      <c:pivotFmt>
        <c:idx val="3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254000" sx="102000" sy="102000" algn="ctr" rotWithShape="0">
              <a:prstClr val="black">
                <a:alpha val="20000"/>
              </a:prstClr>
            </a:outerShdw>
          </a:effectLst>
        </c:spPr>
      </c:pivotFmt>
      <c:pivotFmt>
        <c:idx val="38"/>
        <c:spPr>
          <a:solidFill>
            <a:schemeClr val="accent1"/>
          </a:solidFill>
          <a:ln>
            <a:noFill/>
          </a:ln>
          <a:effectLst>
            <a:outerShdw blurRad="254000" sx="102000" sy="102000" algn="ctr" rotWithShape="0">
              <a:prstClr val="black">
                <a:alpha val="20000"/>
              </a:prstClr>
            </a:outerShdw>
          </a:effectLst>
        </c:spPr>
      </c:pivotFmt>
      <c:pivotFmt>
        <c:idx val="39"/>
        <c:spPr>
          <a:solidFill>
            <a:schemeClr val="accent1"/>
          </a:solidFill>
          <a:ln>
            <a:noFill/>
          </a:ln>
          <a:effectLst>
            <a:outerShdw blurRad="254000" sx="102000" sy="102000" algn="ctr" rotWithShape="0">
              <a:prstClr val="black">
                <a:alpha val="20000"/>
              </a:prstClr>
            </a:outerShdw>
          </a:effectLst>
        </c:spPr>
      </c:pivotFmt>
      <c:pivotFmt>
        <c:idx val="40"/>
        <c:spPr>
          <a:solidFill>
            <a:schemeClr val="accent1"/>
          </a:solidFill>
          <a:ln>
            <a:noFill/>
          </a:ln>
          <a:effectLst>
            <a:outerShdw blurRad="254000" sx="102000" sy="102000" algn="ctr" rotWithShape="0">
              <a:prstClr val="black">
                <a:alpha val="20000"/>
              </a:prstClr>
            </a:outerShdw>
          </a:effectLst>
        </c:spPr>
      </c:pivotFmt>
      <c:pivotFmt>
        <c:idx val="4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254000" sx="102000" sy="102000" algn="ctr" rotWithShape="0">
              <a:prstClr val="black">
                <a:alpha val="20000"/>
              </a:prstClr>
            </a:outerShdw>
          </a:effectLst>
        </c:spPr>
      </c:pivotFmt>
      <c:pivotFmt>
        <c:idx val="43"/>
        <c:spPr>
          <a:solidFill>
            <a:schemeClr val="accent1"/>
          </a:solidFill>
          <a:ln>
            <a:noFill/>
          </a:ln>
          <a:effectLst>
            <a:outerShdw blurRad="254000" sx="102000" sy="102000" algn="ctr" rotWithShape="0">
              <a:prstClr val="black">
                <a:alpha val="20000"/>
              </a:prstClr>
            </a:outerShdw>
          </a:effectLst>
        </c:spPr>
      </c:pivotFmt>
      <c:pivotFmt>
        <c:idx val="44"/>
        <c:spPr>
          <a:solidFill>
            <a:schemeClr val="accent1"/>
          </a:solidFill>
          <a:ln>
            <a:noFill/>
          </a:ln>
          <a:effectLst>
            <a:outerShdw blurRad="254000" sx="102000" sy="102000" algn="ctr" rotWithShape="0">
              <a:prstClr val="black">
                <a:alpha val="20000"/>
              </a:prstClr>
            </a:outerShdw>
          </a:effectLst>
        </c:spPr>
      </c:pivotFmt>
      <c:pivotFmt>
        <c:idx val="45"/>
        <c:spPr>
          <a:solidFill>
            <a:schemeClr val="accent1"/>
          </a:solidFill>
          <a:ln>
            <a:noFill/>
          </a:ln>
          <a:effectLst>
            <a:outerShdw blurRad="254000" sx="102000" sy="102000" algn="ctr" rotWithShape="0">
              <a:prstClr val="black">
                <a:alpha val="20000"/>
              </a:prstClr>
            </a:outerShdw>
          </a:effectLst>
        </c:spPr>
      </c:pivotFmt>
      <c:pivotFmt>
        <c:idx val="4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7"/>
        <c:spPr>
          <a:solidFill>
            <a:schemeClr val="accent1"/>
          </a:solidFill>
          <a:ln>
            <a:noFill/>
          </a:ln>
          <a:effectLst>
            <a:outerShdw blurRad="254000" sx="102000" sy="102000" algn="ctr" rotWithShape="0">
              <a:prstClr val="black">
                <a:alpha val="20000"/>
              </a:prstClr>
            </a:outerShdw>
          </a:effectLst>
        </c:spPr>
      </c:pivotFmt>
      <c:pivotFmt>
        <c:idx val="48"/>
        <c:spPr>
          <a:solidFill>
            <a:schemeClr val="accent1"/>
          </a:solidFill>
          <a:ln>
            <a:noFill/>
          </a:ln>
          <a:effectLst>
            <a:outerShdw blurRad="254000" sx="102000" sy="102000" algn="ctr" rotWithShape="0">
              <a:prstClr val="black">
                <a:alpha val="20000"/>
              </a:prstClr>
            </a:outerShdw>
          </a:effectLst>
        </c:spPr>
      </c:pivotFmt>
      <c:pivotFmt>
        <c:idx val="49"/>
        <c:spPr>
          <a:solidFill>
            <a:schemeClr val="accent1"/>
          </a:solidFill>
          <a:ln>
            <a:noFill/>
          </a:ln>
          <a:effectLst>
            <a:outerShdw blurRad="254000" sx="102000" sy="102000" algn="ctr" rotWithShape="0">
              <a:prstClr val="black">
                <a:alpha val="20000"/>
              </a:prstClr>
            </a:outerShdw>
          </a:effectLst>
        </c:spPr>
      </c:pivotFmt>
      <c:pivotFmt>
        <c:idx val="50"/>
        <c:spPr>
          <a:solidFill>
            <a:schemeClr val="accent1"/>
          </a:solidFill>
          <a:ln>
            <a:noFill/>
          </a:ln>
          <a:effectLst>
            <a:outerShdw blurRad="254000" sx="102000" sy="102000" algn="ctr" rotWithShape="0">
              <a:prstClr val="black">
                <a:alpha val="20000"/>
              </a:prstClr>
            </a:outerShdw>
          </a:effectLst>
        </c:spPr>
      </c:pivotFmt>
      <c:pivotFmt>
        <c:idx val="5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254000" sx="102000" sy="102000" algn="ctr" rotWithShape="0">
              <a:prstClr val="black">
                <a:alpha val="20000"/>
              </a:prstClr>
            </a:outerShdw>
          </a:effectLst>
        </c:spPr>
      </c:pivotFmt>
      <c:pivotFmt>
        <c:idx val="53"/>
        <c:spPr>
          <a:solidFill>
            <a:schemeClr val="accent1"/>
          </a:solidFill>
          <a:ln>
            <a:noFill/>
          </a:ln>
          <a:effectLst>
            <a:outerShdw blurRad="254000" sx="102000" sy="102000" algn="ctr" rotWithShape="0">
              <a:prstClr val="black">
                <a:alpha val="20000"/>
              </a:prstClr>
            </a:outerShdw>
          </a:effectLst>
        </c:spPr>
      </c:pivotFmt>
      <c:pivotFmt>
        <c:idx val="54"/>
        <c:spPr>
          <a:solidFill>
            <a:schemeClr val="accent1"/>
          </a:solidFill>
          <a:ln>
            <a:noFill/>
          </a:ln>
          <a:effectLst>
            <a:outerShdw blurRad="254000" sx="102000" sy="102000" algn="ctr" rotWithShape="0">
              <a:prstClr val="black">
                <a:alpha val="20000"/>
              </a:prstClr>
            </a:outerShdw>
          </a:effectLst>
        </c:spPr>
      </c:pivotFmt>
      <c:pivotFmt>
        <c:idx val="5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254000" sx="102000" sy="102000" algn="ctr" rotWithShape="0">
              <a:prstClr val="black">
                <a:alpha val="20000"/>
              </a:prstClr>
            </a:outerShdw>
          </a:effectLst>
        </c:spPr>
      </c:pivotFmt>
      <c:pivotFmt>
        <c:idx val="57"/>
        <c:spPr>
          <a:solidFill>
            <a:schemeClr val="accent1"/>
          </a:solidFill>
          <a:ln>
            <a:noFill/>
          </a:ln>
          <a:effectLst>
            <a:outerShdw blurRad="254000" sx="102000" sy="102000" algn="ctr" rotWithShape="0">
              <a:prstClr val="black">
                <a:alpha val="20000"/>
              </a:prstClr>
            </a:outerShdw>
          </a:effectLst>
        </c:spPr>
      </c:pivotFmt>
      <c:pivotFmt>
        <c:idx val="58"/>
        <c:spPr>
          <a:solidFill>
            <a:schemeClr val="accent1"/>
          </a:solidFill>
          <a:ln>
            <a:noFill/>
          </a:ln>
          <a:effectLst>
            <a:outerShdw blurRad="254000" sx="102000" sy="102000" algn="ctr" rotWithShape="0">
              <a:prstClr val="black">
                <a:alpha val="20000"/>
              </a:prstClr>
            </a:outerShdw>
          </a:effectLst>
        </c:spPr>
      </c:pivotFmt>
      <c:pivotFmt>
        <c:idx val="5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outerShdw blurRad="254000" sx="102000" sy="102000" algn="ctr" rotWithShape="0">
              <a:prstClr val="black">
                <a:alpha val="20000"/>
              </a:prstClr>
            </a:outerShdw>
          </a:effectLst>
        </c:spPr>
      </c:pivotFmt>
      <c:pivotFmt>
        <c:idx val="61"/>
        <c:spPr>
          <a:solidFill>
            <a:schemeClr val="accent1"/>
          </a:solidFill>
          <a:ln>
            <a:noFill/>
          </a:ln>
          <a:effectLst>
            <a:outerShdw blurRad="254000" sx="102000" sy="102000" algn="ctr" rotWithShape="0">
              <a:prstClr val="black">
                <a:alpha val="20000"/>
              </a:prstClr>
            </a:outerShdw>
          </a:effectLst>
        </c:spPr>
      </c:pivotFmt>
      <c:pivotFmt>
        <c:idx val="62"/>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SLA!$B$2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DF1-4209-9C86-DA6AAC86A15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DF1-4209-9C86-DA6AAC86A15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DF1-4209-9C86-DA6AAC86A15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DF1-4209-9C86-DA6AAC86A15F}"/>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SLA!$A$3:$A$6</c:f>
              <c:strCache>
                <c:ptCount val="3"/>
                <c:pt idx="0">
                  <c:v>Above SLA</c:v>
                </c:pt>
                <c:pt idx="1">
                  <c:v>Below SLA</c:v>
                </c:pt>
                <c:pt idx="2">
                  <c:v>Within SLA</c:v>
                </c:pt>
              </c:strCache>
            </c:strRef>
          </c:cat>
          <c:val>
            <c:numRef>
              <c:f>SLA!$B$3:$B$6</c:f>
              <c:numCache>
                <c:formatCode>General</c:formatCode>
                <c:ptCount val="3"/>
                <c:pt idx="0">
                  <c:v>4168</c:v>
                </c:pt>
                <c:pt idx="1">
                  <c:v>8148</c:v>
                </c:pt>
                <c:pt idx="2">
                  <c:v>20625</c:v>
                </c:pt>
              </c:numCache>
            </c:numRef>
          </c:val>
          <c:extLst>
            <c:ext xmlns:c16="http://schemas.microsoft.com/office/drawing/2014/chart" uri="{C3380CC4-5D6E-409C-BE32-E72D297353CC}">
              <c16:uniqueId val="{00000008-FDF1-4209-9C86-DA6AAC86A15F}"/>
            </c:ext>
          </c:extLst>
        </c:ser>
        <c:dLbls>
          <c:dLblPos val="ctr"/>
          <c:showLegendKey val="0"/>
          <c:showVal val="1"/>
          <c:showCatName val="0"/>
          <c:showSerName val="0"/>
          <c:showPercent val="0"/>
          <c:showBubbleSize val="0"/>
          <c:showLeaderLines val="1"/>
        </c:dLbls>
        <c:firstSliceAng val="62"/>
      </c:pieChart>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(Recovered).xlsx]City_State!PivotTable1</c:name>
    <c:fmtId val="10"/>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lumMod val="75000"/>
                    <a:lumOff val="25000"/>
                  </a:sysClr>
                </a:solidFill>
                <a:latin typeface="+mn-lt"/>
                <a:ea typeface="+mn-ea"/>
                <a:cs typeface="+mn-cs"/>
              </a:defRPr>
            </a:pPr>
            <a:r>
              <a:rPr lang="en-US" sz="1800" b="1" i="0" baseline="0">
                <a:effectLst/>
              </a:rPr>
              <a:t>Top 10 States with Most Queries</a:t>
            </a:r>
            <a:endParaRPr lang="en-IN">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75000"/>
                    <a:lumOff val="25000"/>
                  </a:sysClr>
                </a:solidFill>
              </a:defRPr>
            </a:pPr>
            <a:endParaRPr lang="en-US"/>
          </a:p>
        </c:rich>
      </c:tx>
      <c:layout>
        <c:manualLayout>
          <c:xMode val="edge"/>
          <c:yMode val="edge"/>
          <c:x val="0.20734466646259872"/>
          <c:y val="1.2561012397818143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lumMod val="75000"/>
                  <a:lumOff val="25000"/>
                </a:sysClr>
              </a:solidFill>
              <a:latin typeface="+mn-lt"/>
              <a:ea typeface="+mn-ea"/>
              <a:cs typeface="+mn-cs"/>
            </a:defRPr>
          </a:pPr>
          <a:endParaRPr lang="en-US"/>
        </a:p>
      </c:txPr>
    </c:title>
    <c:autoTitleDeleted val="0"/>
    <c:pivotFmts>
      <c:pivotFmt>
        <c:idx val="0"/>
      </c:pivotFmt>
      <c:pivotFmt>
        <c:idx val="1"/>
      </c:pivotFmt>
      <c:pivotFmt>
        <c:idx val="2"/>
      </c:pivotFmt>
      <c:pivotFmt>
        <c:idx val="3"/>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203841793091586"/>
          <c:y val="0.16507722055456375"/>
          <c:w val="0.74168307086614171"/>
          <c:h val="0.70375769506084462"/>
        </c:manualLayout>
      </c:layout>
      <c:barChart>
        <c:barDir val="bar"/>
        <c:grouping val="clustered"/>
        <c:varyColors val="0"/>
        <c:ser>
          <c:idx val="0"/>
          <c:order val="0"/>
          <c:tx>
            <c:strRef>
              <c:f>City_State!$N$3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City_State!$M$4:$M$14</c:f>
              <c:strCache>
                <c:ptCount val="10"/>
                <c:pt idx="0">
                  <c:v>California</c:v>
                </c:pt>
                <c:pt idx="1">
                  <c:v>Texas</c:v>
                </c:pt>
                <c:pt idx="2">
                  <c:v>Florida</c:v>
                </c:pt>
                <c:pt idx="3">
                  <c:v>New York</c:v>
                </c:pt>
                <c:pt idx="4">
                  <c:v>Virginia</c:v>
                </c:pt>
                <c:pt idx="5">
                  <c:v>Ohio</c:v>
                </c:pt>
                <c:pt idx="6">
                  <c:v>District of Columbia</c:v>
                </c:pt>
                <c:pt idx="7">
                  <c:v>Pennsylvania</c:v>
                </c:pt>
                <c:pt idx="8">
                  <c:v>Georgia</c:v>
                </c:pt>
                <c:pt idx="9">
                  <c:v>Illinois</c:v>
                </c:pt>
              </c:strCache>
            </c:strRef>
          </c:cat>
          <c:val>
            <c:numRef>
              <c:f>City_State!$N$4:$N$14</c:f>
              <c:numCache>
                <c:formatCode>General</c:formatCode>
                <c:ptCount val="10"/>
                <c:pt idx="0">
                  <c:v>3631</c:v>
                </c:pt>
                <c:pt idx="1">
                  <c:v>3572</c:v>
                </c:pt>
                <c:pt idx="2">
                  <c:v>2834</c:v>
                </c:pt>
                <c:pt idx="3">
                  <c:v>1786</c:v>
                </c:pt>
                <c:pt idx="4">
                  <c:v>1164</c:v>
                </c:pt>
                <c:pt idx="5">
                  <c:v>1160</c:v>
                </c:pt>
                <c:pt idx="6">
                  <c:v>1110</c:v>
                </c:pt>
                <c:pt idx="7">
                  <c:v>1017</c:v>
                </c:pt>
                <c:pt idx="8">
                  <c:v>926</c:v>
                </c:pt>
                <c:pt idx="9">
                  <c:v>848</c:v>
                </c:pt>
              </c:numCache>
            </c:numRef>
          </c:val>
          <c:extLst>
            <c:ext xmlns:c16="http://schemas.microsoft.com/office/drawing/2014/chart" uri="{C3380CC4-5D6E-409C-BE32-E72D297353CC}">
              <c16:uniqueId val="{00000000-F783-48F0-A6FA-23F81A4F09F4}"/>
            </c:ext>
          </c:extLst>
        </c:ser>
        <c:dLbls>
          <c:dLblPos val="inEnd"/>
          <c:showLegendKey val="0"/>
          <c:showVal val="1"/>
          <c:showCatName val="0"/>
          <c:showSerName val="0"/>
          <c:showPercent val="0"/>
          <c:showBubbleSize val="0"/>
        </c:dLbls>
        <c:gapWidth val="65"/>
        <c:axId val="1536457759"/>
        <c:axId val="1536458175"/>
      </c:barChart>
      <c:catAx>
        <c:axId val="1536457759"/>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536458175"/>
        <c:crosses val="autoZero"/>
        <c:auto val="1"/>
        <c:lblAlgn val="ctr"/>
        <c:lblOffset val="100"/>
        <c:noMultiLvlLbl val="0"/>
      </c:catAx>
      <c:valAx>
        <c:axId val="15364581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53645775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(Recovered).xlsx]City_State!PivotTable2</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Top 10 Cities with Most Queries</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853942986443664"/>
          <c:y val="0.16602940048071041"/>
          <c:w val="0.74168307086614171"/>
          <c:h val="0.70375769506084462"/>
        </c:manualLayout>
      </c:layout>
      <c:barChart>
        <c:barDir val="bar"/>
        <c:grouping val="clustered"/>
        <c:varyColors val="0"/>
        <c:ser>
          <c:idx val="0"/>
          <c:order val="0"/>
          <c:tx>
            <c:strRef>
              <c:f>City_State!$B$3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City_State!$A$4:$A$15</c:f>
              <c:strCache>
                <c:ptCount val="11"/>
                <c:pt idx="0">
                  <c:v>Washington</c:v>
                </c:pt>
                <c:pt idx="1">
                  <c:v>Houston</c:v>
                </c:pt>
                <c:pt idx="2">
                  <c:v>New York City</c:v>
                </c:pt>
                <c:pt idx="3">
                  <c:v>El Paso</c:v>
                </c:pt>
                <c:pt idx="4">
                  <c:v>Dallas</c:v>
                </c:pt>
                <c:pt idx="5">
                  <c:v>Atlanta</c:v>
                </c:pt>
                <c:pt idx="6">
                  <c:v>Miami</c:v>
                </c:pt>
                <c:pt idx="7">
                  <c:v>Sacramento</c:v>
                </c:pt>
                <c:pt idx="8">
                  <c:v>Los Angeles</c:v>
                </c:pt>
                <c:pt idx="9">
                  <c:v>Chicago</c:v>
                </c:pt>
                <c:pt idx="10">
                  <c:v>Kansas City</c:v>
                </c:pt>
              </c:strCache>
            </c:strRef>
          </c:cat>
          <c:val>
            <c:numRef>
              <c:f>City_State!$B$4:$B$15</c:f>
              <c:numCache>
                <c:formatCode>General</c:formatCode>
                <c:ptCount val="11"/>
                <c:pt idx="0">
                  <c:v>1110</c:v>
                </c:pt>
                <c:pt idx="1">
                  <c:v>657</c:v>
                </c:pt>
                <c:pt idx="2">
                  <c:v>564</c:v>
                </c:pt>
                <c:pt idx="3">
                  <c:v>528</c:v>
                </c:pt>
                <c:pt idx="4">
                  <c:v>437</c:v>
                </c:pt>
                <c:pt idx="5">
                  <c:v>416</c:v>
                </c:pt>
                <c:pt idx="6">
                  <c:v>374</c:v>
                </c:pt>
                <c:pt idx="7">
                  <c:v>341</c:v>
                </c:pt>
                <c:pt idx="8">
                  <c:v>331</c:v>
                </c:pt>
                <c:pt idx="9">
                  <c:v>327</c:v>
                </c:pt>
                <c:pt idx="10">
                  <c:v>327</c:v>
                </c:pt>
              </c:numCache>
            </c:numRef>
          </c:val>
          <c:extLst>
            <c:ext xmlns:c16="http://schemas.microsoft.com/office/drawing/2014/chart" uri="{C3380CC4-5D6E-409C-BE32-E72D297353CC}">
              <c16:uniqueId val="{00000000-FAF9-4FEC-A00C-66F5D3561CB4}"/>
            </c:ext>
          </c:extLst>
        </c:ser>
        <c:dLbls>
          <c:dLblPos val="inEnd"/>
          <c:showLegendKey val="0"/>
          <c:showVal val="1"/>
          <c:showCatName val="0"/>
          <c:showSerName val="0"/>
          <c:showPercent val="0"/>
          <c:showBubbleSize val="0"/>
        </c:dLbls>
        <c:gapWidth val="65"/>
        <c:axId val="1536457759"/>
        <c:axId val="1536458175"/>
      </c:barChart>
      <c:catAx>
        <c:axId val="1536457759"/>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536458175"/>
        <c:crosses val="autoZero"/>
        <c:auto val="1"/>
        <c:lblAlgn val="ctr"/>
        <c:lblOffset val="100"/>
        <c:noMultiLvlLbl val="0"/>
      </c:catAx>
      <c:valAx>
        <c:axId val="15364581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53645775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D5FBEE8-DC50-4222-AB66-5B2407B3C5C0}" type="datetimeFigureOut">
              <a:rPr lang="en-IN" smtClean="0"/>
              <a:t>23-01-2024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F34997F-D30D-4FD4-B0E2-D668103CC90E}" type="slidenum">
              <a:rPr lang="en-IN" smtClean="0"/>
              <a:t>‹#›</a:t>
            </a:fld>
            <a:endParaRPr lang="en-IN"/>
          </a:p>
        </p:txBody>
      </p:sp>
    </p:spTree>
    <p:extLst>
      <p:ext uri="{BB962C8B-B14F-4D97-AF65-F5344CB8AC3E}">
        <p14:creationId xmlns:p14="http://schemas.microsoft.com/office/powerpoint/2010/main" val="2925449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5FBEE8-DC50-4222-AB66-5B2407B3C5C0}"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34997F-D30D-4FD4-B0E2-D668103CC90E}" type="slidenum">
              <a:rPr lang="en-IN" smtClean="0"/>
              <a:t>‹#›</a:t>
            </a:fld>
            <a:endParaRPr lang="en-IN"/>
          </a:p>
        </p:txBody>
      </p:sp>
    </p:spTree>
    <p:extLst>
      <p:ext uri="{BB962C8B-B14F-4D97-AF65-F5344CB8AC3E}">
        <p14:creationId xmlns:p14="http://schemas.microsoft.com/office/powerpoint/2010/main" val="359957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D5FBEE8-DC50-4222-AB66-5B2407B3C5C0}" type="datetimeFigureOut">
              <a:rPr lang="en-IN" smtClean="0"/>
              <a:t>23-01-2024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F34997F-D30D-4FD4-B0E2-D668103CC90E}" type="slidenum">
              <a:rPr lang="en-IN" smtClean="0"/>
              <a:t>‹#›</a:t>
            </a:fld>
            <a:endParaRPr lang="en-IN"/>
          </a:p>
        </p:txBody>
      </p:sp>
    </p:spTree>
    <p:extLst>
      <p:ext uri="{BB962C8B-B14F-4D97-AF65-F5344CB8AC3E}">
        <p14:creationId xmlns:p14="http://schemas.microsoft.com/office/powerpoint/2010/main" val="89530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5FBEE8-DC50-4222-AB66-5B2407B3C5C0}"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BF34997F-D30D-4FD4-B0E2-D668103CC90E}" type="slidenum">
              <a:rPr lang="en-IN" smtClean="0"/>
              <a:t>‹#›</a:t>
            </a:fld>
            <a:endParaRPr lang="en-IN"/>
          </a:p>
        </p:txBody>
      </p:sp>
    </p:spTree>
    <p:extLst>
      <p:ext uri="{BB962C8B-B14F-4D97-AF65-F5344CB8AC3E}">
        <p14:creationId xmlns:p14="http://schemas.microsoft.com/office/powerpoint/2010/main" val="340240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D5FBEE8-DC50-4222-AB66-5B2407B3C5C0}" type="datetimeFigureOut">
              <a:rPr lang="en-IN" smtClean="0"/>
              <a:t>23-01-2024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F34997F-D30D-4FD4-B0E2-D668103CC90E}" type="slidenum">
              <a:rPr lang="en-IN" smtClean="0"/>
              <a:t>‹#›</a:t>
            </a:fld>
            <a:endParaRPr lang="en-IN"/>
          </a:p>
        </p:txBody>
      </p:sp>
    </p:spTree>
    <p:extLst>
      <p:ext uri="{BB962C8B-B14F-4D97-AF65-F5344CB8AC3E}">
        <p14:creationId xmlns:p14="http://schemas.microsoft.com/office/powerpoint/2010/main" val="159401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5FBEE8-DC50-4222-AB66-5B2407B3C5C0}"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34997F-D30D-4FD4-B0E2-D668103CC90E}" type="slidenum">
              <a:rPr lang="en-IN" smtClean="0"/>
              <a:t>‹#›</a:t>
            </a:fld>
            <a:endParaRPr lang="en-IN"/>
          </a:p>
        </p:txBody>
      </p:sp>
    </p:spTree>
    <p:extLst>
      <p:ext uri="{BB962C8B-B14F-4D97-AF65-F5344CB8AC3E}">
        <p14:creationId xmlns:p14="http://schemas.microsoft.com/office/powerpoint/2010/main" val="3077325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5FBEE8-DC50-4222-AB66-5B2407B3C5C0}" type="datetimeFigureOut">
              <a:rPr lang="en-IN" smtClean="0"/>
              <a:t>23-01-2024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34997F-D30D-4FD4-B0E2-D668103CC90E}" type="slidenum">
              <a:rPr lang="en-IN" smtClean="0"/>
              <a:t>‹#›</a:t>
            </a:fld>
            <a:endParaRPr lang="en-IN"/>
          </a:p>
        </p:txBody>
      </p:sp>
    </p:spTree>
    <p:extLst>
      <p:ext uri="{BB962C8B-B14F-4D97-AF65-F5344CB8AC3E}">
        <p14:creationId xmlns:p14="http://schemas.microsoft.com/office/powerpoint/2010/main" val="415728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5FBEE8-DC50-4222-AB66-5B2407B3C5C0}"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34997F-D30D-4FD4-B0E2-D668103CC90E}" type="slidenum">
              <a:rPr lang="en-IN" smtClean="0"/>
              <a:t>‹#›</a:t>
            </a:fld>
            <a:endParaRPr lang="en-IN"/>
          </a:p>
        </p:txBody>
      </p:sp>
    </p:spTree>
    <p:extLst>
      <p:ext uri="{BB962C8B-B14F-4D97-AF65-F5344CB8AC3E}">
        <p14:creationId xmlns:p14="http://schemas.microsoft.com/office/powerpoint/2010/main" val="376392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FBEE8-DC50-4222-AB66-5B2407B3C5C0}" type="datetimeFigureOut">
              <a:rPr lang="en-IN" smtClean="0"/>
              <a:t>23-01-2024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34997F-D30D-4FD4-B0E2-D668103CC90E}" type="slidenum">
              <a:rPr lang="en-IN" smtClean="0"/>
              <a:t>‹#›</a:t>
            </a:fld>
            <a:endParaRPr lang="en-IN"/>
          </a:p>
        </p:txBody>
      </p:sp>
    </p:spTree>
    <p:extLst>
      <p:ext uri="{BB962C8B-B14F-4D97-AF65-F5344CB8AC3E}">
        <p14:creationId xmlns:p14="http://schemas.microsoft.com/office/powerpoint/2010/main" val="304219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D5FBEE8-DC50-4222-AB66-5B2407B3C5C0}" type="datetimeFigureOut">
              <a:rPr lang="en-IN" smtClean="0"/>
              <a:t>23-01-2024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F34997F-D30D-4FD4-B0E2-D668103CC90E}" type="slidenum">
              <a:rPr lang="en-IN" smtClean="0"/>
              <a:t>‹#›</a:t>
            </a:fld>
            <a:endParaRPr lang="en-IN"/>
          </a:p>
        </p:txBody>
      </p:sp>
    </p:spTree>
    <p:extLst>
      <p:ext uri="{BB962C8B-B14F-4D97-AF65-F5344CB8AC3E}">
        <p14:creationId xmlns:p14="http://schemas.microsoft.com/office/powerpoint/2010/main" val="199076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5FBEE8-DC50-4222-AB66-5B2407B3C5C0}"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34997F-D30D-4FD4-B0E2-D668103CC90E}" type="slidenum">
              <a:rPr lang="en-IN" smtClean="0"/>
              <a:t>‹#›</a:t>
            </a:fld>
            <a:endParaRPr lang="en-IN"/>
          </a:p>
        </p:txBody>
      </p:sp>
    </p:spTree>
    <p:extLst>
      <p:ext uri="{BB962C8B-B14F-4D97-AF65-F5344CB8AC3E}">
        <p14:creationId xmlns:p14="http://schemas.microsoft.com/office/powerpoint/2010/main" val="300886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D5FBEE8-DC50-4222-AB66-5B2407B3C5C0}" type="datetimeFigureOut">
              <a:rPr lang="en-IN" smtClean="0"/>
              <a:t>23-01-2024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F34997F-D30D-4FD4-B0E2-D668103CC90E}"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002569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42167" y="2501537"/>
            <a:ext cx="4206240" cy="1854925"/>
          </a:xfrm>
        </p:spPr>
        <p:txBody>
          <a:bodyPr>
            <a:normAutofit fontScale="90000"/>
          </a:bodyPr>
          <a:lstStyle/>
          <a:p>
            <a:pPr algn="ctr"/>
            <a:r>
              <a:rPr lang="en-IN" sz="9600" b="1" dirty="0" smtClean="0">
                <a:solidFill>
                  <a:schemeClr val="bg1"/>
                </a:solidFill>
                <a:latin typeface="Bahnschrift Condensed" panose="020B0502040204020203" pitchFamily="34" charset="0"/>
              </a:rPr>
              <a:t>Nile </a:t>
            </a:r>
            <a:r>
              <a:rPr lang="en-IN" dirty="0" smtClean="0">
                <a:solidFill>
                  <a:schemeClr val="bg1"/>
                </a:solidFill>
                <a:latin typeface="Bahnschrift Condensed" panose="020B0502040204020203" pitchFamily="34" charset="0"/>
              </a:rPr>
              <a:t> </a:t>
            </a:r>
            <a:br>
              <a:rPr lang="en-IN" dirty="0" smtClean="0">
                <a:solidFill>
                  <a:schemeClr val="bg1"/>
                </a:solidFill>
                <a:latin typeface="Bahnschrift Condensed" panose="020B0502040204020203" pitchFamily="34" charset="0"/>
              </a:rPr>
            </a:br>
            <a:r>
              <a:rPr lang="en-IN" dirty="0" smtClean="0">
                <a:solidFill>
                  <a:schemeClr val="bg1"/>
                </a:solidFill>
                <a:latin typeface="Bahnschrift Condensed" panose="020B0502040204020203" pitchFamily="34" charset="0"/>
              </a:rPr>
              <a:t>Customer Service Data Analysis</a:t>
            </a:r>
            <a:endParaRPr lang="en-IN" dirty="0">
              <a:solidFill>
                <a:schemeClr val="bg1"/>
              </a:solidFill>
              <a:latin typeface="Bahnschrift Condensed"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2905218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Business Objective</a:t>
            </a:r>
            <a:endParaRPr lang="en-IN" dirty="0"/>
          </a:p>
        </p:txBody>
      </p:sp>
      <p:sp>
        <p:nvSpPr>
          <p:cNvPr id="3" name="Content Placeholder 2"/>
          <p:cNvSpPr>
            <a:spLocks noGrp="1"/>
          </p:cNvSpPr>
          <p:nvPr>
            <p:ph idx="1"/>
          </p:nvPr>
        </p:nvSpPr>
        <p:spPr/>
        <p:txBody>
          <a:bodyPr/>
          <a:lstStyle/>
          <a:p>
            <a:r>
              <a:rPr lang="en-US" dirty="0" smtClean="0"/>
              <a:t>The analysis </a:t>
            </a:r>
            <a:r>
              <a:rPr lang="en-US" dirty="0"/>
              <a:t>aims to leverage data-driven approaches to optimize customer service processes, enhance customer experience, and drive overall business growth. By examining historical customer service data, the project seeks to identify patterns, trends, and opportunities for improvement, ultimately leading to enhanced customer loyalty and increased operational efficiency.</a:t>
            </a:r>
            <a:endParaRPr lang="en-IN" dirty="0"/>
          </a:p>
        </p:txBody>
      </p:sp>
    </p:spTree>
    <p:extLst>
      <p:ext uri="{BB962C8B-B14F-4D97-AF65-F5344CB8AC3E}">
        <p14:creationId xmlns:p14="http://schemas.microsoft.com/office/powerpoint/2010/main" val="1170543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Billing queries : 71 % dominance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3536818"/>
              </p:ext>
            </p:extLst>
          </p:nvPr>
        </p:nvGraphicFramePr>
        <p:xfrm>
          <a:off x="6522720" y="1802675"/>
          <a:ext cx="5216434" cy="484196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89604" y="2072641"/>
            <a:ext cx="5053254"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2"/>
                </a:solidFill>
              </a:rPr>
              <a:t>I</a:t>
            </a:r>
            <a:r>
              <a:rPr lang="en-US" dirty="0" smtClean="0">
                <a:solidFill>
                  <a:schemeClr val="tx2"/>
                </a:solidFill>
              </a:rPr>
              <a:t>t has been observed that a </a:t>
            </a:r>
            <a:r>
              <a:rPr lang="en-US" dirty="0">
                <a:solidFill>
                  <a:schemeClr val="tx2"/>
                </a:solidFill>
              </a:rPr>
              <a:t>significant 71% of customers primarily engage with </a:t>
            </a:r>
            <a:r>
              <a:rPr lang="en-US" dirty="0" smtClean="0">
                <a:solidFill>
                  <a:schemeClr val="tx2"/>
                </a:solidFill>
              </a:rPr>
              <a:t>the </a:t>
            </a:r>
            <a:r>
              <a:rPr lang="en-US" dirty="0">
                <a:solidFill>
                  <a:schemeClr val="tx2"/>
                </a:solidFill>
              </a:rPr>
              <a:t>customer care services for billing-related questions, followed by15% of customers seek assistance for payment-related queries. The remaining 14% of customer interactions pertain to service outage concerns</a:t>
            </a:r>
            <a:r>
              <a:rPr lang="en-US" dirty="0" smtClean="0">
                <a:solidFill>
                  <a:schemeClr val="tx2"/>
                </a:solidFill>
              </a:rPr>
              <a:t>.</a:t>
            </a:r>
            <a:r>
              <a:rPr lang="en-IN" dirty="0" smtClean="0">
                <a:solidFill>
                  <a:schemeClr val="tx2"/>
                </a:solidFill>
              </a:rPr>
              <a:t>  </a:t>
            </a:r>
          </a:p>
          <a:p>
            <a:endParaRPr lang="en-IN" dirty="0" smtClean="0">
              <a:solidFill>
                <a:schemeClr val="tx2"/>
              </a:solidFill>
            </a:endParaRPr>
          </a:p>
          <a:p>
            <a:pPr marL="285750" indent="-285750">
              <a:buFont typeface="Wingdings" panose="05000000000000000000" pitchFamily="2" charset="2"/>
              <a:buChar char="§"/>
            </a:pPr>
            <a:r>
              <a:rPr lang="en-US" dirty="0">
                <a:solidFill>
                  <a:schemeClr val="tx2"/>
                </a:solidFill>
              </a:rPr>
              <a:t>Given that 71% of customers are using customer services for billing questions, it's essential to streamline and </a:t>
            </a:r>
            <a:r>
              <a:rPr lang="en-US" dirty="0" smtClean="0">
                <a:solidFill>
                  <a:schemeClr val="tx2"/>
                </a:solidFill>
              </a:rPr>
              <a:t>enhance the billing </a:t>
            </a:r>
            <a:r>
              <a:rPr lang="en-US" dirty="0">
                <a:solidFill>
                  <a:schemeClr val="tx2"/>
                </a:solidFill>
              </a:rPr>
              <a:t>support processes.</a:t>
            </a:r>
            <a:r>
              <a:rPr lang="en-IN" dirty="0">
                <a:solidFill>
                  <a:schemeClr val="tx2"/>
                </a:solidFill>
              </a:rPr>
              <a:t>           </a:t>
            </a:r>
          </a:p>
        </p:txBody>
      </p:sp>
    </p:spTree>
    <p:extLst>
      <p:ext uri="{BB962C8B-B14F-4D97-AF65-F5344CB8AC3E}">
        <p14:creationId xmlns:p14="http://schemas.microsoft.com/office/powerpoint/2010/main" val="3304826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problem solvers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703257"/>
              </p:ext>
            </p:extLst>
          </p:nvPr>
        </p:nvGraphicFramePr>
        <p:xfrm>
          <a:off x="7872548" y="1806756"/>
          <a:ext cx="3869055" cy="5051244"/>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548" y="622788"/>
            <a:ext cx="3869055" cy="1183968"/>
          </a:xfrm>
          <a:prstGeom prst="rect">
            <a:avLst/>
          </a:prstGeom>
        </p:spPr>
      </p:pic>
      <p:sp>
        <p:nvSpPr>
          <p:cNvPr id="6" name="TextBox 5"/>
          <p:cNvSpPr txBox="1"/>
          <p:nvPr/>
        </p:nvSpPr>
        <p:spPr>
          <a:xfrm>
            <a:off x="470263" y="2090058"/>
            <a:ext cx="7271657"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2"/>
                </a:solidFill>
              </a:rPr>
              <a:t>Nile employs a comprehensive approach with four channels to effectively address customer concerns. Specifically, 32% of customers prefer resolving issues through the call center, 25% opt for the chatbot, 23% utilize email, and the remaining 20% choose to address their concerns through the web</a:t>
            </a:r>
            <a:r>
              <a:rPr lang="en-US" dirty="0" smtClean="0">
                <a:solidFill>
                  <a:schemeClr val="tx2"/>
                </a:solidFill>
              </a:rPr>
              <a:t>.</a:t>
            </a:r>
          </a:p>
          <a:p>
            <a:endParaRPr lang="en-US" dirty="0" smtClean="0">
              <a:solidFill>
                <a:schemeClr val="tx2"/>
              </a:solidFill>
            </a:endParaRPr>
          </a:p>
          <a:p>
            <a:pPr marL="285750" indent="-285750">
              <a:buFont typeface="Wingdings" panose="05000000000000000000" pitchFamily="2" charset="2"/>
              <a:buChar char="§"/>
            </a:pPr>
            <a:r>
              <a:rPr lang="en-US" dirty="0" smtClean="0">
                <a:solidFill>
                  <a:schemeClr val="tx2"/>
                </a:solidFill>
              </a:rPr>
              <a:t>The </a:t>
            </a:r>
            <a:r>
              <a:rPr lang="en-US" dirty="0">
                <a:solidFill>
                  <a:schemeClr val="tx2"/>
                </a:solidFill>
              </a:rPr>
              <a:t>observation indicates a customer preference for resolving payment-related queries through the call center. This underscores the importance of ensuring that call center employees receive comprehensive training on payment processes, enabling them to efficiently address customer issues and deliver timely </a:t>
            </a:r>
            <a:r>
              <a:rPr lang="en-US" dirty="0" smtClean="0">
                <a:solidFill>
                  <a:schemeClr val="tx2"/>
                </a:solidFill>
              </a:rPr>
              <a:t>solutions.</a:t>
            </a:r>
          </a:p>
          <a:p>
            <a:pPr marL="285750" indent="-285750">
              <a:buFont typeface="Wingdings" panose="05000000000000000000" pitchFamily="2" charset="2"/>
              <a:buChar char="§"/>
            </a:pPr>
            <a:endParaRPr lang="en-US" dirty="0">
              <a:solidFill>
                <a:schemeClr val="tx2"/>
              </a:solidFill>
            </a:endParaRPr>
          </a:p>
          <a:p>
            <a:pPr marL="285750" indent="-285750">
              <a:buFont typeface="Wingdings" panose="05000000000000000000" pitchFamily="2" charset="2"/>
              <a:buChar char="§"/>
            </a:pPr>
            <a:r>
              <a:rPr lang="en-US" dirty="0" smtClean="0">
                <a:solidFill>
                  <a:schemeClr val="tx2"/>
                </a:solidFill>
              </a:rPr>
              <a:t>Approximately </a:t>
            </a:r>
            <a:r>
              <a:rPr lang="en-US" dirty="0">
                <a:solidFill>
                  <a:schemeClr val="tx2"/>
                </a:solidFill>
              </a:rPr>
              <a:t>50% of customers rely on the chatbot to address service outage issues, underscoring the importance of a robust chatbot system to effectively handle and resolve customer concerns related to service disruptions.</a:t>
            </a:r>
          </a:p>
          <a:p>
            <a:pPr marL="285750" indent="-285750">
              <a:buFont typeface="Wingdings" panose="05000000000000000000" pitchFamily="2" charset="2"/>
              <a:buChar char="§"/>
            </a:pPr>
            <a:endParaRPr lang="en-IN" dirty="0">
              <a:solidFill>
                <a:schemeClr val="tx2"/>
              </a:solidFill>
            </a:endParaRPr>
          </a:p>
        </p:txBody>
      </p:sp>
    </p:spTree>
    <p:extLst>
      <p:ext uri="{BB962C8B-B14F-4D97-AF65-F5344CB8AC3E}">
        <p14:creationId xmlns:p14="http://schemas.microsoft.com/office/powerpoint/2010/main" val="3339078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7666657" cy="1013800"/>
          </a:xfrm>
        </p:spPr>
        <p:txBody>
          <a:bodyPr/>
          <a:lstStyle/>
          <a:p>
            <a:r>
              <a:rPr lang="en-US" dirty="0"/>
              <a:t>Assessing Sentiments from Negative to Very Positive</a:t>
            </a:r>
            <a:endParaRPr lang="en-IN" dirty="0"/>
          </a:p>
        </p:txBody>
      </p:sp>
      <p:graphicFrame>
        <p:nvGraphicFramePr>
          <p:cNvPr id="10" name="Chart 9"/>
          <p:cNvGraphicFramePr>
            <a:graphicFrameLocks/>
          </p:cNvGraphicFramePr>
          <p:nvPr>
            <p:extLst>
              <p:ext uri="{D42A27DB-BD31-4B8C-83A1-F6EECF244321}">
                <p14:modId xmlns:p14="http://schemas.microsoft.com/office/powerpoint/2010/main" val="3773798499"/>
              </p:ext>
            </p:extLst>
          </p:nvPr>
        </p:nvGraphicFramePr>
        <p:xfrm>
          <a:off x="8116388" y="1793966"/>
          <a:ext cx="3634740" cy="5064034"/>
        </p:xfrm>
        <a:graphic>
          <a:graphicData uri="http://schemas.openxmlformats.org/drawingml/2006/chart">
            <c:chart xmlns:c="http://schemas.openxmlformats.org/drawingml/2006/chart" xmlns:r="http://schemas.openxmlformats.org/officeDocument/2006/relationships" r:id="rId2"/>
          </a:graphicData>
        </a:graphic>
      </p:graphicFrame>
      <p:pic>
        <p:nvPicPr>
          <p:cNvPr id="12" name="Content Placeholder 1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23802" b="34765"/>
          <a:stretch/>
        </p:blipFill>
        <p:spPr>
          <a:xfrm>
            <a:off x="8116388" y="624146"/>
            <a:ext cx="3619756" cy="1169820"/>
          </a:xfrm>
        </p:spPr>
      </p:pic>
      <p:sp>
        <p:nvSpPr>
          <p:cNvPr id="13" name="TextBox 12"/>
          <p:cNvSpPr txBox="1"/>
          <p:nvPr/>
        </p:nvSpPr>
        <p:spPr>
          <a:xfrm>
            <a:off x="470263" y="2211977"/>
            <a:ext cx="6783977" cy="3849189"/>
          </a:xfrm>
          <a:prstGeom prst="rect">
            <a:avLst/>
          </a:prstGeom>
          <a:noFill/>
        </p:spPr>
        <p:txBody>
          <a:bodyPr wrap="square" rtlCol="0">
            <a:spAutoFit/>
          </a:bodyPr>
          <a:lstStyle/>
          <a:p>
            <a:endParaRPr lang="en-IN" dirty="0"/>
          </a:p>
        </p:txBody>
      </p:sp>
      <p:sp>
        <p:nvSpPr>
          <p:cNvPr id="14" name="TextBox 13"/>
          <p:cNvSpPr txBox="1"/>
          <p:nvPr/>
        </p:nvSpPr>
        <p:spPr>
          <a:xfrm>
            <a:off x="461554" y="2211977"/>
            <a:ext cx="7410994"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2"/>
                </a:solidFill>
              </a:rPr>
              <a:t>In </a:t>
            </a:r>
            <a:r>
              <a:rPr lang="en-US" dirty="0" smtClean="0">
                <a:solidFill>
                  <a:schemeClr val="tx2"/>
                </a:solidFill>
              </a:rPr>
              <a:t>customer </a:t>
            </a:r>
            <a:r>
              <a:rPr lang="en-US" dirty="0">
                <a:solidFill>
                  <a:schemeClr val="tx2"/>
                </a:solidFill>
              </a:rPr>
              <a:t>feedback analysis, </a:t>
            </a:r>
            <a:r>
              <a:rPr lang="en-US" dirty="0" smtClean="0">
                <a:solidFill>
                  <a:schemeClr val="tx2"/>
                </a:solidFill>
              </a:rPr>
              <a:t>it has been </a:t>
            </a:r>
            <a:r>
              <a:rPr lang="en-US" dirty="0">
                <a:solidFill>
                  <a:schemeClr val="tx2"/>
                </a:solidFill>
              </a:rPr>
              <a:t>found that 34% expressed negativity 18% indicated a 'very negative' </a:t>
            </a:r>
            <a:r>
              <a:rPr lang="en-US" dirty="0" smtClean="0">
                <a:solidFill>
                  <a:schemeClr val="tx2"/>
                </a:solidFill>
              </a:rPr>
              <a:t>sentiment. </a:t>
            </a:r>
            <a:r>
              <a:rPr lang="en-US" dirty="0">
                <a:solidFill>
                  <a:schemeClr val="tx2"/>
                </a:solidFill>
              </a:rPr>
              <a:t>While 26% maintained a neutral stance. On a positive note, 12% shared positive feedback, while a noteworthy 10% conveyed highly positive sentiments</a:t>
            </a:r>
            <a:r>
              <a:rPr lang="en-US" dirty="0" smtClean="0">
                <a:solidFill>
                  <a:schemeClr val="tx2"/>
                </a:solidFill>
              </a:rPr>
              <a:t>.</a:t>
            </a:r>
          </a:p>
          <a:p>
            <a:endParaRPr lang="en-US" dirty="0">
              <a:solidFill>
                <a:schemeClr val="tx2"/>
              </a:solidFill>
            </a:endParaRPr>
          </a:p>
          <a:p>
            <a:pPr marL="285750" indent="-285750">
              <a:buFont typeface="Wingdings" panose="05000000000000000000" pitchFamily="2" charset="2"/>
              <a:buChar char="§"/>
            </a:pPr>
            <a:r>
              <a:rPr lang="en-US" dirty="0">
                <a:solidFill>
                  <a:schemeClr val="tx2"/>
                </a:solidFill>
              </a:rPr>
              <a:t>An alarming 52% of customers have expressed negative sentiments, combining both the negative and very negative feedback. This substantial percentage raises concerns and underscores the need for proactive measures to address and improve customer satisfaction.</a:t>
            </a:r>
            <a:endParaRPr lang="en-IN" dirty="0">
              <a:solidFill>
                <a:schemeClr val="tx2"/>
              </a:solidFill>
            </a:endParaRPr>
          </a:p>
        </p:txBody>
      </p:sp>
    </p:spTree>
    <p:extLst>
      <p:ext uri="{BB962C8B-B14F-4D97-AF65-F5344CB8AC3E}">
        <p14:creationId xmlns:p14="http://schemas.microsoft.com/office/powerpoint/2010/main" val="3602000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Why so negative? Is it the response time?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8639132"/>
              </p:ext>
            </p:extLst>
          </p:nvPr>
        </p:nvGraphicFramePr>
        <p:xfrm>
          <a:off x="7950926" y="1815464"/>
          <a:ext cx="3799385" cy="5042535"/>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87680" y="2081349"/>
            <a:ext cx="7123611"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tx2"/>
                </a:solidFill>
              </a:rPr>
              <a:t>Upon Analysing the resolution time for various issues, </a:t>
            </a:r>
            <a:r>
              <a:rPr lang="en-US" dirty="0">
                <a:solidFill>
                  <a:schemeClr val="tx2"/>
                </a:solidFill>
              </a:rPr>
              <a:t>a notable 62% of problems were successfully addressed below the Service Level Agreement (SLA). Additionally, 25% of issues were resolved precisely within the SLA. The remaining 13% were resolved beyond the SLA</a:t>
            </a:r>
            <a:r>
              <a:rPr lang="en-US" dirty="0" smtClean="0">
                <a:solidFill>
                  <a:schemeClr val="tx2"/>
                </a:solidFill>
              </a:rPr>
              <a:t>.</a:t>
            </a:r>
          </a:p>
          <a:p>
            <a:endParaRPr lang="en-US" dirty="0" smtClean="0">
              <a:solidFill>
                <a:schemeClr val="tx2"/>
              </a:solidFill>
            </a:endParaRPr>
          </a:p>
          <a:p>
            <a:pPr marL="285750" indent="-285750">
              <a:buFont typeface="Wingdings" panose="05000000000000000000" pitchFamily="2" charset="2"/>
              <a:buChar char="§"/>
            </a:pPr>
            <a:r>
              <a:rPr lang="en-US" dirty="0">
                <a:solidFill>
                  <a:schemeClr val="tx2"/>
                </a:solidFill>
              </a:rPr>
              <a:t>A commendable 87% of issues were successfully resolved either within or below </a:t>
            </a:r>
            <a:r>
              <a:rPr lang="en-US" dirty="0" smtClean="0">
                <a:solidFill>
                  <a:schemeClr val="tx2"/>
                </a:solidFill>
              </a:rPr>
              <a:t>the SLA, </a:t>
            </a:r>
            <a:r>
              <a:rPr lang="en-US" dirty="0">
                <a:solidFill>
                  <a:schemeClr val="tx2"/>
                </a:solidFill>
              </a:rPr>
              <a:t>indicating </a:t>
            </a:r>
            <a:r>
              <a:rPr lang="en-US" dirty="0" smtClean="0">
                <a:solidFill>
                  <a:schemeClr val="tx2"/>
                </a:solidFill>
              </a:rPr>
              <a:t>commitment </a:t>
            </a:r>
            <a:r>
              <a:rPr lang="en-US" dirty="0">
                <a:solidFill>
                  <a:schemeClr val="tx2"/>
                </a:solidFill>
              </a:rPr>
              <a:t>to timely solutions. However, it's noteworthy that despite this achievement, </a:t>
            </a:r>
            <a:r>
              <a:rPr lang="en-US" dirty="0" smtClean="0">
                <a:solidFill>
                  <a:schemeClr val="tx2"/>
                </a:solidFill>
              </a:rPr>
              <a:t>negative </a:t>
            </a:r>
            <a:r>
              <a:rPr lang="en-US" dirty="0">
                <a:solidFill>
                  <a:schemeClr val="tx2"/>
                </a:solidFill>
              </a:rPr>
              <a:t>feedback rate stands at 52%. This raises the possibility that some customers perceive </a:t>
            </a:r>
            <a:r>
              <a:rPr lang="en-US" dirty="0" smtClean="0">
                <a:solidFill>
                  <a:schemeClr val="tx2"/>
                </a:solidFill>
              </a:rPr>
              <a:t>issue </a:t>
            </a:r>
            <a:r>
              <a:rPr lang="en-US" dirty="0">
                <a:solidFill>
                  <a:schemeClr val="tx2"/>
                </a:solidFill>
              </a:rPr>
              <a:t>resolution timelines as extended. A closer examination </a:t>
            </a:r>
            <a:r>
              <a:rPr lang="en-US" dirty="0" smtClean="0">
                <a:solidFill>
                  <a:schemeClr val="tx2"/>
                </a:solidFill>
              </a:rPr>
              <a:t>of </a:t>
            </a:r>
            <a:r>
              <a:rPr lang="en-US" dirty="0">
                <a:solidFill>
                  <a:schemeClr val="tx2"/>
                </a:solidFill>
              </a:rPr>
              <a:t>processes may uncover areas where improvements can be made to further enhance customer satisfaction and address concerns promptly.</a:t>
            </a:r>
            <a:endParaRPr lang="en-IN" dirty="0">
              <a:solidFill>
                <a:schemeClr val="tx2"/>
              </a:solidFill>
            </a:endParaRPr>
          </a:p>
        </p:txBody>
      </p:sp>
    </p:spTree>
    <p:extLst>
      <p:ext uri="{BB962C8B-B14F-4D97-AF65-F5344CB8AC3E}">
        <p14:creationId xmlns:p14="http://schemas.microsoft.com/office/powerpoint/2010/main" val="4239018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 10 states with most queries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7260155"/>
              </p:ext>
            </p:extLst>
          </p:nvPr>
        </p:nvGraphicFramePr>
        <p:xfrm>
          <a:off x="5303520" y="1802675"/>
          <a:ext cx="6444343" cy="50553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04800" y="2142308"/>
            <a:ext cx="4693920"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2"/>
                </a:solidFill>
              </a:rPr>
              <a:t>California, Texas, and Florida have consistently reported a substantial number of problems, signaling a need for heightened attention to mitigate and address these issues effectively. It is imperative to prioritize these states in order to proactively reduce the frequency of reported problems in the future.</a:t>
            </a:r>
            <a:endParaRPr lang="en-IN" dirty="0">
              <a:solidFill>
                <a:schemeClr val="tx2"/>
              </a:solidFill>
            </a:endParaRPr>
          </a:p>
        </p:txBody>
      </p:sp>
    </p:spTree>
    <p:extLst>
      <p:ext uri="{BB962C8B-B14F-4D97-AF65-F5344CB8AC3E}">
        <p14:creationId xmlns:p14="http://schemas.microsoft.com/office/powerpoint/2010/main" val="2314713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cities with Most queries		</a:t>
            </a:r>
            <a:endParaRPr lang="en-IN" dirty="0"/>
          </a:p>
        </p:txBody>
      </p:sp>
      <p:graphicFrame>
        <p:nvGraphicFramePr>
          <p:cNvPr id="4" name="Chart 3"/>
          <p:cNvGraphicFramePr>
            <a:graphicFrameLocks/>
          </p:cNvGraphicFramePr>
          <p:nvPr>
            <p:extLst>
              <p:ext uri="{D42A27DB-BD31-4B8C-83A1-F6EECF244321}">
                <p14:modId xmlns:p14="http://schemas.microsoft.com/office/powerpoint/2010/main" val="1908842970"/>
              </p:ext>
            </p:extLst>
          </p:nvPr>
        </p:nvGraphicFramePr>
        <p:xfrm>
          <a:off x="5486400" y="1804988"/>
          <a:ext cx="6254115" cy="50530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87680" y="2072640"/>
            <a:ext cx="4746171" cy="3474720"/>
          </a:xfrm>
          <a:prstGeom prst="rect">
            <a:avLst/>
          </a:prstGeom>
          <a:noFill/>
        </p:spPr>
        <p:txBody>
          <a:bodyPr wrap="square" rtlCol="0">
            <a:spAutoFit/>
          </a:bodyPr>
          <a:lstStyle/>
          <a:p>
            <a:endParaRPr lang="en-IN" dirty="0"/>
          </a:p>
        </p:txBody>
      </p:sp>
      <p:sp>
        <p:nvSpPr>
          <p:cNvPr id="6" name="TextBox 5"/>
          <p:cNvSpPr txBox="1"/>
          <p:nvPr/>
        </p:nvSpPr>
        <p:spPr>
          <a:xfrm>
            <a:off x="487680" y="2072640"/>
            <a:ext cx="4528457"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2"/>
                </a:solidFill>
              </a:rPr>
              <a:t>When discussing cities, it becomes evident that Washington, Houston, and New York City stand out with the highest number of reported queries compared to others. Therefore, it is imperative to allocate more attention and resources to address the specific needs and concerns in these cities.</a:t>
            </a:r>
            <a:endParaRPr lang="en-IN" dirty="0">
              <a:solidFill>
                <a:schemeClr val="tx2"/>
              </a:solidFill>
            </a:endParaRPr>
          </a:p>
        </p:txBody>
      </p:sp>
    </p:spTree>
    <p:extLst>
      <p:ext uri="{BB962C8B-B14F-4D97-AF65-F5344CB8AC3E}">
        <p14:creationId xmlns:p14="http://schemas.microsoft.com/office/powerpoint/2010/main" val="28261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Snapshot of Key Takeaways</a:t>
            </a:r>
            <a:endParaRPr lang="en-IN" dirty="0"/>
          </a:p>
        </p:txBody>
      </p:sp>
      <p:sp>
        <p:nvSpPr>
          <p:cNvPr id="3" name="Content Placeholder 2"/>
          <p:cNvSpPr>
            <a:spLocks noGrp="1"/>
          </p:cNvSpPr>
          <p:nvPr>
            <p:ph idx="1"/>
          </p:nvPr>
        </p:nvSpPr>
        <p:spPr>
          <a:xfrm>
            <a:off x="424439" y="3060061"/>
            <a:ext cx="11029615" cy="3678303"/>
          </a:xfrm>
        </p:spPr>
        <p:txBody>
          <a:bodyPr>
            <a:normAutofit lnSpcReduction="10000"/>
          </a:bodyPr>
          <a:lstStyle/>
          <a:p>
            <a:r>
              <a:rPr lang="en-US" dirty="0" smtClean="0"/>
              <a:t>71</a:t>
            </a:r>
            <a:r>
              <a:rPr lang="en-US" dirty="0"/>
              <a:t>% of customer inquiries revolve around billing, prompting a need to streamline and improve billing support processes for enhanced efficiency</a:t>
            </a:r>
            <a:r>
              <a:rPr lang="en-US" dirty="0" smtClean="0"/>
              <a:t>.</a:t>
            </a:r>
          </a:p>
          <a:p>
            <a:r>
              <a:rPr lang="en-US" dirty="0"/>
              <a:t>Nile adopts a four-channel approach to address customer concerns, with a notable </a:t>
            </a:r>
            <a:r>
              <a:rPr lang="en-US" dirty="0" smtClean="0"/>
              <a:t>100% </a:t>
            </a:r>
            <a:r>
              <a:rPr lang="en-US" dirty="0"/>
              <a:t>preference for call center resolution in payment-related queries. Emphasizing comprehensive training for call center staff is crucial. Meanwhile, a robust chatbot system is essential, as 50% of customers turn to it for service outage issues</a:t>
            </a:r>
            <a:r>
              <a:rPr lang="en-US" dirty="0" smtClean="0"/>
              <a:t>.</a:t>
            </a:r>
          </a:p>
          <a:p>
            <a:r>
              <a:rPr lang="en-US" dirty="0"/>
              <a:t>Customer feedback analysis reveals that 52% expressed negative sentiments, with 18% indicating a 'very negative' outlook, highlighting an urgent need for proactive measures to enhance overall customer </a:t>
            </a:r>
            <a:r>
              <a:rPr lang="en-US" dirty="0" smtClean="0"/>
              <a:t>satisfaction.</a:t>
            </a:r>
          </a:p>
          <a:p>
            <a:r>
              <a:rPr lang="en-US" dirty="0" smtClean="0"/>
              <a:t>Among </a:t>
            </a:r>
            <a:r>
              <a:rPr lang="en-US" dirty="0"/>
              <a:t>the </a:t>
            </a:r>
            <a:r>
              <a:rPr lang="en-US" dirty="0" smtClean="0"/>
              <a:t>32,941rows</a:t>
            </a:r>
            <a:r>
              <a:rPr lang="en-US" dirty="0"/>
              <a:t>, 20,670 are lacking CSAT scores. The available data indicates an average CSAT score of approximately 5.5, reflecting a suboptimal performance</a:t>
            </a:r>
            <a:r>
              <a:rPr lang="en-US" dirty="0" smtClean="0"/>
              <a:t>.</a:t>
            </a:r>
          </a:p>
          <a:p>
            <a:r>
              <a:rPr lang="en-US" dirty="0" smtClean="0"/>
              <a:t>States like California, Texas, and Florida, along with cities such as Washington, Houston, and New York City, consistently report significant problems, necessitating focused attention and resource allocation to proactively reduce future issues.</a:t>
            </a:r>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25775167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616</TotalTime>
  <Words>848</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Bahnschrift Condensed</vt:lpstr>
      <vt:lpstr>Gill Sans MT</vt:lpstr>
      <vt:lpstr>Wingdings</vt:lpstr>
      <vt:lpstr>Wingdings 2</vt:lpstr>
      <vt:lpstr>Dividend</vt:lpstr>
      <vt:lpstr>Nile   Customer Service Data Analysis</vt:lpstr>
      <vt:lpstr>Business Objective</vt:lpstr>
      <vt:lpstr>Billing queries : 71 % dominance </vt:lpstr>
      <vt:lpstr>The problem solvers</vt:lpstr>
      <vt:lpstr>Assessing Sentiments from Negative to Very Positive</vt:lpstr>
      <vt:lpstr>Why so negative? Is it the response time?</vt:lpstr>
      <vt:lpstr>Top 10 states with most queries</vt:lpstr>
      <vt:lpstr>Top 10 cities with Most queries  </vt:lpstr>
      <vt:lpstr>A Snapshot of 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Nile   Customer Service Data Analysis</dc:title>
  <dc:creator>user</dc:creator>
  <cp:lastModifiedBy>user</cp:lastModifiedBy>
  <cp:revision>30</cp:revision>
  <dcterms:created xsi:type="dcterms:W3CDTF">2024-01-18T19:11:08Z</dcterms:created>
  <dcterms:modified xsi:type="dcterms:W3CDTF">2024-01-23T19:40:45Z</dcterms:modified>
</cp:coreProperties>
</file>