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26839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393355202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172469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fld id="{6A4A5B2C-D397-460F-B887-56FB764004E6}" type="datetimeFigureOut">
              <a:rPr lang="en-IN" smtClean="0"/>
              <a:t>02-01-2024</a:t>
            </a:fld>
            <a:endParaRPr lang="en-IN"/>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2112286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6A4A5B2C-D397-460F-B887-56FB764004E6}" type="datetimeFigureOut">
              <a:rPr lang="en-IN" smtClean="0"/>
              <a:t>02-01-2024</a:t>
            </a:fld>
            <a:endParaRPr lang="en-IN"/>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73879758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98074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fld id="{6A4A5B2C-D397-460F-B887-56FB764004E6}" type="datetimeFigureOut">
              <a:rPr lang="en-IN" smtClean="0"/>
              <a:t>02-01-2024</a:t>
            </a:fld>
            <a:endParaRPr lang="en-IN"/>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571543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61534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4568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6A4A5B2C-D397-460F-B887-56FB764004E6}" type="datetimeFigureOut">
              <a:rPr lang="en-IN" smtClean="0"/>
              <a:t>02-01-2024</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EFD3C990-FEEB-4B17-9382-BBCBBF423D26}" type="slidenum">
              <a:rPr lang="en-IN" smtClean="0"/>
              <a:t>‹#›</a:t>
            </a:fld>
            <a:endParaRPr lang="en-IN"/>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7887754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130310062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6A4A5B2C-D397-460F-B887-56FB764004E6}" type="datetimeFigureOut">
              <a:rPr lang="en-IN" smtClean="0"/>
              <a:t>02-01-2024</a:t>
            </a:fld>
            <a:endParaRPr lang="en-IN"/>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IN"/>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1273253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6A4A5B2C-D397-460F-B887-56FB764004E6}" type="datetimeFigureOut">
              <a:rPr lang="en-IN" smtClean="0"/>
              <a:t>02-01-2024</a:t>
            </a:fld>
            <a:endParaRPr lang="en-IN"/>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37109194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6A4A5B2C-D397-460F-B887-56FB764004E6}" type="datetimeFigureOut">
              <a:rPr lang="en-IN" smtClean="0"/>
              <a:t>02-01-2024</a:t>
            </a:fld>
            <a:endParaRPr lang="en-IN"/>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181287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6A4A5B2C-D397-460F-B887-56FB764004E6}" type="datetimeFigureOut">
              <a:rPr lang="en-IN" smtClean="0"/>
              <a:t>02-01-2024</a:t>
            </a:fld>
            <a:endParaRPr lang="en-IN"/>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IN"/>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27545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fld id="{6A4A5B2C-D397-460F-B887-56FB764004E6}" type="datetimeFigureOut">
              <a:rPr lang="en-IN" smtClean="0"/>
              <a:t>02-01-2024</a:t>
            </a:fld>
            <a:endParaRPr lang="en-IN"/>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IN"/>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EFD3C990-FEEB-4B17-9382-BBCBBF423D26}" type="slidenum">
              <a:rPr lang="en-IN" smtClean="0"/>
              <a:t>‹#›</a:t>
            </a:fld>
            <a:endParaRPr lang="en-IN"/>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03024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fld id="{6A4A5B2C-D397-460F-B887-56FB764004E6}" type="datetimeFigureOut">
              <a:rPr lang="en-IN" smtClean="0"/>
              <a:t>02-01-2024</a:t>
            </a:fld>
            <a:endParaRPr lang="en-IN"/>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EFD3C990-FEEB-4B17-9382-BBCBBF423D26}" type="slidenum">
              <a:rPr lang="en-IN" smtClean="0"/>
              <a:t>‹#›</a:t>
            </a:fld>
            <a:endParaRPr lang="en-IN"/>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246555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fld id="{6A4A5B2C-D397-460F-B887-56FB764004E6}" type="datetimeFigureOut">
              <a:rPr lang="en-IN" smtClean="0"/>
              <a:t>02-01-2024</a:t>
            </a:fld>
            <a:endParaRPr lang="en-IN"/>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266008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02795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fld id="{6A4A5B2C-D397-460F-B887-56FB764004E6}" type="datetimeFigureOut">
              <a:rPr lang="en-IN" smtClean="0"/>
              <a:t>02-01-2024</a:t>
            </a:fld>
            <a:endParaRPr lang="en-IN"/>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IN"/>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EFD3C990-FEEB-4B17-9382-BBCBBF423D26}" type="slidenum">
              <a:rPr lang="en-IN" smtClean="0"/>
              <a:t>‹#›</a:t>
            </a:fld>
            <a:endParaRPr lang="en-IN"/>
          </a:p>
        </p:txBody>
      </p:sp>
    </p:spTree>
    <p:extLst>
      <p:ext uri="{BB962C8B-B14F-4D97-AF65-F5344CB8AC3E}">
        <p14:creationId xmlns:p14="http://schemas.microsoft.com/office/powerpoint/2010/main" val="116557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6A4A5B2C-D397-460F-B887-56FB764004E6}" type="datetimeFigureOut">
              <a:rPr lang="en-IN" smtClean="0"/>
              <a:t>02-01-2024</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EFD3C990-FEEB-4B17-9382-BBCBBF423D26}" type="slidenum">
              <a:rPr lang="en-IN" smtClean="0"/>
              <a:t>‹#›</a:t>
            </a:fld>
            <a:endParaRPr lang="en-IN"/>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875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A4A5B2C-D397-460F-B887-56FB764004E6}" type="datetimeFigureOut">
              <a:rPr lang="en-IN" smtClean="0"/>
              <a:t>02-01-2024</a:t>
            </a:fld>
            <a:endParaRPr lang="en-IN"/>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D3C990-FEEB-4B17-9382-BBCBBF423D26}" type="slidenum">
              <a:rPr lang="en-IN" smtClean="0"/>
              <a:t>‹#›</a:t>
            </a:fld>
            <a:endParaRPr lang="en-IN"/>
          </a:p>
        </p:txBody>
      </p:sp>
    </p:spTree>
    <p:extLst>
      <p:ext uri="{BB962C8B-B14F-4D97-AF65-F5344CB8AC3E}">
        <p14:creationId xmlns:p14="http://schemas.microsoft.com/office/powerpoint/2010/main" val="738940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7AE9-5581-E166-83C4-CB5EE8E69379}"/>
              </a:ext>
            </a:extLst>
          </p:cNvPr>
          <p:cNvSpPr>
            <a:spLocks noGrp="1"/>
          </p:cNvSpPr>
          <p:nvPr>
            <p:ph type="ctrTitle"/>
          </p:nvPr>
        </p:nvSpPr>
        <p:spPr>
          <a:xfrm>
            <a:off x="1018674" y="1708485"/>
            <a:ext cx="9903194" cy="1720515"/>
          </a:xfrm>
        </p:spPr>
        <p:txBody>
          <a:bodyPr/>
          <a:lstStyle/>
          <a:p>
            <a:pPr algn="just"/>
            <a:r>
              <a:rPr lang="en-US" b="1" i="0" cap="none" dirty="0">
                <a:solidFill>
                  <a:schemeClr val="tx1"/>
                </a:solidFill>
                <a:effectLst/>
                <a:latin typeface="Söhne"/>
              </a:rPr>
              <a:t>UNLOCKING FINANCIAL INSIGHTS: ATLIQ DATA SERVICES STRATEGIC PROPOSAL FOR MITRON BANK'S CREDIT CARD PROJECT</a:t>
            </a:r>
            <a:endParaRPr lang="en-IN" b="1" cap="none" dirty="0">
              <a:solidFill>
                <a:schemeClr val="tx1"/>
              </a:solidFill>
              <a:latin typeface="Söhne"/>
            </a:endParaRPr>
          </a:p>
        </p:txBody>
      </p:sp>
      <p:sp>
        <p:nvSpPr>
          <p:cNvPr id="3" name="Subtitle 2">
            <a:extLst>
              <a:ext uri="{FF2B5EF4-FFF2-40B4-BE49-F238E27FC236}">
                <a16:creationId xmlns:a16="http://schemas.microsoft.com/office/drawing/2014/main" id="{D2EC4BE9-6E05-FCE7-1BDD-D2DC8C1ABFE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46956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0EE2E-B3A0-64DF-BD22-9BEBEF5A0CFB}"/>
              </a:ext>
            </a:extLst>
          </p:cNvPr>
          <p:cNvSpPr>
            <a:spLocks noGrp="1"/>
          </p:cNvSpPr>
          <p:nvPr>
            <p:ph idx="1"/>
          </p:nvPr>
        </p:nvSpPr>
        <p:spPr>
          <a:xfrm>
            <a:off x="908382" y="659105"/>
            <a:ext cx="10136607" cy="5204284"/>
          </a:xfrm>
        </p:spPr>
        <p:txBody>
          <a:bodyPr>
            <a:normAutofit/>
          </a:bodyPr>
          <a:lstStyle/>
          <a:p>
            <a:pPr algn="just"/>
            <a:r>
              <a:rPr lang="en-US" sz="1800" b="1" i="0" dirty="0">
                <a:solidFill>
                  <a:schemeClr val="tx1"/>
                </a:solidFill>
                <a:effectLst/>
                <a:latin typeface="Söhne"/>
              </a:rPr>
              <a:t>Metropolitan Focus:</a:t>
            </a:r>
            <a:r>
              <a:rPr lang="en-US" sz="1800" b="0" i="0" dirty="0">
                <a:solidFill>
                  <a:schemeClr val="tx1"/>
                </a:solidFill>
                <a:effectLst/>
                <a:latin typeface="Söhne"/>
              </a:rPr>
              <a:t> </a:t>
            </a:r>
          </a:p>
          <a:p>
            <a:pPr marL="285750" indent="-285750" algn="just">
              <a:buFont typeface="Wingdings" panose="05000000000000000000" pitchFamily="2" charset="2"/>
              <a:buChar char="§"/>
            </a:pPr>
            <a:r>
              <a:rPr lang="en-US" sz="1800" b="0" i="0" dirty="0">
                <a:solidFill>
                  <a:schemeClr val="tx1"/>
                </a:solidFill>
                <a:effectLst/>
                <a:latin typeface="Söhne"/>
              </a:rPr>
              <a:t>Cities such as Mumbai, Bengaluru, and Delhi stand out as high-potential areas. Mitron Bank should prioritize targeted marketing and service optimization strategies in these metropolitan centers.</a:t>
            </a:r>
          </a:p>
          <a:p>
            <a:pPr algn="just"/>
            <a:r>
              <a:rPr lang="en-US" sz="1800" b="1" i="0" dirty="0">
                <a:solidFill>
                  <a:schemeClr val="tx1"/>
                </a:solidFill>
                <a:effectLst/>
                <a:latin typeface="Söhne"/>
              </a:rPr>
              <a:t>Monthly Variations:</a:t>
            </a:r>
            <a:r>
              <a:rPr lang="en-US" sz="1800" b="0" i="0" dirty="0">
                <a:solidFill>
                  <a:schemeClr val="tx1"/>
                </a:solidFill>
                <a:effectLst/>
                <a:latin typeface="Söhne"/>
              </a:rPr>
              <a:t> </a:t>
            </a:r>
          </a:p>
          <a:p>
            <a:pPr marL="285750" indent="-285750" algn="just">
              <a:buFont typeface="Wingdings" panose="05000000000000000000" pitchFamily="2" charset="2"/>
              <a:buChar char="§"/>
            </a:pPr>
            <a:r>
              <a:rPr lang="en-US" sz="1800" b="0" i="0" dirty="0">
                <a:solidFill>
                  <a:schemeClr val="tx1"/>
                </a:solidFill>
                <a:effectLst/>
                <a:latin typeface="Söhne"/>
              </a:rPr>
              <a:t>A closer examination of monthly spending dynamics provides a blueprint for aligning promotions, rewards, and marketing efforts with specific months, enhancing customer engagement and satisfaction.</a:t>
            </a:r>
          </a:p>
          <a:p>
            <a:pPr algn="just"/>
            <a:r>
              <a:rPr lang="en-US" sz="1800" b="1" i="0" dirty="0">
                <a:solidFill>
                  <a:schemeClr val="tx1"/>
                </a:solidFill>
                <a:effectLst/>
                <a:latin typeface="Söhne"/>
              </a:rPr>
              <a:t>Product Category Refinement:</a:t>
            </a:r>
          </a:p>
          <a:p>
            <a:pPr marL="285750" indent="-285750" algn="just">
              <a:buFont typeface="Wingdings" panose="05000000000000000000" pitchFamily="2" charset="2"/>
              <a:buChar char="§"/>
            </a:pPr>
            <a:r>
              <a:rPr lang="en-US" sz="1800" b="0" i="0" dirty="0">
                <a:solidFill>
                  <a:schemeClr val="tx1"/>
                </a:solidFill>
                <a:effectLst/>
                <a:latin typeface="Söhne"/>
              </a:rPr>
              <a:t>Understanding the product categories driving significant spending allows Mitron Bank to refine credit card features and rewards, ensuring alignment with customer preferences and market trends.</a:t>
            </a:r>
          </a:p>
          <a:p>
            <a:pPr algn="just"/>
            <a:r>
              <a:rPr lang="en-US" sz="1800" b="0" i="0" dirty="0">
                <a:solidFill>
                  <a:schemeClr val="tx1"/>
                </a:solidFill>
                <a:effectLst/>
                <a:latin typeface="Söhne"/>
              </a:rPr>
              <a:t>By strategically focusing on these key areas, Mitron Bank can drive better business development, enhance customer satisfaction, and position itself as a leading player in the dynamic financial services landscape.</a:t>
            </a:r>
          </a:p>
        </p:txBody>
      </p:sp>
    </p:spTree>
    <p:extLst>
      <p:ext uri="{BB962C8B-B14F-4D97-AF65-F5344CB8AC3E}">
        <p14:creationId xmlns:p14="http://schemas.microsoft.com/office/powerpoint/2010/main" val="19051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2B02-B221-FB5F-498F-3A41FD6A0B15}"/>
              </a:ext>
            </a:extLst>
          </p:cNvPr>
          <p:cNvSpPr>
            <a:spLocks noGrp="1"/>
          </p:cNvSpPr>
          <p:nvPr>
            <p:ph type="title"/>
          </p:nvPr>
        </p:nvSpPr>
        <p:spPr>
          <a:xfrm>
            <a:off x="1027697" y="779815"/>
            <a:ext cx="4868779" cy="543659"/>
          </a:xfrm>
        </p:spPr>
        <p:txBody>
          <a:bodyPr>
            <a:normAutofit/>
          </a:bodyPr>
          <a:lstStyle/>
          <a:p>
            <a:pPr algn="just"/>
            <a:r>
              <a:rPr lang="en-IN" sz="2500" b="1" i="0" dirty="0">
                <a:solidFill>
                  <a:schemeClr val="tx1"/>
                </a:solidFill>
                <a:effectLst/>
                <a:latin typeface="Söhne"/>
              </a:rPr>
              <a:t>Exploring Mitron Bank: </a:t>
            </a:r>
            <a:endParaRPr lang="en-IN" sz="2500" cap="none" dirty="0">
              <a:solidFill>
                <a:schemeClr val="tx1"/>
              </a:solidFill>
              <a:latin typeface="Haettenschweiler" panose="020B0706040902060204" pitchFamily="34" charset="0"/>
            </a:endParaRPr>
          </a:p>
        </p:txBody>
      </p:sp>
      <p:sp>
        <p:nvSpPr>
          <p:cNvPr id="3" name="Content Placeholder 2">
            <a:extLst>
              <a:ext uri="{FF2B5EF4-FFF2-40B4-BE49-F238E27FC236}">
                <a16:creationId xmlns:a16="http://schemas.microsoft.com/office/drawing/2014/main" id="{F39E7A58-856E-145A-CD55-EAB1F389FAFE}"/>
              </a:ext>
            </a:extLst>
          </p:cNvPr>
          <p:cNvSpPr>
            <a:spLocks noGrp="1"/>
          </p:cNvSpPr>
          <p:nvPr>
            <p:ph idx="1"/>
          </p:nvPr>
        </p:nvSpPr>
        <p:spPr>
          <a:xfrm>
            <a:off x="1027697" y="1737060"/>
            <a:ext cx="10136606" cy="4182477"/>
          </a:xfrm>
        </p:spPr>
        <p:txBody>
          <a:bodyPr>
            <a:normAutofit/>
          </a:bodyPr>
          <a:lstStyle/>
          <a:p>
            <a:pPr marL="285750" indent="-285750" algn="just">
              <a:buFont typeface="Wingdings" panose="05000000000000000000" pitchFamily="2" charset="2"/>
              <a:buChar char="q"/>
            </a:pPr>
            <a:r>
              <a:rPr lang="en-US" sz="2000" b="0" i="0" dirty="0">
                <a:solidFill>
                  <a:schemeClr val="tx1"/>
                </a:solidFill>
                <a:effectLst/>
                <a:latin typeface="Söhne"/>
              </a:rPr>
              <a:t>Mitron Bank, a distinguished legacy institution headquartered in Hyderabad, is poised to revolutionize the financial landscape with the introduction of a groundbreaking line of credit cards. </a:t>
            </a:r>
          </a:p>
          <a:p>
            <a:pPr marL="285750" indent="-285750" algn="just">
              <a:buFont typeface="Wingdings" panose="05000000000000000000" pitchFamily="2" charset="2"/>
              <a:buChar char="q"/>
            </a:pPr>
            <a:r>
              <a:rPr lang="en-US" sz="2000" b="0" i="0" dirty="0">
                <a:solidFill>
                  <a:schemeClr val="tx1"/>
                </a:solidFill>
                <a:effectLst/>
                <a:latin typeface="Söhne"/>
              </a:rPr>
              <a:t>This strategic initiative is designed to not only expand Mitron Bank's product portfolio but also to enhance its market presence, offering innovative solutions that cater to the evolving needs of its clientele.</a:t>
            </a:r>
          </a:p>
          <a:p>
            <a:pPr marL="285750" indent="-285750" algn="just">
              <a:buFont typeface="Wingdings" panose="05000000000000000000" pitchFamily="2" charset="2"/>
              <a:buChar char="q"/>
            </a:pPr>
            <a:r>
              <a:rPr lang="en-US" sz="2000" b="0" i="0" dirty="0">
                <a:solidFill>
                  <a:schemeClr val="tx1"/>
                </a:solidFill>
                <a:effectLst/>
                <a:latin typeface="Söhne"/>
              </a:rPr>
              <a:t>With a commitment to excellence, Mitron Bank invites you to explore the possibilities and redefine your financial journey. Welcome to a new era of banking convenience and sophistication. Discover the future with Mitron Bank's latest credit card offerings</a:t>
            </a:r>
          </a:p>
          <a:p>
            <a:pPr marL="285750" indent="-285750" algn="just">
              <a:buFont typeface="Wingdings" panose="05000000000000000000" pitchFamily="2" charset="2"/>
              <a:buChar char="q"/>
            </a:pPr>
            <a:endParaRPr lang="en-IN" sz="1500" dirty="0">
              <a:solidFill>
                <a:schemeClr val="tx1"/>
              </a:solidFill>
            </a:endParaRPr>
          </a:p>
        </p:txBody>
      </p:sp>
    </p:spTree>
    <p:extLst>
      <p:ext uri="{BB962C8B-B14F-4D97-AF65-F5344CB8AC3E}">
        <p14:creationId xmlns:p14="http://schemas.microsoft.com/office/powerpoint/2010/main" val="424690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97A6-E44C-5373-EE02-EE8D0F72EBF1}"/>
              </a:ext>
            </a:extLst>
          </p:cNvPr>
          <p:cNvSpPr>
            <a:spLocks noGrp="1"/>
          </p:cNvSpPr>
          <p:nvPr>
            <p:ph type="title"/>
          </p:nvPr>
        </p:nvSpPr>
        <p:spPr>
          <a:xfrm>
            <a:off x="1028698" y="460746"/>
            <a:ext cx="11099133" cy="511576"/>
          </a:xfrm>
        </p:spPr>
        <p:txBody>
          <a:bodyPr>
            <a:normAutofit fontScale="90000"/>
          </a:bodyPr>
          <a:lstStyle/>
          <a:p>
            <a:pPr algn="just"/>
            <a:r>
              <a:rPr lang="en-US" b="1" i="0" dirty="0">
                <a:solidFill>
                  <a:schemeClr val="tx1"/>
                </a:solidFill>
                <a:effectLst/>
                <a:latin typeface="Söhne"/>
              </a:rPr>
              <a:t>Mitron Bank's Data-Driven Journey with AtliQ Data Services</a:t>
            </a:r>
            <a:endParaRPr lang="en-IN" dirty="0">
              <a:solidFill>
                <a:schemeClr val="tx1"/>
              </a:solidFill>
            </a:endParaRPr>
          </a:p>
        </p:txBody>
      </p:sp>
      <p:sp>
        <p:nvSpPr>
          <p:cNvPr id="3" name="Content Placeholder 2">
            <a:extLst>
              <a:ext uri="{FF2B5EF4-FFF2-40B4-BE49-F238E27FC236}">
                <a16:creationId xmlns:a16="http://schemas.microsoft.com/office/drawing/2014/main" id="{2E466A22-F86D-7769-5569-D436A801E2C4}"/>
              </a:ext>
            </a:extLst>
          </p:cNvPr>
          <p:cNvSpPr>
            <a:spLocks noGrp="1"/>
          </p:cNvSpPr>
          <p:nvPr>
            <p:ph idx="1"/>
          </p:nvPr>
        </p:nvSpPr>
        <p:spPr>
          <a:xfrm>
            <a:off x="1028698" y="1196103"/>
            <a:ext cx="9647322" cy="5201151"/>
          </a:xfrm>
        </p:spPr>
        <p:txBody>
          <a:bodyPr>
            <a:normAutofit/>
          </a:bodyPr>
          <a:lstStyle/>
          <a:p>
            <a:pPr marL="342900" indent="-342900" algn="just">
              <a:buFont typeface="Wingdings" panose="05000000000000000000" pitchFamily="2" charset="2"/>
              <a:buChar char="q"/>
            </a:pPr>
            <a:r>
              <a:rPr lang="en-US" sz="2000" b="0" i="0" dirty="0">
                <a:solidFill>
                  <a:schemeClr val="tx1"/>
                </a:solidFill>
                <a:effectLst/>
                <a:latin typeface="Söhne"/>
              </a:rPr>
              <a:t>AtliQ Data Services initiates a transformative project with Mitron Bank, proposing enhancements to their services.</a:t>
            </a:r>
          </a:p>
          <a:p>
            <a:pPr marL="342900" indent="-342900" algn="just">
              <a:buFont typeface="Wingdings" panose="05000000000000000000" pitchFamily="2" charset="2"/>
              <a:buChar char="q"/>
            </a:pPr>
            <a:r>
              <a:rPr lang="en-US" sz="2000" b="0" i="0" dirty="0">
                <a:solidFill>
                  <a:schemeClr val="tx1"/>
                </a:solidFill>
                <a:effectLst/>
                <a:latin typeface="Söhne"/>
              </a:rPr>
              <a:t>In response, Strategy Director Mr. Bashnir Rover mandates a pilot project, demanding a sample dataset analysis spanning 4000 customers across five cities before committing to full implementation.</a:t>
            </a:r>
          </a:p>
          <a:p>
            <a:pPr marL="342900" indent="-342900" algn="just">
              <a:buFont typeface="Wingdings" panose="05000000000000000000" pitchFamily="2" charset="2"/>
              <a:buChar char="q"/>
            </a:pPr>
            <a:r>
              <a:rPr lang="en-US" sz="2000" b="0" i="0" dirty="0">
                <a:solidFill>
                  <a:schemeClr val="tx1"/>
                </a:solidFill>
                <a:effectLst/>
                <a:latin typeface="Söhne"/>
              </a:rPr>
              <a:t>Tasked with analyzing this data, the data analyst focuses on identifying trends, providing actionable recommendations for tailoring credit cards to customer needs.</a:t>
            </a:r>
          </a:p>
          <a:p>
            <a:pPr marL="342900" indent="-342900" algn="just">
              <a:buFont typeface="Wingdings" panose="05000000000000000000" pitchFamily="2" charset="2"/>
              <a:buChar char="q"/>
            </a:pPr>
            <a:r>
              <a:rPr lang="en-US" sz="2200" b="0" i="0" dirty="0">
                <a:solidFill>
                  <a:schemeClr val="tx1"/>
                </a:solidFill>
                <a:effectLst/>
                <a:latin typeface="Söhne"/>
              </a:rPr>
              <a:t>The success of Mitron Bank's strategic decisions hinges on these insights, aligning credit card offerings with customer preferences and market trends.</a:t>
            </a:r>
          </a:p>
          <a:p>
            <a:pPr marL="342900" indent="-342900" algn="just">
              <a:buFont typeface="Wingdings" panose="05000000000000000000" pitchFamily="2" charset="2"/>
              <a:buChar char="q"/>
            </a:pPr>
            <a:r>
              <a:rPr lang="en-US" sz="2200" b="0" i="0" dirty="0">
                <a:solidFill>
                  <a:schemeClr val="tx1"/>
                </a:solidFill>
                <a:effectLst/>
                <a:latin typeface="Söhne"/>
              </a:rPr>
              <a:t>Seeking guidance from the manager, the analyst aims to impress, emphasizing the project's success criteria—a comprehensive, data-driven approach crucial for Mitron Bank's advancement.</a:t>
            </a:r>
          </a:p>
        </p:txBody>
      </p:sp>
    </p:spTree>
    <p:extLst>
      <p:ext uri="{BB962C8B-B14F-4D97-AF65-F5344CB8AC3E}">
        <p14:creationId xmlns:p14="http://schemas.microsoft.com/office/powerpoint/2010/main" val="12255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46CE-66CB-9296-20B0-384E72908C9B}"/>
              </a:ext>
            </a:extLst>
          </p:cNvPr>
          <p:cNvSpPr>
            <a:spLocks noGrp="1"/>
          </p:cNvSpPr>
          <p:nvPr>
            <p:ph type="title"/>
          </p:nvPr>
        </p:nvSpPr>
        <p:spPr>
          <a:xfrm>
            <a:off x="709863" y="787835"/>
            <a:ext cx="10772274" cy="816375"/>
          </a:xfrm>
        </p:spPr>
        <p:txBody>
          <a:bodyPr>
            <a:noAutofit/>
          </a:bodyPr>
          <a:lstStyle/>
          <a:p>
            <a:pPr algn="just"/>
            <a:r>
              <a:rPr lang="en-US" sz="2500" b="1" i="0" dirty="0">
                <a:solidFill>
                  <a:schemeClr val="tx1"/>
                </a:solidFill>
                <a:effectLst/>
                <a:latin typeface="Söhne"/>
              </a:rPr>
              <a:t>Dataset Dynamics: Unveiling Strategic Insights through Analysis</a:t>
            </a:r>
            <a:endParaRPr lang="en-IN" sz="2500" b="1" dirty="0">
              <a:solidFill>
                <a:schemeClr val="tx1"/>
              </a:solidFill>
            </a:endParaRPr>
          </a:p>
        </p:txBody>
      </p:sp>
      <p:sp>
        <p:nvSpPr>
          <p:cNvPr id="3" name="Content Placeholder 2">
            <a:extLst>
              <a:ext uri="{FF2B5EF4-FFF2-40B4-BE49-F238E27FC236}">
                <a16:creationId xmlns:a16="http://schemas.microsoft.com/office/drawing/2014/main" id="{9FE5C7A9-EA8E-1AAF-6158-91B8ABFCB669}"/>
              </a:ext>
            </a:extLst>
          </p:cNvPr>
          <p:cNvSpPr>
            <a:spLocks noGrp="1"/>
          </p:cNvSpPr>
          <p:nvPr>
            <p:ph idx="1"/>
          </p:nvPr>
        </p:nvSpPr>
        <p:spPr>
          <a:xfrm>
            <a:off x="709863" y="2122069"/>
            <a:ext cx="10772274" cy="3677151"/>
          </a:xfrm>
        </p:spPr>
        <p:txBody>
          <a:bodyPr>
            <a:normAutofit/>
          </a:bodyPr>
          <a:lstStyle/>
          <a:p>
            <a:pPr marL="285750" indent="-285750" algn="just">
              <a:buFont typeface="Wingdings" panose="05000000000000000000" pitchFamily="2" charset="2"/>
              <a:buChar char="q"/>
            </a:pPr>
            <a:r>
              <a:rPr lang="en-US" sz="2000" b="0" i="0" dirty="0">
                <a:solidFill>
                  <a:schemeClr val="tx1"/>
                </a:solidFill>
                <a:effectLst/>
                <a:latin typeface="Söhne"/>
              </a:rPr>
              <a:t>In the pursuit of strategic advancements, the analysis of the dataset emerges as a crucial endeavor.</a:t>
            </a:r>
          </a:p>
          <a:p>
            <a:pPr marL="285750" indent="-285750" algn="just">
              <a:buFont typeface="Wingdings" panose="05000000000000000000" pitchFamily="2" charset="2"/>
              <a:buChar char="q"/>
            </a:pPr>
            <a:r>
              <a:rPr lang="en-US" sz="2000" b="0" i="0" dirty="0">
                <a:solidFill>
                  <a:schemeClr val="tx1"/>
                </a:solidFill>
                <a:effectLst/>
                <a:latin typeface="Söhne"/>
              </a:rPr>
              <a:t>This comprehensive examination seeks to decode intricate patterns, providing a nuanced understanding of customer behaviors and preferences.</a:t>
            </a:r>
          </a:p>
          <a:p>
            <a:pPr marL="285750" indent="-285750" algn="just">
              <a:buFont typeface="Wingdings" panose="05000000000000000000" pitchFamily="2" charset="2"/>
              <a:buChar char="q"/>
            </a:pPr>
            <a:r>
              <a:rPr lang="en-US" sz="2000" b="0" i="0" dirty="0">
                <a:solidFill>
                  <a:schemeClr val="tx1"/>
                </a:solidFill>
                <a:effectLst/>
                <a:latin typeface="Söhne"/>
              </a:rPr>
              <a:t>By delving into the dataset's depths, valuable insights are unearthed, guiding the tailoring of credit card offerings to align seamlessly with customer needs and prevailing market trends. </a:t>
            </a:r>
          </a:p>
          <a:p>
            <a:pPr marL="285750" indent="-285750" algn="just">
              <a:buFont typeface="Wingdings" panose="05000000000000000000" pitchFamily="2" charset="2"/>
              <a:buChar char="q"/>
            </a:pPr>
            <a:r>
              <a:rPr lang="en-US" sz="2000" b="0" i="0" dirty="0">
                <a:solidFill>
                  <a:schemeClr val="tx1"/>
                </a:solidFill>
                <a:effectLst/>
                <a:latin typeface="Söhne"/>
              </a:rPr>
              <a:t>The meticulous scrutiny of this data not only empowers Mitron Bank in making informed decisions but also sets the stage for a transformative evolution in their financial offerings.</a:t>
            </a:r>
            <a:endParaRPr lang="en-IN" sz="2000" dirty="0">
              <a:solidFill>
                <a:schemeClr val="tx1"/>
              </a:solidFill>
            </a:endParaRPr>
          </a:p>
        </p:txBody>
      </p:sp>
    </p:spTree>
    <p:extLst>
      <p:ext uri="{BB962C8B-B14F-4D97-AF65-F5344CB8AC3E}">
        <p14:creationId xmlns:p14="http://schemas.microsoft.com/office/powerpoint/2010/main" val="223792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8B92-A783-EDD9-919B-A72773481DD6}"/>
              </a:ext>
            </a:extLst>
          </p:cNvPr>
          <p:cNvSpPr>
            <a:spLocks noGrp="1"/>
          </p:cNvSpPr>
          <p:nvPr>
            <p:ph type="title"/>
          </p:nvPr>
        </p:nvSpPr>
        <p:spPr>
          <a:xfrm>
            <a:off x="916404" y="489285"/>
            <a:ext cx="9847848" cy="745958"/>
          </a:xfrm>
        </p:spPr>
        <p:txBody>
          <a:bodyPr>
            <a:normAutofit fontScale="90000"/>
          </a:bodyPr>
          <a:lstStyle/>
          <a:p>
            <a:pPr algn="just"/>
            <a:r>
              <a:rPr lang="en-US" b="1" i="0" dirty="0">
                <a:solidFill>
                  <a:schemeClr val="tx1"/>
                </a:solidFill>
                <a:effectLst/>
                <a:latin typeface="Söhne"/>
              </a:rPr>
              <a:t>Key Data Points: Age, Month, Occupation for Enhanced Clarity</a:t>
            </a:r>
            <a:endParaRPr lang="en-IN" dirty="0">
              <a:solidFill>
                <a:schemeClr val="tx1"/>
              </a:solidFill>
            </a:endParaRPr>
          </a:p>
        </p:txBody>
      </p:sp>
      <p:pic>
        <p:nvPicPr>
          <p:cNvPr id="5" name="Content Placeholder 4">
            <a:extLst>
              <a:ext uri="{FF2B5EF4-FFF2-40B4-BE49-F238E27FC236}">
                <a16:creationId xmlns:a16="http://schemas.microsoft.com/office/drawing/2014/main" id="{C4F857F3-268F-BAA9-3948-52A78EB72C72}"/>
              </a:ext>
            </a:extLst>
          </p:cNvPr>
          <p:cNvPicPr>
            <a:picLocks noGrp="1" noChangeAspect="1"/>
          </p:cNvPicPr>
          <p:nvPr>
            <p:ph idx="1"/>
          </p:nvPr>
        </p:nvPicPr>
        <p:blipFill>
          <a:blip r:embed="rId2"/>
          <a:stretch>
            <a:fillRect/>
          </a:stretch>
        </p:blipFill>
        <p:spPr>
          <a:xfrm>
            <a:off x="916404" y="1756610"/>
            <a:ext cx="7120691" cy="4491789"/>
          </a:xfrm>
        </p:spPr>
      </p:pic>
      <p:sp>
        <p:nvSpPr>
          <p:cNvPr id="6" name="TextBox 5">
            <a:extLst>
              <a:ext uri="{FF2B5EF4-FFF2-40B4-BE49-F238E27FC236}">
                <a16:creationId xmlns:a16="http://schemas.microsoft.com/office/drawing/2014/main" id="{2EB4FF01-14E8-89ED-E4D9-E89A9EBC9C89}"/>
              </a:ext>
            </a:extLst>
          </p:cNvPr>
          <p:cNvSpPr txBox="1"/>
          <p:nvPr/>
        </p:nvSpPr>
        <p:spPr>
          <a:xfrm>
            <a:off x="8037095" y="1756610"/>
            <a:ext cx="3777915" cy="3785652"/>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0" dirty="0">
                <a:effectLst/>
                <a:latin typeface="Söhne"/>
              </a:rPr>
              <a:t>Diving into the dataset, we scrutinize variables such as age group, month, and occupation. </a:t>
            </a:r>
          </a:p>
          <a:p>
            <a:pPr marL="342900" indent="-342900" algn="just">
              <a:buFont typeface="Wingdings" panose="05000000000000000000" pitchFamily="2" charset="2"/>
              <a:buChar char="§"/>
            </a:pPr>
            <a:r>
              <a:rPr lang="en-US" sz="2000" b="0" i="0" dirty="0">
                <a:effectLst/>
                <a:latin typeface="Söhne"/>
              </a:rPr>
              <a:t>This initial exploration aims for a clearer understanding, laying the foundation for insightful data analysis. </a:t>
            </a:r>
          </a:p>
          <a:p>
            <a:pPr marL="342900" indent="-342900" algn="just">
              <a:buFont typeface="Wingdings" panose="05000000000000000000" pitchFamily="2" charset="2"/>
              <a:buChar char="§"/>
            </a:pPr>
            <a:r>
              <a:rPr lang="en-US" sz="2000" b="0" i="0" dirty="0">
                <a:effectLst/>
                <a:latin typeface="Söhne"/>
              </a:rPr>
              <a:t>By dissecting these key factors, we pave the way for strategic insights that align with specific demographic and temporal trends.</a:t>
            </a:r>
            <a:endParaRPr lang="en-IN" sz="2000" dirty="0"/>
          </a:p>
        </p:txBody>
      </p:sp>
    </p:spTree>
    <p:extLst>
      <p:ext uri="{BB962C8B-B14F-4D97-AF65-F5344CB8AC3E}">
        <p14:creationId xmlns:p14="http://schemas.microsoft.com/office/powerpoint/2010/main" val="218871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4B1D-DCE1-5183-67A1-301D436645B6}"/>
              </a:ext>
            </a:extLst>
          </p:cNvPr>
          <p:cNvSpPr>
            <a:spLocks noGrp="1"/>
          </p:cNvSpPr>
          <p:nvPr>
            <p:ph type="title"/>
          </p:nvPr>
        </p:nvSpPr>
        <p:spPr>
          <a:xfrm>
            <a:off x="860605" y="296779"/>
            <a:ext cx="10834089" cy="729917"/>
          </a:xfrm>
        </p:spPr>
        <p:txBody>
          <a:bodyPr>
            <a:normAutofit fontScale="90000"/>
          </a:bodyPr>
          <a:lstStyle/>
          <a:p>
            <a:pPr algn="just"/>
            <a:br>
              <a:rPr lang="en-US" b="1" i="0" dirty="0">
                <a:effectLst/>
                <a:latin typeface="Söhne"/>
              </a:rPr>
            </a:br>
            <a:r>
              <a:rPr lang="en-US" b="1" i="0" dirty="0">
                <a:solidFill>
                  <a:schemeClr val="tx1"/>
                </a:solidFill>
                <a:effectLst/>
                <a:latin typeface="Söhne"/>
              </a:rPr>
              <a:t>Consumer Dynamics: Unraveling Links in Product, Occupation, and Marital Status</a:t>
            </a:r>
            <a:endParaRPr lang="en-IN" dirty="0">
              <a:solidFill>
                <a:schemeClr val="tx1"/>
              </a:solidFill>
            </a:endParaRPr>
          </a:p>
        </p:txBody>
      </p:sp>
      <p:pic>
        <p:nvPicPr>
          <p:cNvPr id="5" name="Content Placeholder 4">
            <a:extLst>
              <a:ext uri="{FF2B5EF4-FFF2-40B4-BE49-F238E27FC236}">
                <a16:creationId xmlns:a16="http://schemas.microsoft.com/office/drawing/2014/main" id="{C42A342F-AFA1-8BCE-6C67-4C4B7D2D6E4E}"/>
              </a:ext>
            </a:extLst>
          </p:cNvPr>
          <p:cNvPicPr>
            <a:picLocks noGrp="1" noChangeAspect="1"/>
          </p:cNvPicPr>
          <p:nvPr>
            <p:ph idx="1"/>
          </p:nvPr>
        </p:nvPicPr>
        <p:blipFill>
          <a:blip r:embed="rId2"/>
          <a:stretch>
            <a:fillRect/>
          </a:stretch>
        </p:blipFill>
        <p:spPr>
          <a:xfrm>
            <a:off x="6350671" y="4176121"/>
            <a:ext cx="3695700" cy="2316681"/>
          </a:xfrm>
        </p:spPr>
      </p:pic>
      <p:pic>
        <p:nvPicPr>
          <p:cNvPr id="7" name="Picture 6">
            <a:extLst>
              <a:ext uri="{FF2B5EF4-FFF2-40B4-BE49-F238E27FC236}">
                <a16:creationId xmlns:a16="http://schemas.microsoft.com/office/drawing/2014/main" id="{06497436-0AD1-9B99-7AA8-AC1ADD6B4DC1}"/>
              </a:ext>
            </a:extLst>
          </p:cNvPr>
          <p:cNvPicPr>
            <a:picLocks noChangeAspect="1"/>
          </p:cNvPicPr>
          <p:nvPr/>
        </p:nvPicPr>
        <p:blipFill>
          <a:blip r:embed="rId3"/>
          <a:stretch>
            <a:fillRect/>
          </a:stretch>
        </p:blipFill>
        <p:spPr>
          <a:xfrm>
            <a:off x="860606" y="4006024"/>
            <a:ext cx="4980725" cy="2486777"/>
          </a:xfrm>
          <a:prstGeom prst="rect">
            <a:avLst/>
          </a:prstGeom>
        </p:spPr>
      </p:pic>
      <p:sp>
        <p:nvSpPr>
          <p:cNvPr id="8" name="TextBox 7">
            <a:extLst>
              <a:ext uri="{FF2B5EF4-FFF2-40B4-BE49-F238E27FC236}">
                <a16:creationId xmlns:a16="http://schemas.microsoft.com/office/drawing/2014/main" id="{7FE3281D-B39A-BBF4-6BD0-A4151CC44CB4}"/>
              </a:ext>
            </a:extLst>
          </p:cNvPr>
          <p:cNvSpPr txBox="1"/>
          <p:nvPr/>
        </p:nvSpPr>
        <p:spPr>
          <a:xfrm>
            <a:off x="6020802" y="1313799"/>
            <a:ext cx="5011153" cy="2862322"/>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Söhne"/>
              </a:rPr>
              <a:t>Examining product category and marital status dynamics, we unveil correlations shaping consumer behaviors. </a:t>
            </a:r>
          </a:p>
          <a:p>
            <a:pPr marL="285750" indent="-285750" algn="just">
              <a:buFont typeface="Wingdings" panose="05000000000000000000" pitchFamily="2" charset="2"/>
              <a:buChar char="§"/>
            </a:pPr>
            <a:r>
              <a:rPr lang="en-US" b="0" i="0" dirty="0">
                <a:effectLst/>
                <a:latin typeface="Söhne"/>
              </a:rPr>
              <a:t>This exploration delves into the interplay between purchasing preferences and marital status, offering valuable insights for targeted marketing strategies. </a:t>
            </a:r>
          </a:p>
          <a:p>
            <a:pPr marL="285750" indent="-285750" algn="just">
              <a:buFont typeface="Wingdings" panose="05000000000000000000" pitchFamily="2" charset="2"/>
              <a:buChar char="§"/>
            </a:pPr>
            <a:r>
              <a:rPr lang="en-US" b="0" i="0" dirty="0">
                <a:effectLst/>
                <a:latin typeface="Söhne"/>
              </a:rPr>
              <a:t>Understanding these dynamics enriches our data analysis, fostering a nuanced approach to tailor Mitron Bank's product offerings.</a:t>
            </a:r>
            <a:endParaRPr lang="en-IN" dirty="0"/>
          </a:p>
        </p:txBody>
      </p:sp>
      <p:sp>
        <p:nvSpPr>
          <p:cNvPr id="9" name="TextBox 8">
            <a:extLst>
              <a:ext uri="{FF2B5EF4-FFF2-40B4-BE49-F238E27FC236}">
                <a16:creationId xmlns:a16="http://schemas.microsoft.com/office/drawing/2014/main" id="{713720BC-F442-050D-A371-3F16013437B0}"/>
              </a:ext>
            </a:extLst>
          </p:cNvPr>
          <p:cNvSpPr txBox="1"/>
          <p:nvPr/>
        </p:nvSpPr>
        <p:spPr>
          <a:xfrm>
            <a:off x="860606" y="1397675"/>
            <a:ext cx="4339389"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Söhne"/>
              </a:rPr>
              <a:t>Analyzing the synergy between product category and occupation reveals strategic connections in consumer choices. </a:t>
            </a:r>
          </a:p>
          <a:p>
            <a:pPr marL="285750" indent="-285750" algn="just">
              <a:buFont typeface="Wingdings" panose="05000000000000000000" pitchFamily="2" charset="2"/>
              <a:buChar char="§"/>
            </a:pPr>
            <a:r>
              <a:rPr lang="en-US" b="0" i="0" dirty="0">
                <a:effectLst/>
                <a:latin typeface="Söhne"/>
              </a:rPr>
              <a:t>This insight enables Mitron Bank to tailor financial products that resonate with specific occupational preferences, enhancing market relevance</a:t>
            </a:r>
            <a:endParaRPr lang="en-IN" dirty="0"/>
          </a:p>
        </p:txBody>
      </p:sp>
    </p:spTree>
    <p:extLst>
      <p:ext uri="{BB962C8B-B14F-4D97-AF65-F5344CB8AC3E}">
        <p14:creationId xmlns:p14="http://schemas.microsoft.com/office/powerpoint/2010/main" val="399171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6081-3299-B9A7-BBFC-D1FC2F37B7CE}"/>
              </a:ext>
            </a:extLst>
          </p:cNvPr>
          <p:cNvSpPr>
            <a:spLocks noGrp="1"/>
          </p:cNvSpPr>
          <p:nvPr>
            <p:ph type="title"/>
          </p:nvPr>
        </p:nvSpPr>
        <p:spPr>
          <a:xfrm>
            <a:off x="755984" y="456434"/>
            <a:ext cx="10585784" cy="761999"/>
          </a:xfrm>
        </p:spPr>
        <p:txBody>
          <a:bodyPr>
            <a:normAutofit fontScale="90000"/>
          </a:bodyPr>
          <a:lstStyle/>
          <a:p>
            <a:pPr algn="just"/>
            <a:r>
              <a:rPr lang="en-US" b="1" i="0" dirty="0">
                <a:solidFill>
                  <a:schemeClr val="tx1"/>
                </a:solidFill>
                <a:effectLst/>
                <a:latin typeface="Söhne"/>
              </a:rPr>
              <a:t>Occupation Insights: Navigating Avg Income Utilization and Payment Preferences</a:t>
            </a:r>
            <a:endParaRPr lang="en-IN" dirty="0">
              <a:solidFill>
                <a:schemeClr val="tx1"/>
              </a:solidFill>
            </a:endParaRPr>
          </a:p>
        </p:txBody>
      </p:sp>
      <p:pic>
        <p:nvPicPr>
          <p:cNvPr id="5" name="Content Placeholder 4">
            <a:extLst>
              <a:ext uri="{FF2B5EF4-FFF2-40B4-BE49-F238E27FC236}">
                <a16:creationId xmlns:a16="http://schemas.microsoft.com/office/drawing/2014/main" id="{7402DCB4-D262-91AD-08BB-EFEDA23A1683}"/>
              </a:ext>
            </a:extLst>
          </p:cNvPr>
          <p:cNvPicPr>
            <a:picLocks noGrp="1" noChangeAspect="1"/>
          </p:cNvPicPr>
          <p:nvPr>
            <p:ph idx="1"/>
          </p:nvPr>
        </p:nvPicPr>
        <p:blipFill>
          <a:blip r:embed="rId2"/>
          <a:stretch>
            <a:fillRect/>
          </a:stretch>
        </p:blipFill>
        <p:spPr>
          <a:xfrm>
            <a:off x="755984" y="1444708"/>
            <a:ext cx="3511216" cy="2339543"/>
          </a:xfrm>
        </p:spPr>
      </p:pic>
      <p:pic>
        <p:nvPicPr>
          <p:cNvPr id="7" name="Picture 6">
            <a:extLst>
              <a:ext uri="{FF2B5EF4-FFF2-40B4-BE49-F238E27FC236}">
                <a16:creationId xmlns:a16="http://schemas.microsoft.com/office/drawing/2014/main" id="{598B7A74-0AC2-87B4-9554-DAD2BF08E428}"/>
              </a:ext>
            </a:extLst>
          </p:cNvPr>
          <p:cNvPicPr>
            <a:picLocks noChangeAspect="1"/>
          </p:cNvPicPr>
          <p:nvPr/>
        </p:nvPicPr>
        <p:blipFill>
          <a:blip r:embed="rId3"/>
          <a:stretch>
            <a:fillRect/>
          </a:stretch>
        </p:blipFill>
        <p:spPr>
          <a:xfrm>
            <a:off x="6298304" y="3784251"/>
            <a:ext cx="5258256" cy="2435795"/>
          </a:xfrm>
          <a:prstGeom prst="rect">
            <a:avLst/>
          </a:prstGeom>
        </p:spPr>
      </p:pic>
      <p:sp>
        <p:nvSpPr>
          <p:cNvPr id="8" name="TextBox 7">
            <a:extLst>
              <a:ext uri="{FF2B5EF4-FFF2-40B4-BE49-F238E27FC236}">
                <a16:creationId xmlns:a16="http://schemas.microsoft.com/office/drawing/2014/main" id="{13BDF032-7015-44D2-D0FF-5E32FE739EC7}"/>
              </a:ext>
            </a:extLst>
          </p:cNvPr>
          <p:cNvSpPr txBox="1"/>
          <p:nvPr/>
        </p:nvSpPr>
        <p:spPr>
          <a:xfrm>
            <a:off x="755984" y="4010526"/>
            <a:ext cx="4305300"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Söhne"/>
              </a:rPr>
              <a:t>Exploring the nexus of average income utilization and occupation sheds light on spending patterns within specific professional realms. </a:t>
            </a:r>
          </a:p>
          <a:p>
            <a:pPr marL="285750" indent="-285750" algn="just">
              <a:buFont typeface="Wingdings" panose="05000000000000000000" pitchFamily="2" charset="2"/>
              <a:buChar char="§"/>
            </a:pPr>
            <a:r>
              <a:rPr lang="en-US" b="0" i="0" dirty="0">
                <a:effectLst/>
                <a:latin typeface="Söhne"/>
              </a:rPr>
              <a:t>This analysis holds the key to aligning Mitron Bank's financial solutions with the distinct needs and utilization behaviors across various occupations.</a:t>
            </a:r>
            <a:endParaRPr lang="en-IN" dirty="0"/>
          </a:p>
        </p:txBody>
      </p:sp>
      <p:sp>
        <p:nvSpPr>
          <p:cNvPr id="9" name="TextBox 8">
            <a:extLst>
              <a:ext uri="{FF2B5EF4-FFF2-40B4-BE49-F238E27FC236}">
                <a16:creationId xmlns:a16="http://schemas.microsoft.com/office/drawing/2014/main" id="{9D2A23D8-0F82-1ADB-47BB-BE2B89A8D591}"/>
              </a:ext>
            </a:extLst>
          </p:cNvPr>
          <p:cNvSpPr txBox="1"/>
          <p:nvPr/>
        </p:nvSpPr>
        <p:spPr>
          <a:xfrm>
            <a:off x="6298304" y="1444708"/>
            <a:ext cx="5137712"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Söhne"/>
              </a:rPr>
              <a:t>Examining payment types in conjunction with occupations unveils intricate financial behaviors.</a:t>
            </a:r>
          </a:p>
          <a:p>
            <a:pPr marL="285750" indent="-285750" algn="just">
              <a:buFont typeface="Wingdings" panose="05000000000000000000" pitchFamily="2" charset="2"/>
              <a:buChar char="§"/>
            </a:pPr>
            <a:r>
              <a:rPr lang="en-US" b="0" i="0" dirty="0">
                <a:effectLst/>
                <a:latin typeface="Söhne"/>
              </a:rPr>
              <a:t>This analysis provides a nuanced understanding for Mitron Bank to tailor services, aligning with diverse payment preferences across different professional domains.</a:t>
            </a:r>
            <a:endParaRPr lang="en-IN" dirty="0"/>
          </a:p>
        </p:txBody>
      </p:sp>
    </p:spTree>
    <p:extLst>
      <p:ext uri="{BB962C8B-B14F-4D97-AF65-F5344CB8AC3E}">
        <p14:creationId xmlns:p14="http://schemas.microsoft.com/office/powerpoint/2010/main" val="384309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D811-DE42-49A8-79EE-9333B167E0A3}"/>
              </a:ext>
            </a:extLst>
          </p:cNvPr>
          <p:cNvSpPr>
            <a:spLocks noGrp="1"/>
          </p:cNvSpPr>
          <p:nvPr>
            <p:ph type="title"/>
          </p:nvPr>
        </p:nvSpPr>
        <p:spPr>
          <a:xfrm>
            <a:off x="930442" y="410846"/>
            <a:ext cx="9158038" cy="463450"/>
          </a:xfrm>
        </p:spPr>
        <p:txBody>
          <a:bodyPr>
            <a:normAutofit fontScale="90000"/>
          </a:bodyPr>
          <a:lstStyle/>
          <a:p>
            <a:pPr algn="just"/>
            <a:r>
              <a:rPr lang="en-US" b="1" i="0" cap="none" dirty="0">
                <a:solidFill>
                  <a:schemeClr val="tx1"/>
                </a:solidFill>
                <a:effectLst/>
                <a:latin typeface="Söhne"/>
              </a:rPr>
              <a:t>COMPREHENSIVE ANALYSIS AND INSIGHTS DASHBOARD</a:t>
            </a:r>
            <a:endParaRPr lang="en-IN" b="1" cap="none" dirty="0">
              <a:solidFill>
                <a:schemeClr val="tx1"/>
              </a:solidFill>
            </a:endParaRPr>
          </a:p>
        </p:txBody>
      </p:sp>
      <p:pic>
        <p:nvPicPr>
          <p:cNvPr id="5" name="Content Placeholder 4">
            <a:extLst>
              <a:ext uri="{FF2B5EF4-FFF2-40B4-BE49-F238E27FC236}">
                <a16:creationId xmlns:a16="http://schemas.microsoft.com/office/drawing/2014/main" id="{EA64F2EC-C0DA-B592-7842-C264535DB964}"/>
              </a:ext>
            </a:extLst>
          </p:cNvPr>
          <p:cNvPicPr>
            <a:picLocks noGrp="1" noChangeAspect="1"/>
          </p:cNvPicPr>
          <p:nvPr>
            <p:ph idx="1"/>
          </p:nvPr>
        </p:nvPicPr>
        <p:blipFill>
          <a:blip r:embed="rId2"/>
          <a:stretch>
            <a:fillRect/>
          </a:stretch>
        </p:blipFill>
        <p:spPr>
          <a:xfrm>
            <a:off x="930442" y="1195833"/>
            <a:ext cx="10299031" cy="5012462"/>
          </a:xfrm>
        </p:spPr>
      </p:pic>
    </p:spTree>
    <p:extLst>
      <p:ext uri="{BB962C8B-B14F-4D97-AF65-F5344CB8AC3E}">
        <p14:creationId xmlns:p14="http://schemas.microsoft.com/office/powerpoint/2010/main" val="161946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9622-0FBC-9157-0A20-9105833273EC}"/>
              </a:ext>
            </a:extLst>
          </p:cNvPr>
          <p:cNvSpPr>
            <a:spLocks noGrp="1"/>
          </p:cNvSpPr>
          <p:nvPr>
            <p:ph type="title"/>
          </p:nvPr>
        </p:nvSpPr>
        <p:spPr>
          <a:xfrm>
            <a:off x="897855" y="762000"/>
            <a:ext cx="10614862" cy="633663"/>
          </a:xfrm>
        </p:spPr>
        <p:txBody>
          <a:bodyPr>
            <a:noAutofit/>
          </a:bodyPr>
          <a:lstStyle/>
          <a:p>
            <a:pPr algn="just"/>
            <a:r>
              <a:rPr lang="en-US" sz="2500" b="1" i="0" dirty="0">
                <a:solidFill>
                  <a:schemeClr val="tx1"/>
                </a:solidFill>
                <a:effectLst/>
                <a:latin typeface="Söhne"/>
              </a:rPr>
              <a:t>Conclusion and Strategic Focus for Mitron Bank</a:t>
            </a:r>
            <a:endParaRPr lang="en-IN" sz="2500" b="1" dirty="0">
              <a:solidFill>
                <a:schemeClr val="tx1"/>
              </a:solidFill>
              <a:latin typeface="Söhne"/>
            </a:endParaRPr>
          </a:p>
        </p:txBody>
      </p:sp>
      <p:sp>
        <p:nvSpPr>
          <p:cNvPr id="3" name="Content Placeholder 2">
            <a:extLst>
              <a:ext uri="{FF2B5EF4-FFF2-40B4-BE49-F238E27FC236}">
                <a16:creationId xmlns:a16="http://schemas.microsoft.com/office/drawing/2014/main" id="{ADF839E0-5790-FA80-7D73-C7DB4B5A5715}"/>
              </a:ext>
            </a:extLst>
          </p:cNvPr>
          <p:cNvSpPr>
            <a:spLocks noGrp="1"/>
          </p:cNvSpPr>
          <p:nvPr>
            <p:ph idx="1"/>
          </p:nvPr>
        </p:nvSpPr>
        <p:spPr>
          <a:xfrm>
            <a:off x="897855" y="1557462"/>
            <a:ext cx="9743575" cy="3743075"/>
          </a:xfrm>
        </p:spPr>
        <p:txBody>
          <a:bodyPr>
            <a:normAutofit lnSpcReduction="10000"/>
          </a:bodyPr>
          <a:lstStyle/>
          <a:p>
            <a:pPr algn="just"/>
            <a:r>
              <a:rPr lang="en-US" sz="1800" b="0" i="0" dirty="0">
                <a:solidFill>
                  <a:schemeClr val="tx1"/>
                </a:solidFill>
                <a:effectLst/>
                <a:latin typeface="Söhne"/>
              </a:rPr>
              <a:t>The comprehensive analysis suggests several strategic focus areas for Mitron Bank's business development.</a:t>
            </a:r>
          </a:p>
          <a:p>
            <a:pPr algn="just"/>
            <a:r>
              <a:rPr lang="en-IN" sz="1800" b="1" i="0" dirty="0">
                <a:solidFill>
                  <a:schemeClr val="tx1"/>
                </a:solidFill>
                <a:effectLst/>
                <a:latin typeface="Söhne"/>
              </a:rPr>
              <a:t>Occupational Segmentation:</a:t>
            </a:r>
            <a:r>
              <a:rPr lang="en-IN" sz="1800" b="0" i="0" dirty="0">
                <a:solidFill>
                  <a:schemeClr val="tx1"/>
                </a:solidFill>
                <a:effectLst/>
                <a:latin typeface="Söhne"/>
              </a:rPr>
              <a:t> </a:t>
            </a:r>
          </a:p>
          <a:p>
            <a:pPr marL="285750" indent="-285750" algn="just">
              <a:buFont typeface="Wingdings" panose="05000000000000000000" pitchFamily="2" charset="2"/>
              <a:buChar char="§"/>
            </a:pPr>
            <a:r>
              <a:rPr lang="en-US" sz="1800" b="0" i="0" dirty="0">
                <a:solidFill>
                  <a:schemeClr val="tx1"/>
                </a:solidFill>
                <a:effectLst/>
                <a:latin typeface="Söhne"/>
              </a:rPr>
              <a:t>Given the notable spending and income utilization patterns, a targeted approach towards IT professionals, salaried individuals, and freelancers can yield substantial business development opportunities.</a:t>
            </a:r>
          </a:p>
          <a:p>
            <a:pPr algn="just"/>
            <a:r>
              <a:rPr lang="en-IN" sz="1800" b="1" i="0" dirty="0">
                <a:solidFill>
                  <a:schemeClr val="tx1"/>
                </a:solidFill>
                <a:effectLst/>
                <a:latin typeface="Söhne"/>
              </a:rPr>
              <a:t>Gender-Based Tailoring</a:t>
            </a:r>
            <a:r>
              <a:rPr lang="en-US" sz="1800" dirty="0">
                <a:solidFill>
                  <a:schemeClr val="tx1"/>
                </a:solidFill>
                <a:latin typeface="Söhne"/>
              </a:rPr>
              <a:t>:</a:t>
            </a:r>
          </a:p>
          <a:p>
            <a:pPr marL="285750" indent="-285750" algn="just">
              <a:buFont typeface="Wingdings" panose="05000000000000000000" pitchFamily="2" charset="2"/>
              <a:buChar char="§"/>
            </a:pPr>
            <a:r>
              <a:rPr lang="en-US" sz="1900" b="0" i="0" dirty="0">
                <a:solidFill>
                  <a:schemeClr val="tx1"/>
                </a:solidFill>
                <a:effectLst/>
                <a:latin typeface="Söhne"/>
              </a:rPr>
              <a:t>Acknowledging the nuanced spending dynamics between genders, Mitron Bank should consider crafting gender-specific credit card features and benefits, ensuring a more personalized offering.</a:t>
            </a:r>
            <a:endParaRPr lang="en-IN" sz="1900" dirty="0">
              <a:solidFill>
                <a:schemeClr val="tx1"/>
              </a:solidFill>
              <a:latin typeface="Söhne"/>
            </a:endParaRPr>
          </a:p>
        </p:txBody>
      </p:sp>
    </p:spTree>
    <p:extLst>
      <p:ext uri="{BB962C8B-B14F-4D97-AF65-F5344CB8AC3E}">
        <p14:creationId xmlns:p14="http://schemas.microsoft.com/office/powerpoint/2010/main" val="134723104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docProps/app.xml><?xml version="1.0" encoding="utf-8"?>
<Properties xmlns="http://schemas.openxmlformats.org/officeDocument/2006/extended-properties" xmlns:vt="http://schemas.openxmlformats.org/officeDocument/2006/docPropsVTypes">
  <Template>Minimalist light sales pitch</Template>
  <TotalTime>554</TotalTime>
  <Words>834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Haettenschweiler</vt:lpstr>
      <vt:lpstr>Söhne</vt:lpstr>
      <vt:lpstr>Tenorite</vt:lpstr>
      <vt:lpstr>Wingdings</vt:lpstr>
      <vt:lpstr>Monoline</vt:lpstr>
      <vt:lpstr>UNLOCKING FINANCIAL INSIGHTS: ATLIQ DATA SERVICES STRATEGIC PROPOSAL FOR MITRON BANK'S CREDIT CARD PROJECT</vt:lpstr>
      <vt:lpstr>Exploring Mitron Bank: </vt:lpstr>
      <vt:lpstr>Mitron Bank's Data-Driven Journey with AtliQ Data Services</vt:lpstr>
      <vt:lpstr>Dataset Dynamics: Unveiling Strategic Insights through Analysis</vt:lpstr>
      <vt:lpstr>Key Data Points: Age, Month, Occupation for Enhanced Clarity</vt:lpstr>
      <vt:lpstr> Consumer Dynamics: Unraveling Links in Product, Occupation, and Marital Status</vt:lpstr>
      <vt:lpstr>Occupation Insights: Navigating Avg Income Utilization and Payment Preferences</vt:lpstr>
      <vt:lpstr>COMPREHENSIVE ANALYSIS AND INSIGHTS DASHBOARD</vt:lpstr>
      <vt:lpstr>Conclusion and Strategic Focus for Mitron Bank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FINANCIAL INSIGHTS: ATLIQ DATA SERVICES STRATEGIC PROPOSAL FOR MITRON BANK'S CREDIT CARD PROJECT</dc:title>
  <dc:creator>Paarthasarathy Rengasamy</dc:creator>
  <cp:lastModifiedBy>Paarthasarathy Rengasamy</cp:lastModifiedBy>
  <cp:revision>3</cp:revision>
  <dcterms:created xsi:type="dcterms:W3CDTF">2023-12-31T02:36:53Z</dcterms:created>
  <dcterms:modified xsi:type="dcterms:W3CDTF">2024-01-02T11:44:18Z</dcterms:modified>
</cp:coreProperties>
</file>