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PT Sans Narrow"/>
      <p:regular r:id="rId22"/>
      <p:bold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TSansNarrow-regular.fntdata"/><Relationship Id="rId21" Type="http://schemas.openxmlformats.org/officeDocument/2006/relationships/slide" Target="slides/slide16.xml"/><Relationship Id="rId24" Type="http://schemas.openxmlformats.org/officeDocument/2006/relationships/font" Target="fonts/OpenSans-regular.fntdata"/><Relationship Id="rId23" Type="http://schemas.openxmlformats.org/officeDocument/2006/relationships/font" Target="fonts/PTSansNarrow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927de0e69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927de0e69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b8c709bb6_4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b8c709bb6_4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b8c709bb6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b8c709bb6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b8c709bb6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b8c709bb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b8c709bb6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b8c709bb6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b8c709bb6_4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b8c709bb6_4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b8c709bb6_5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b8c709bb6_5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927de0e69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927de0e69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b8c709bb6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b8c709bb6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b8c709bb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b8c709bb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b8c709bb6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b8c709bb6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927de0e69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927de0e69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b8c709bb6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b8c709bb6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b8c709bb6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b8c709bb6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b8c709bb6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b8c709bb6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25" y="1415764"/>
            <a:ext cx="7136700" cy="10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Topological Analysis on Drug Abuse Scenario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712206"/>
            <a:ext cx="4870500" cy="12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Paarth Gupta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Kishalay Das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Swyam Prakash Singh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311700" y="3432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/ Conclusion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311700" y="1252500"/>
            <a:ext cx="8520600" cy="34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Pairs and Reasons in favour of Approach 1 (Negative Pairs)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Pair1: (</a:t>
            </a:r>
            <a:r>
              <a:rPr lang="en"/>
              <a:t>DOBUTAMINE, CLONIDINE)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Pair2: (AMINOPHYLLINE, FENTANYL)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Intuitive Analysis: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Second hop of these chemicals are very dense, predicting it as false positive in Approach 2.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2313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311700" y="3432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Contd.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311700" y="1252500"/>
            <a:ext cx="8520600" cy="34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Pairs and Reasons in favour of Approach 2 </a:t>
            </a:r>
            <a:r>
              <a:rPr lang="en"/>
              <a:t>(Positive Pairs)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Pair1: </a:t>
            </a:r>
            <a:r>
              <a:rPr lang="en"/>
              <a:t>(METRONIDAZOLE, FENTANYL) 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    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Pair2: (</a:t>
            </a:r>
            <a:r>
              <a:rPr lang="en"/>
              <a:t>VANCOMYCIN, OMEPRAZOLE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Intuitive Analysis: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Considered weights in </a:t>
            </a:r>
            <a:r>
              <a:rPr lang="en"/>
              <a:t>approach 1 which lead to bias with the chemicals that were reported multiple times. 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Second hop of these chemicals are very dense, predicting it as True positives in Approach 2.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2313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311700" y="3432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Contd.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311700" y="1252500"/>
            <a:ext cx="8520600" cy="34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Pairs and Reasons in favour of Approach 1 (Positive Pairs)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Pair1: (DOPAMINE, MANNITOL)               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Pair2: (AMIODARONE, GENTAMICIN 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Intuitive Analysis: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pairs have high number of  neighbours (e.g 14 and 9 in pair2) but still not able to predict a link in deep learning approach.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 graph structure approach was able to predict it properly using the same argument.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2313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650" y="871025"/>
            <a:ext cx="8882526" cy="415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5"/>
          <p:cNvSpPr txBox="1"/>
          <p:nvPr>
            <p:ph type="title"/>
          </p:nvPr>
        </p:nvSpPr>
        <p:spPr>
          <a:xfrm>
            <a:off x="311700" y="137400"/>
            <a:ext cx="8520600" cy="6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True</a:t>
            </a:r>
            <a:r>
              <a:rPr lang="en" sz="2400"/>
              <a:t>-Edge Results by GAE 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04550"/>
            <a:ext cx="8841875" cy="406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6"/>
          <p:cNvSpPr txBox="1"/>
          <p:nvPr>
            <p:ph type="title"/>
          </p:nvPr>
        </p:nvSpPr>
        <p:spPr>
          <a:xfrm>
            <a:off x="311700" y="139875"/>
            <a:ext cx="8520600" cy="6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False-Edge Results by GAE 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311700" y="3432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</a:t>
            </a:r>
            <a:r>
              <a:rPr lang="en"/>
              <a:t>Interesting</a:t>
            </a:r>
            <a:r>
              <a:rPr lang="en"/>
              <a:t> Analysis</a:t>
            </a:r>
            <a:endParaRPr/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311700" y="1494100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Actu</a:t>
            </a:r>
            <a:r>
              <a:rPr lang="en"/>
              <a:t>ally Unlinked </a:t>
            </a:r>
            <a:r>
              <a:rPr lang="en"/>
              <a:t>Pairs in Graphs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Pair1: (MIDAZOLAM, OMEPRAZOLE)               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Pair2: (KETAMINE, POTASSIUM_PHOSPHATE)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Approach 2 predicts it as harmful. So why interesting ?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2313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558200" y="883750"/>
            <a:ext cx="8463900" cy="36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/>
              <a:t>Introduction</a:t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/>
              <a:t>Hyper-Graph Based Approach</a:t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/>
              <a:t>Graph Auto Encoder Based Approach</a:t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/>
              <a:t>Random-Walk based Approach</a:t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/>
              <a:t>Analysis</a:t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3205625" y="168725"/>
            <a:ext cx="45078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Overview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149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697725" y="884200"/>
            <a:ext cx="7506000" cy="3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Drug Abuse Warning Network (DAWN)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: Data-set that records drug  use  contributing  to  hospital  emergency  department  visits 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throughout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the United States.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High risk of combining drugs  which  may  impact  hazardously  in  human  health.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Our  work  will  be an attempt to und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er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stand the nature of illicit drug abuse by analysing the pairwise relationship between drugs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Analysing co-impact relationships among drugs and studying the topological features and modified features qualitatively on DAWN data-set.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We present three approaches to learn the network representation and perform link prediction task.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And finally we analyse the effectiveness of different approaches using a small dataset of DAWN.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-205325" y="397350"/>
            <a:ext cx="90969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Based Similarity Measures 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66325"/>
            <a:ext cx="9144001" cy="375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0" y="377150"/>
            <a:ext cx="91440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Extracted using Hyperedges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66325"/>
            <a:ext cx="9143999" cy="378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4550" y="966238"/>
            <a:ext cx="6667500" cy="32110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1479275" y="4679450"/>
            <a:ext cx="72681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Open Sans"/>
                <a:ea typeface="Open Sans"/>
                <a:cs typeface="Open Sans"/>
                <a:sym typeface="Open Sans"/>
              </a:rPr>
              <a:t>Semi-Supervised Classification with Graph Convolutional Networks by Thomas Kipf et al., 2016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6789925" y="530775"/>
            <a:ext cx="14790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5400" y="4194988"/>
            <a:ext cx="2743200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1055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Approach-2 : Graph Auto-Encoder</a:t>
            </a:r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191275" y="1070175"/>
            <a:ext cx="1479000" cy="4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GCN Model</a:t>
            </a:r>
            <a:endParaRPr b="1" sz="1800" u="sng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1754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Approach-2 : Graph Auto-Encoder</a:t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663" y="972925"/>
            <a:ext cx="8385725" cy="3650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/>
        </p:nvSpPr>
        <p:spPr>
          <a:xfrm>
            <a:off x="881250" y="4699500"/>
            <a:ext cx="73815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Open Sans"/>
                <a:ea typeface="Open Sans"/>
                <a:cs typeface="Open Sans"/>
                <a:sym typeface="Open Sans"/>
              </a:rPr>
              <a:t>Variational Graph Auto-Encoders</a:t>
            </a:r>
            <a:r>
              <a:rPr b="1" lang="en" sz="1000">
                <a:latin typeface="Open Sans"/>
                <a:ea typeface="Open Sans"/>
                <a:cs typeface="Open Sans"/>
                <a:sym typeface="Open Sans"/>
              </a:rPr>
              <a:t> by Thomas Kipf et al.,</a:t>
            </a:r>
            <a:r>
              <a:rPr b="1" lang="en" sz="1000">
                <a:latin typeface="Open Sans"/>
                <a:ea typeface="Open Sans"/>
                <a:cs typeface="Open Sans"/>
                <a:sym typeface="Open Sans"/>
              </a:rPr>
              <a:t>  NIPS Workshop on Bayesian Deep Learning (2016)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1907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Approach-3 : Random Walk Based</a:t>
            </a:r>
            <a:r>
              <a:rPr lang="en">
                <a:highlight>
                  <a:srgbClr val="FFFFFF"/>
                </a:highlight>
              </a:rPr>
              <a:t> 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64800" y="1023625"/>
            <a:ext cx="9027000" cy="4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accent1"/>
                </a:solidFill>
                <a:highlight>
                  <a:srgbClr val="FFFFFF"/>
                </a:highlight>
              </a:rPr>
              <a:t> </a:t>
            </a:r>
            <a:endParaRPr b="1">
              <a:solidFill>
                <a:schemeClr val="accent1"/>
              </a:solidFill>
              <a:highlight>
                <a:srgbClr val="FFFFFF"/>
              </a:highlight>
            </a:endParaRPr>
          </a:p>
        </p:txBody>
      </p:sp>
      <p:pic>
        <p:nvPicPr>
          <p:cNvPr id="117" name="Google Shape;117;p20"/>
          <p:cNvPicPr preferRelativeResize="0"/>
          <p:nvPr/>
        </p:nvPicPr>
        <p:blipFill rotWithShape="1">
          <a:blip r:embed="rId3">
            <a:alphaModFix/>
          </a:blip>
          <a:srcRect b="13586" l="4743" r="5931" t="34098"/>
          <a:stretch/>
        </p:blipFill>
        <p:spPr>
          <a:xfrm>
            <a:off x="64800" y="1727400"/>
            <a:ext cx="5057601" cy="257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 rotWithShape="1">
          <a:blip r:embed="rId4">
            <a:alphaModFix/>
          </a:blip>
          <a:srcRect b="11154" l="25753" r="26536" t="22528"/>
          <a:stretch/>
        </p:blipFill>
        <p:spPr>
          <a:xfrm>
            <a:off x="6066025" y="1785325"/>
            <a:ext cx="2784601" cy="208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/>
        </p:nvSpPr>
        <p:spPr>
          <a:xfrm>
            <a:off x="5861950" y="1188925"/>
            <a:ext cx="30738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Sampling Strategy </a:t>
            </a:r>
            <a:endParaRPr b="1" sz="18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342975" y="4413450"/>
            <a:ext cx="85206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highlight>
                  <a:srgbClr val="FFFFFF"/>
                </a:highlight>
              </a:rPr>
              <a:t>Deepwalk:  Online  learning  of  social  representations, Bryan Perozzi, Rami Al-Rfou, and Steven Skiena. CoRR , abs/1403.6652, 2014</a:t>
            </a:r>
            <a:endParaRPr b="1" sz="10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Open Sans"/>
                <a:ea typeface="Open Sans"/>
                <a:cs typeface="Open Sans"/>
                <a:sym typeface="Open Sans"/>
              </a:rPr>
              <a:t>node2vec: Scalable Feature Learning for Networks. A. Grover, J. Leskovec. KDD, 2016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1506800" y="1188925"/>
            <a:ext cx="27846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NODE2VEC Model</a:t>
            </a:r>
            <a:endParaRPr b="1" sz="1800">
              <a:solidFill>
                <a:schemeClr val="accent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637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(Small DAWN Network)</a:t>
            </a:r>
            <a:endParaRPr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17150"/>
            <a:ext cx="4404075" cy="367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 txBox="1"/>
          <p:nvPr/>
        </p:nvSpPr>
        <p:spPr>
          <a:xfrm>
            <a:off x="311700" y="1019750"/>
            <a:ext cx="2595000" cy="6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Open Sans"/>
                <a:ea typeface="Open Sans"/>
                <a:cs typeface="Open Sans"/>
                <a:sym typeface="Open Sans"/>
              </a:rPr>
              <a:t># of vertices  :  32</a:t>
            </a:r>
            <a:endParaRPr b="1">
              <a:solidFill>
                <a:srgbClr val="3C78D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Open Sans"/>
                <a:ea typeface="Open Sans"/>
                <a:cs typeface="Open Sans"/>
                <a:sym typeface="Open Sans"/>
              </a:rPr>
              <a:t># of edges      :  111</a:t>
            </a:r>
            <a:endParaRPr b="1">
              <a:solidFill>
                <a:srgbClr val="3C78D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" name="Google Shape;129;p21"/>
          <p:cNvSpPr/>
          <p:nvPr/>
        </p:nvSpPr>
        <p:spPr>
          <a:xfrm>
            <a:off x="6520717" y="4299189"/>
            <a:ext cx="997800" cy="843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1"/>
          <p:cNvSpPr txBox="1"/>
          <p:nvPr/>
        </p:nvSpPr>
        <p:spPr>
          <a:xfrm>
            <a:off x="6319275" y="4841325"/>
            <a:ext cx="2108100" cy="1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1" name="Google Shape;131;p21"/>
          <p:cNvSpPr/>
          <p:nvPr/>
        </p:nvSpPr>
        <p:spPr>
          <a:xfrm>
            <a:off x="6520717" y="4491311"/>
            <a:ext cx="997800" cy="843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1"/>
          <p:cNvSpPr/>
          <p:nvPr/>
        </p:nvSpPr>
        <p:spPr>
          <a:xfrm>
            <a:off x="3850594" y="4472452"/>
            <a:ext cx="997800" cy="843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/>
          <p:nvPr/>
        </p:nvSpPr>
        <p:spPr>
          <a:xfrm>
            <a:off x="3850594" y="4266277"/>
            <a:ext cx="997800" cy="843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1"/>
          <p:cNvSpPr txBox="1"/>
          <p:nvPr/>
        </p:nvSpPr>
        <p:spPr>
          <a:xfrm>
            <a:off x="4988925" y="4173825"/>
            <a:ext cx="1330200" cy="1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Open Sans"/>
                <a:ea typeface="Open Sans"/>
                <a:cs typeface="Open Sans"/>
                <a:sym typeface="Open Sans"/>
              </a:rPr>
              <a:t>True positive edges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4992496" y="4359774"/>
            <a:ext cx="1330200" cy="1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Open Sans"/>
                <a:ea typeface="Open Sans"/>
                <a:cs typeface="Open Sans"/>
                <a:sym typeface="Open Sans"/>
              </a:rPr>
              <a:t>False negative edges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7716550" y="4176790"/>
            <a:ext cx="37227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Open Sans"/>
                <a:ea typeface="Open Sans"/>
                <a:cs typeface="Open Sans"/>
                <a:sym typeface="Open Sans"/>
              </a:rPr>
              <a:t>True </a:t>
            </a:r>
            <a:r>
              <a:rPr b="1" lang="en" sz="800">
                <a:latin typeface="Open Sans"/>
                <a:ea typeface="Open Sans"/>
                <a:cs typeface="Open Sans"/>
                <a:sym typeface="Open Sans"/>
              </a:rPr>
              <a:t> Negative edges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7715250" y="4392550"/>
            <a:ext cx="1330200" cy="1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Open Sans"/>
                <a:ea typeface="Open Sans"/>
                <a:cs typeface="Open Sans"/>
                <a:sym typeface="Open Sans"/>
              </a:rPr>
              <a:t>False positive edges</a:t>
            </a:r>
            <a:endParaRPr b="1" sz="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8175" y="923500"/>
            <a:ext cx="4123425" cy="2792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