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62" r:id="rId9"/>
    <p:sldId id="289" r:id="rId10"/>
    <p:sldId id="263" r:id="rId11"/>
    <p:sldId id="282" r:id="rId12"/>
    <p:sldId id="278" r:id="rId13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5"/>
    </p:embeddedFont>
    <p:embeddedFont>
      <p:font typeface="IBM Plex Sans Condensed" panose="020B0506050203000203" pitchFamily="34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216089-DBCA-4A58-8A27-CB16B214738C}">
  <a:tblStyle styleId="{23216089-DBCA-4A58-8A27-CB16B21473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51"/>
  </p:normalViewPr>
  <p:slideViewPr>
    <p:cSldViewPr snapToGrid="0" snapToObjects="1">
      <p:cViewPr varScale="1">
        <p:scale>
          <a:sx n="147" d="100"/>
          <a:sy n="147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0fef0eb1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0fef0eb15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061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45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781775" y="768275"/>
            <a:ext cx="6652425" cy="3622950"/>
          </a:xfrm>
          <a:custGeom>
            <a:avLst/>
            <a:gdLst/>
            <a:ahLst/>
            <a:cxnLst/>
            <a:rect l="l" t="t" r="r" b="b"/>
            <a:pathLst>
              <a:path w="266097" h="144918" extrusionOk="0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l.acm.org/doi/pdf/10.3115/1034678.1034731" TargetMode="External"/><Relationship Id="rId5" Type="http://schemas.openxmlformats.org/officeDocument/2006/relationships/hyperlink" Target="https://www.cs.utah.edu/~riloff/pdfs/quarc.pdf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195943" y="1137350"/>
            <a:ext cx="5542757" cy="315853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     QA System</a:t>
            </a:r>
            <a:br>
              <a:rPr lang="en-US" dirty="0"/>
            </a:br>
            <a:r>
              <a:rPr lang="en-US" dirty="0"/>
              <a:t>The Extractors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023" y="847620"/>
            <a:ext cx="2235002" cy="2937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7777" y="395678"/>
            <a:ext cx="482170" cy="5293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5;p11">
            <a:extLst>
              <a:ext uri="{FF2B5EF4-FFF2-40B4-BE49-F238E27FC236}">
                <a16:creationId xmlns:a16="http://schemas.microsoft.com/office/drawing/2014/main" id="{6AA02B3C-7AC7-FC49-A83D-098780D18BE7}"/>
              </a:ext>
            </a:extLst>
          </p:cNvPr>
          <p:cNvSpPr txBox="1">
            <a:spLocks/>
          </p:cNvSpPr>
          <p:nvPr/>
        </p:nvSpPr>
        <p:spPr>
          <a:xfrm>
            <a:off x="596105" y="2571750"/>
            <a:ext cx="5542757" cy="197499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Team members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Paarth</a:t>
            </a:r>
            <a:r>
              <a:rPr lang="en-US" sz="2400" dirty="0">
                <a:solidFill>
                  <a:schemeClr val="tx1"/>
                </a:solidFill>
              </a:rPr>
              <a:t> Lakhani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Sushmitha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nataraj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235314" y="862650"/>
            <a:ext cx="6335607" cy="42808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/>
              <a:t>It hard to generalize answer types for WHAT questions because the answer could be anything</a:t>
            </a:r>
          </a:p>
          <a:p>
            <a:r>
              <a:rPr lang="en-US" sz="1600" dirty="0"/>
              <a:t> If the question contains MONTH and the sentence contains date expression, then reward such sentences</a:t>
            </a:r>
          </a:p>
          <a:p>
            <a:pPr marL="101600" indent="0">
              <a:buNone/>
            </a:pPr>
            <a:r>
              <a:rPr lang="en-US" sz="1600" dirty="0"/>
              <a:t>    What occurred on a specific date</a:t>
            </a:r>
          </a:p>
          <a:p>
            <a:r>
              <a:rPr lang="en-US" sz="1600" dirty="0"/>
              <a:t>Several 'what kind?' questions look for a description of an object – reward sentences that contain ‘call’, ‘from’</a:t>
            </a:r>
          </a:p>
          <a:p>
            <a:pPr marL="101600" indent="0">
              <a:buNone/>
            </a:pPr>
            <a:r>
              <a:rPr lang="en-US" sz="1600" dirty="0"/>
              <a:t>     What is muktuk?</a:t>
            </a:r>
          </a:p>
          <a:p>
            <a:pPr marL="101600" indent="0">
              <a:buNone/>
            </a:pPr>
            <a:r>
              <a:rPr lang="en-US" sz="1600" dirty="0"/>
              <a:t>     a dish made </a:t>
            </a:r>
            <a:r>
              <a:rPr lang="en-US" sz="1600" b="1" dirty="0"/>
              <a:t>from</a:t>
            </a:r>
            <a:r>
              <a:rPr lang="en-US" sz="1600" dirty="0"/>
              <a:t> seal, walrus or whale fat</a:t>
            </a:r>
          </a:p>
          <a:p>
            <a:r>
              <a:rPr lang="en-US" sz="1600" dirty="0"/>
              <a:t>If the question contains ‘name’ and the answer contains ‘name’ or ‘call’ or ‘known’, reward such sentences</a:t>
            </a:r>
          </a:p>
          <a:p>
            <a:pPr marL="101600" indent="0">
              <a:buNone/>
            </a:pPr>
            <a:r>
              <a:rPr lang="en-US" sz="1600" dirty="0"/>
              <a:t>    What is the name of the Twitter bird?</a:t>
            </a:r>
          </a:p>
          <a:p>
            <a:pPr marL="101600" indent="0">
              <a:buNone/>
            </a:pPr>
            <a:r>
              <a:rPr lang="en-US" sz="1600" dirty="0"/>
              <a:t>    The Twitter bird is </a:t>
            </a:r>
            <a:r>
              <a:rPr lang="en-US" sz="1600" b="1" dirty="0"/>
              <a:t>known</a:t>
            </a:r>
            <a:r>
              <a:rPr lang="en-US" sz="1600" dirty="0"/>
              <a:t> as/ the </a:t>
            </a:r>
            <a:r>
              <a:rPr lang="en-US" sz="1600" b="1" dirty="0"/>
              <a:t>name</a:t>
            </a:r>
            <a:r>
              <a:rPr lang="en-US" sz="1600" dirty="0"/>
              <a:t> of the Twitter bird is ..</a:t>
            </a:r>
          </a:p>
          <a:p>
            <a:r>
              <a:rPr lang="en-US" sz="1600" dirty="0"/>
              <a:t>Could not perform special extraction, only the basic cleanup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235314" y="633039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What Type questions</a:t>
            </a:r>
            <a:br>
              <a:rPr lang="en-US" dirty="0"/>
            </a:br>
            <a:endParaRPr dirty="0"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65078">
            <a:off x="5700451" y="303428"/>
            <a:ext cx="419450" cy="5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>
            <a:spLocks noGrp="1"/>
          </p:cNvSpPr>
          <p:nvPr>
            <p:ph type="title"/>
          </p:nvPr>
        </p:nvSpPr>
        <p:spPr>
          <a:xfrm>
            <a:off x="4268171" y="1396335"/>
            <a:ext cx="474983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Future Enhancements</a:t>
            </a:r>
            <a:br>
              <a:rPr lang="en-US" dirty="0"/>
            </a:br>
            <a:endParaRPr dirty="0"/>
          </a:p>
        </p:txBody>
      </p:sp>
      <p:sp>
        <p:nvSpPr>
          <p:cNvPr id="384" name="Google Shape;384;p3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85" name="Google Shape;3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35" y="1594485"/>
            <a:ext cx="1692373" cy="2693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736" y="2071363"/>
            <a:ext cx="2173992" cy="199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1276" y="1936684"/>
            <a:ext cx="241950" cy="17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4535" y="1936679"/>
            <a:ext cx="253636" cy="1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F221F5-C6AD-B140-A3C9-9D4FE27E5992}"/>
              </a:ext>
            </a:extLst>
          </p:cNvPr>
          <p:cNvSpPr/>
          <p:nvPr/>
        </p:nvSpPr>
        <p:spPr>
          <a:xfrm>
            <a:off x="4268171" y="1594485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Improving the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Implement advanced NLP techniques like Semantic Ambiguity resolver, WSD, Discourse Analysis, coreference resolution, Semantic Lexicons etc.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576525"/>
            <a:ext cx="1496437" cy="134386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3"/>
          <p:cNvSpPr/>
          <p:nvPr/>
        </p:nvSpPr>
        <p:spPr>
          <a:xfrm>
            <a:off x="6452663" y="985601"/>
            <a:ext cx="1073096" cy="3168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9FFAFF"/>
                    </a:gs>
                    <a:gs pos="5800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Thanks!</a:t>
            </a:r>
          </a:p>
        </p:txBody>
      </p:sp>
      <p:pic>
        <p:nvPicPr>
          <p:cNvPr id="339" name="Google Shape;3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400" y="112892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3"/>
          <p:cNvSpPr txBox="1">
            <a:spLocks noGrp="1"/>
          </p:cNvSpPr>
          <p:nvPr>
            <p:ph type="body" idx="4294967295"/>
          </p:nvPr>
        </p:nvSpPr>
        <p:spPr>
          <a:xfrm>
            <a:off x="855300" y="1395900"/>
            <a:ext cx="4694400" cy="235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Any questions?</a:t>
            </a:r>
            <a:br>
              <a:rPr lang="en" dirty="0">
                <a:solidFill>
                  <a:schemeClr val="lt1"/>
                </a:solidFill>
              </a:rPr>
            </a:br>
            <a:endParaRPr dirty="0">
              <a:solidFill>
                <a:schemeClr val="lt1"/>
              </a:solidFill>
            </a:endParaRPr>
          </a:p>
        </p:txBody>
      </p:sp>
      <p:sp>
        <p:nvSpPr>
          <p:cNvPr id="341" name="Google Shape;341;p3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334" y="1156100"/>
            <a:ext cx="820766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7340" y="1129286"/>
            <a:ext cx="1456660" cy="236882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dirty="0"/>
              <a:t>          High Level Overview</a:t>
            </a:r>
            <a:br>
              <a:rPr lang="en-US" dirty="0"/>
            </a:br>
            <a:endParaRPr dirty="0"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2"/>
          </p:nvPr>
        </p:nvSpPr>
        <p:spPr>
          <a:xfrm>
            <a:off x="3233824" y="1377225"/>
            <a:ext cx="30448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References</a:t>
            </a:r>
            <a:endParaRPr lang="en-US" sz="1200" dirty="0"/>
          </a:p>
          <a:p>
            <a:r>
              <a:rPr lang="en-US" dirty="0">
                <a:hlinkClick r:id="rId5"/>
              </a:rPr>
              <a:t>https://www.cs.utah.edu/~riloff/pdfs/quarc.pdf</a:t>
            </a:r>
            <a:endParaRPr lang="en-US" sz="1200" dirty="0"/>
          </a:p>
          <a:p>
            <a:r>
              <a:rPr lang="en-US" dirty="0">
                <a:hlinkClick r:id="rId6"/>
              </a:rPr>
              <a:t>https://dl.acm.org/doi/pdf/10.3115/1034678.1034731</a:t>
            </a:r>
            <a:endParaRPr lang="en-US"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133404" y="1156100"/>
            <a:ext cx="30448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Rule-Based System</a:t>
            </a:r>
          </a:p>
          <a:p>
            <a:r>
              <a:rPr lang="en-US" sz="1800" dirty="0"/>
              <a:t>Separate rules for every question</a:t>
            </a:r>
          </a:p>
          <a:p>
            <a:r>
              <a:rPr lang="en-US" sz="1800" dirty="0"/>
              <a:t>Every sentence given a score and sentence with highest score is selected</a:t>
            </a:r>
          </a:p>
          <a:p>
            <a:r>
              <a:rPr lang="en-US" sz="1800" dirty="0"/>
              <a:t>Word Match function</a:t>
            </a:r>
          </a:p>
          <a:p>
            <a:r>
              <a:rPr lang="en-US" sz="1800" dirty="0"/>
              <a:t>HUMAN, LOCATION, MONTH, TIME semantic classes</a:t>
            </a:r>
          </a:p>
          <a:p>
            <a:r>
              <a:rPr lang="en-US" sz="1800" dirty="0"/>
              <a:t>We are then extracting the answer from the sentence</a:t>
            </a:r>
          </a:p>
          <a:p>
            <a:endParaRPr lang="en-US" dirty="0"/>
          </a:p>
          <a:p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6986537" y="1317174"/>
            <a:ext cx="358351" cy="298118"/>
            <a:chOff x="1926350" y="995225"/>
            <a:chExt cx="428650" cy="356600"/>
          </a:xfrm>
        </p:grpSpPr>
        <p:sp>
          <p:nvSpPr>
            <p:cNvPr id="60" name="Google Shape;60;p1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0" y="760493"/>
            <a:ext cx="6839250" cy="29637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US" b="1" dirty="0">
                <a:solidFill>
                  <a:schemeClr val="bg1"/>
                </a:solidFill>
              </a:rPr>
              <a:t>Sentence Extraction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These questions look for specific names and proper nouns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Reward the sentences that contain proper nouns and are part of HUMAN semantic class, ‘name’ keyword.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7620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Answer Extraction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Sentence containing a person or an organization that doesn’t match the question. (Who is Mary’s husband?)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If a sentence contains a pronoun, then we are finding the most recent proper noun in the previous sentences.</a:t>
            </a:r>
          </a:p>
          <a:p>
            <a:pPr marL="7620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5939550" y="76258"/>
            <a:ext cx="3588220" cy="3490443"/>
            <a:chOff x="5826900" y="1367600"/>
            <a:chExt cx="3881675" cy="3775901"/>
          </a:xfrm>
        </p:grpSpPr>
        <p:pic>
          <p:nvPicPr>
            <p:cNvPr id="72" name="Google Shape;72;p13"/>
            <p:cNvPicPr preferRelativeResize="0"/>
            <p:nvPr/>
          </p:nvPicPr>
          <p:blipFill rotWithShape="1">
            <a:blip r:embed="rId3">
              <a:alphaModFix/>
            </a:blip>
            <a:srcRect b="27714"/>
            <a:stretch/>
          </p:blipFill>
          <p:spPr>
            <a:xfrm>
              <a:off x="5826900" y="1367600"/>
              <a:ext cx="3881675" cy="377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61147" y="2238285"/>
              <a:ext cx="349350" cy="239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3"/>
          <p:cNvSpPr txBox="1">
            <a:spLocks noGrp="1"/>
          </p:cNvSpPr>
          <p:nvPr>
            <p:ph type="ctrTitle" idx="4294967295"/>
          </p:nvPr>
        </p:nvSpPr>
        <p:spPr>
          <a:xfrm>
            <a:off x="2112195" y="-81247"/>
            <a:ext cx="4534500" cy="128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sz="3600" dirty="0"/>
              <a:t>Who Type Questions</a:t>
            </a:r>
            <a:br>
              <a:rPr lang="en-US" sz="3600" dirty="0"/>
            </a:br>
            <a:endParaRPr sz="36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347925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300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2180228" y="99326"/>
            <a:ext cx="4960500" cy="8140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3600" dirty="0"/>
              <a:t>When Type Questions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523919" y="1019857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b="1" dirty="0"/>
              <a:t>Sentence Extraction</a:t>
            </a:r>
            <a:endParaRPr lang="en-US" sz="2000" dirty="0"/>
          </a:p>
          <a:p>
            <a:r>
              <a:rPr lang="en-US" sz="2000" dirty="0"/>
              <a:t>• These questions look for time related expressions like duration, years, months</a:t>
            </a:r>
          </a:p>
          <a:p>
            <a:r>
              <a:rPr lang="en-US" sz="2000" dirty="0"/>
              <a:t>• Reward sentences that contain years(1999), </a:t>
            </a:r>
          </a:p>
          <a:p>
            <a:r>
              <a:rPr lang="en-US" sz="2000" dirty="0"/>
              <a:t>months(Jan), TIME semantic class, certain keywords: since, ago, begin, start</a:t>
            </a:r>
          </a:p>
          <a:p>
            <a:endParaRPr lang="en-US" sz="2000" dirty="0"/>
          </a:p>
          <a:p>
            <a:r>
              <a:rPr lang="en-US" sz="2000" b="1" dirty="0"/>
              <a:t>Answer Extraction</a:t>
            </a:r>
            <a:endParaRPr lang="en-US" sz="2000" dirty="0"/>
          </a:p>
          <a:p>
            <a:r>
              <a:rPr lang="en-US" sz="2000" dirty="0"/>
              <a:t>• Extracting date components and we are concatenating them if there are multiple of them</a:t>
            </a:r>
          </a:p>
          <a:p>
            <a:pPr marL="0" lvl="0" indent="0" rtl="0">
              <a:spcBef>
                <a:spcPts val="0"/>
              </a:spcBef>
              <a:spcAft>
                <a:spcPts val="800"/>
              </a:spcAft>
              <a:buNone/>
            </a:pPr>
            <a:endParaRPr sz="2000" dirty="0"/>
          </a:p>
        </p:txBody>
      </p:sp>
      <p:sp>
        <p:nvSpPr>
          <p:cNvPr id="83" name="Google Shape;83;p14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737616" y="95693"/>
            <a:ext cx="5089284" cy="19737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dirty="0"/>
              <a:t>Where Type Questions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r="20898" b="32619"/>
          <a:stretch/>
        </p:blipFill>
        <p:spPr>
          <a:xfrm>
            <a:off x="5826900" y="1367600"/>
            <a:ext cx="3317100" cy="3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8;p15">
            <a:extLst>
              <a:ext uri="{FF2B5EF4-FFF2-40B4-BE49-F238E27FC236}">
                <a16:creationId xmlns:a16="http://schemas.microsoft.com/office/drawing/2014/main" id="{41E0B5EB-D599-104C-A035-58E969AB5786}"/>
              </a:ext>
            </a:extLst>
          </p:cNvPr>
          <p:cNvSpPr txBox="1">
            <a:spLocks/>
          </p:cNvSpPr>
          <p:nvPr/>
        </p:nvSpPr>
        <p:spPr>
          <a:xfrm>
            <a:off x="894751" y="818501"/>
            <a:ext cx="48447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▪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marR="0" lvl="1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▫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marR="0" lvl="2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⬝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marR="0" lvl="3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⬞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marR="0" lvl="4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○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marR="0" lvl="5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■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marR="0" lvl="6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●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marR="0" lvl="7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○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marR="0" lvl="8" indent="-4191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3000"/>
              <a:buFont typeface="IBM Plex Sans Condensed"/>
              <a:buChar char="■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38100" indent="0">
              <a:buNone/>
            </a:pPr>
            <a:r>
              <a:rPr lang="en-US" sz="2000" b="1" i="0" dirty="0"/>
              <a:t>Sentence Extraction</a:t>
            </a:r>
            <a:endParaRPr lang="en-US" sz="2000" i="0" dirty="0"/>
          </a:p>
          <a:p>
            <a:pPr>
              <a:buFont typeface="Wingdings" pitchFamily="2" charset="2"/>
              <a:buChar char="§"/>
            </a:pPr>
            <a:r>
              <a:rPr lang="en-US" sz="2000" i="0" dirty="0"/>
              <a:t>Most of the time where questions look for specific locations.</a:t>
            </a:r>
          </a:p>
          <a:p>
            <a:pPr>
              <a:buFont typeface="Wingdings" pitchFamily="2" charset="2"/>
              <a:buChar char="§"/>
            </a:pPr>
            <a:r>
              <a:rPr lang="en-US" sz="2000" i="0" dirty="0"/>
              <a:t>Reward the sentences that contain location preposition and LOCATION semantic class</a:t>
            </a:r>
          </a:p>
          <a:p>
            <a:pPr marL="0" indent="0">
              <a:spcAft>
                <a:spcPts val="800"/>
              </a:spcAft>
              <a:buNone/>
            </a:pPr>
            <a:endParaRPr lang="en-US" sz="2000" i="0" dirty="0"/>
          </a:p>
          <a:p>
            <a:pPr marL="0" indent="0">
              <a:spcAft>
                <a:spcPts val="800"/>
              </a:spcAft>
              <a:buNone/>
            </a:pPr>
            <a:r>
              <a:rPr lang="en-US" sz="2000" i="0" dirty="0"/>
              <a:t>Answer Extraction</a:t>
            </a:r>
          </a:p>
          <a:p>
            <a:pPr>
              <a:buFont typeface="Wingdings" pitchFamily="2" charset="2"/>
              <a:buChar char="§"/>
            </a:pPr>
            <a:r>
              <a:rPr lang="en-US" sz="2000" i="0" dirty="0"/>
              <a:t>If the question contains ‘locate’ or ‘live’, look for ‘GPE’ or ‘LOC’ entities or if it contained in LOCATION semantic class</a:t>
            </a:r>
          </a:p>
          <a:p>
            <a:pPr marL="0" indent="0">
              <a:spcAft>
                <a:spcPts val="800"/>
              </a:spcAft>
              <a:buNone/>
            </a:pPr>
            <a:endParaRPr lang="en-US" sz="2000" i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Why Type questions</a:t>
            </a:r>
            <a:br>
              <a:rPr lang="en-US" dirty="0"/>
            </a:b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535950" y="910085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US" sz="2000" b="1" dirty="0"/>
              <a:t>Sentence Extraction</a:t>
            </a:r>
          </a:p>
          <a:p>
            <a:pPr marL="76200" indent="0">
              <a:buNone/>
            </a:pPr>
            <a:r>
              <a:rPr lang="en-US" sz="2000" dirty="0"/>
              <a:t>• Most of the time, the answer to why questions are in the sentences that come immediately before or after the sentence best matches the question.</a:t>
            </a:r>
          </a:p>
          <a:p>
            <a:pPr marL="76200" indent="0">
              <a:buNone/>
            </a:pPr>
            <a:r>
              <a:rPr lang="en-US" sz="2000" dirty="0"/>
              <a:t>• Find the BEST sentence – the one that matches closely with the question.</a:t>
            </a:r>
          </a:p>
          <a:p>
            <a:pPr marL="76200" indent="0">
              <a:buNone/>
            </a:pPr>
            <a:r>
              <a:rPr lang="en-US" sz="2000" dirty="0"/>
              <a:t>• Reward the sentences that precede or succeed the BEST sentence</a:t>
            </a:r>
          </a:p>
          <a:p>
            <a:pPr marL="76200" indent="0">
              <a:buNone/>
            </a:pPr>
            <a:r>
              <a:rPr lang="en-US" sz="2000" dirty="0"/>
              <a:t>• Reward the sentences that contain {want, so, because} – causal nature of WHY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5864288" y="1238675"/>
            <a:ext cx="2840226" cy="3645025"/>
            <a:chOff x="5864288" y="1238675"/>
            <a:chExt cx="2840226" cy="3645025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1450" y="526963"/>
            <a:ext cx="548700" cy="66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535950" y="277256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Answer Extraction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535950" y="910085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/>
              <a:t>Most of the time, the answers to a ‘Why question’ are indicative of intentions, explanations, and justifications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Extract all the words that follow ‘so’, ‘because’, ‘to’ in the answer sentence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    Question: Why does Calgary have many high-paying management jobs?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    Answer: Because it is prosperous.</a:t>
            </a:r>
          </a:p>
          <a:p>
            <a:pPr>
              <a:buFont typeface="Wingdings" pitchFamily="2" charset="2"/>
              <a:buChar char="§"/>
            </a:pPr>
            <a:endParaRPr sz="2000"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5864288" y="1238675"/>
            <a:ext cx="2840226" cy="3645025"/>
            <a:chOff x="5864288" y="1238675"/>
            <a:chExt cx="2840226" cy="3645025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1450" y="526963"/>
            <a:ext cx="548700" cy="660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74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5298479" y="2425636"/>
            <a:ext cx="263619" cy="2517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4971612" y="1011933"/>
            <a:ext cx="1129443" cy="1129717"/>
            <a:chOff x="6654650" y="3665275"/>
            <a:chExt cx="409100" cy="409125"/>
          </a:xfrm>
        </p:grpSpPr>
        <p:sp>
          <p:nvSpPr>
            <p:cNvPr id="108" name="Google Shape;108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7"/>
          <p:cNvGrpSpPr/>
          <p:nvPr/>
        </p:nvGrpSpPr>
        <p:grpSpPr>
          <a:xfrm rot="1056946">
            <a:off x="3883082" y="1900347"/>
            <a:ext cx="746176" cy="746276"/>
            <a:chOff x="570875" y="4322250"/>
            <a:chExt cx="443300" cy="443325"/>
          </a:xfrm>
        </p:grpSpPr>
        <p:sp>
          <p:nvSpPr>
            <p:cNvPr id="111" name="Google Shape;111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 rot="2466643">
            <a:off x="3966548" y="1231010"/>
            <a:ext cx="366269" cy="349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-1608918">
            <a:off x="4502204" y="1451088"/>
            <a:ext cx="263609" cy="2517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2926240">
            <a:off x="5901539" y="2039291"/>
            <a:ext cx="197436" cy="18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 rot="-1608959">
            <a:off x="5278979" y="387784"/>
            <a:ext cx="177833" cy="1698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5864296" y="1233444"/>
            <a:ext cx="2714848" cy="3653541"/>
            <a:chOff x="5503615" y="983605"/>
            <a:chExt cx="3588221" cy="4828894"/>
          </a:xfrm>
        </p:grpSpPr>
        <p:pic>
          <p:nvPicPr>
            <p:cNvPr id="120" name="Google Shape;12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7"/>
          <p:cNvSpPr txBox="1">
            <a:spLocks noGrp="1"/>
          </p:cNvSpPr>
          <p:nvPr>
            <p:ph type="ctrTitle" idx="4294967295"/>
          </p:nvPr>
        </p:nvSpPr>
        <p:spPr>
          <a:xfrm>
            <a:off x="272717" y="-528116"/>
            <a:ext cx="3411600" cy="200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How Type questions</a:t>
            </a:r>
            <a:br>
              <a:rPr lang="en-US" sz="3600" dirty="0"/>
            </a:br>
            <a:endParaRPr sz="3600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4294967295"/>
          </p:nvPr>
        </p:nvSpPr>
        <p:spPr>
          <a:xfrm>
            <a:off x="376052" y="1233443"/>
            <a:ext cx="3877237" cy="36535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Sentence Extraction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How questions seek an amazing variety of answers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Reward the sentences that contain</a:t>
            </a:r>
          </a:p>
          <a:p>
            <a:pPr marL="5334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Quantifiers (How big is ..?)</a:t>
            </a:r>
          </a:p>
          <a:p>
            <a:pPr marL="5334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Money (how much does it cost to …)</a:t>
            </a:r>
          </a:p>
          <a:p>
            <a:pPr marL="5334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Date (How long has it been …)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5298479" y="2425636"/>
            <a:ext cx="263619" cy="2517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4971612" y="1011933"/>
            <a:ext cx="1129443" cy="1129717"/>
            <a:chOff x="6654650" y="3665275"/>
            <a:chExt cx="409100" cy="409125"/>
          </a:xfrm>
        </p:grpSpPr>
        <p:sp>
          <p:nvSpPr>
            <p:cNvPr id="108" name="Google Shape;108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 rot="2466643">
            <a:off x="3966548" y="1231010"/>
            <a:ext cx="366269" cy="349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2926240">
            <a:off x="5901539" y="2039291"/>
            <a:ext cx="197436" cy="18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 rot="-1608959">
            <a:off x="5278979" y="387784"/>
            <a:ext cx="177833" cy="1698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5864296" y="1233444"/>
            <a:ext cx="2714848" cy="3653541"/>
            <a:chOff x="5503615" y="983605"/>
            <a:chExt cx="3588221" cy="4828894"/>
          </a:xfrm>
        </p:grpSpPr>
        <p:pic>
          <p:nvPicPr>
            <p:cNvPr id="120" name="Google Shape;12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7"/>
          <p:cNvSpPr txBox="1">
            <a:spLocks noGrp="1"/>
          </p:cNvSpPr>
          <p:nvPr>
            <p:ph type="ctrTitle" idx="4294967295"/>
          </p:nvPr>
        </p:nvSpPr>
        <p:spPr>
          <a:xfrm>
            <a:off x="113228" y="76184"/>
            <a:ext cx="3411600" cy="5123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Answer Extraction</a:t>
            </a:r>
            <a:endParaRPr sz="3600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4294967295"/>
          </p:nvPr>
        </p:nvSpPr>
        <p:spPr>
          <a:xfrm>
            <a:off x="214168" y="610557"/>
            <a:ext cx="6131074" cy="36535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the question contains quantifiers, and the answer has named entity – “Quantity” then return that entity</a:t>
            </a:r>
          </a:p>
          <a:p>
            <a:pPr marL="5334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     Question: How big is the club?</a:t>
            </a:r>
          </a:p>
          <a:p>
            <a:pPr marL="5334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      Answer: 12,000 square feet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the question asks for money and the answer has the entity “MONEY” then return that entity</a:t>
            </a:r>
          </a:p>
          <a:p>
            <a:pPr marL="5334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    How much would it cost ..?</a:t>
            </a:r>
          </a:p>
          <a:p>
            <a:pPr marL="5334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    $100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the question asks for the duration, and the answer sentence contains entity “TIME”, return that entity</a:t>
            </a:r>
          </a:p>
          <a:p>
            <a:pPr marL="5334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    How long is YNN's newscast?</a:t>
            </a:r>
          </a:p>
          <a:p>
            <a:pPr marL="5334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    12 minutes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0330812"/>
      </p:ext>
    </p:extLst>
  </p:cSld>
  <p:clrMapOvr>
    <a:masterClrMapping/>
  </p:clrMapOvr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800</Words>
  <Application>Microsoft Macintosh PowerPoint</Application>
  <PresentationFormat>On-screen Show (16:9)</PresentationFormat>
  <Paragraphs>97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Bebas Neue</vt:lpstr>
      <vt:lpstr>IBM Plex Sans Condensed</vt:lpstr>
      <vt:lpstr>Arial</vt:lpstr>
      <vt:lpstr>Wingdings</vt:lpstr>
      <vt:lpstr>Flavius template</vt:lpstr>
      <vt:lpstr>     QA System The Extractors   </vt:lpstr>
      <vt:lpstr>          High Level Overview </vt:lpstr>
      <vt:lpstr>Who Type Questions </vt:lpstr>
      <vt:lpstr>When Type Questions</vt:lpstr>
      <vt:lpstr>PowerPoint Presentation</vt:lpstr>
      <vt:lpstr>Why Type questions </vt:lpstr>
      <vt:lpstr>Answer Extraction</vt:lpstr>
      <vt:lpstr>How Type questions </vt:lpstr>
      <vt:lpstr>Answer Extraction</vt:lpstr>
      <vt:lpstr>What Type questions </vt:lpstr>
      <vt:lpstr>Future Enhancements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QA System The Extractors  Team members Paarth Lakhani Sushmitha Nataraj </dc:title>
  <cp:lastModifiedBy>Paarth Lakhani</cp:lastModifiedBy>
  <cp:revision>12</cp:revision>
  <dcterms:modified xsi:type="dcterms:W3CDTF">2020-12-01T20:44:51Z</dcterms:modified>
</cp:coreProperties>
</file>