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ibre Baskerville Bold" charset="1" panose="02000000000000000000"/>
      <p:regular r:id="rId17"/>
    </p:embeddedFont>
    <p:embeddedFont>
      <p:font typeface="Libre Baskerville" charset="1" panose="02000000000000000000"/>
      <p:regular r:id="rId18"/>
    </p:embeddedFont>
    <p:embeddedFont>
      <p:font typeface="Canva Sans" charset="1" panose="020B0503030501040103"/>
      <p:regular r:id="rId19"/>
    </p:embeddedFont>
    <p:embeddedFont>
      <p:font typeface="Canva Sans Bold" charset="1" panose="020B08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608652" y="-793466"/>
            <a:ext cx="1650648" cy="3086100"/>
            <a:chOff x="0" y="0"/>
            <a:chExt cx="434738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4738" cy="812800"/>
            </a:xfrm>
            <a:custGeom>
              <a:avLst/>
              <a:gdLst/>
              <a:ahLst/>
              <a:cxnLst/>
              <a:rect r="r" b="b" t="t" l="l"/>
              <a:pathLst>
                <a:path h="812800" w="434738">
                  <a:moveTo>
                    <a:pt x="0" y="0"/>
                  </a:moveTo>
                  <a:lnTo>
                    <a:pt x="434738" y="0"/>
                  </a:lnTo>
                  <a:lnTo>
                    <a:pt x="43473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34738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40480" y="3498215"/>
            <a:ext cx="10941577" cy="1908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6"/>
              </a:lnSpc>
            </a:pPr>
            <a:r>
              <a:rPr lang="en-US" sz="7200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User-Centric Sentiment Forecasting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40480" y="5570700"/>
            <a:ext cx="10607040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231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DEEP  LEARNING  PROJECT  ;  MSC  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40480" y="8207422"/>
            <a:ext cx="4459180" cy="303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ARUNI   SAXENA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88340" y="8207422"/>
            <a:ext cx="4459180" cy="303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PAARTH   PATEL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40480" y="1406085"/>
            <a:ext cx="3846761" cy="26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39"/>
              </a:lnSpc>
              <a:spcBef>
                <a:spcPct val="0"/>
              </a:spcBef>
            </a:pPr>
            <a:r>
              <a:rPr lang="en-US" b="true" sz="1599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PROJECT PRESENTATION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40480" y="8839173"/>
            <a:ext cx="4459180" cy="303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ANANDITA   SAOLAPURKAR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88340" y="8839173"/>
            <a:ext cx="4459180" cy="303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96"/>
              </a:lnSpc>
              <a:spcBef>
                <a:spcPct val="0"/>
              </a:spcBef>
            </a:pPr>
            <a:r>
              <a:rPr lang="en-US" sz="1854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RISHI   BARAPATRE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34660"/>
            <a:ext cx="3008659" cy="970915"/>
            <a:chOff x="0" y="0"/>
            <a:chExt cx="792404" cy="255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2404" cy="255714"/>
            </a:xfrm>
            <a:custGeom>
              <a:avLst/>
              <a:gdLst/>
              <a:ahLst/>
              <a:cxnLst/>
              <a:rect r="r" b="b" t="t" l="l"/>
              <a:pathLst>
                <a:path h="255714" w="792404">
                  <a:moveTo>
                    <a:pt x="0" y="0"/>
                  </a:moveTo>
                  <a:lnTo>
                    <a:pt x="792404" y="0"/>
                  </a:lnTo>
                  <a:lnTo>
                    <a:pt x="792404" y="255714"/>
                  </a:lnTo>
                  <a:lnTo>
                    <a:pt x="0" y="2557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2404" cy="293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9684" y="2700449"/>
            <a:ext cx="11170023" cy="3355422"/>
          </a:xfrm>
          <a:custGeom>
            <a:avLst/>
            <a:gdLst/>
            <a:ahLst/>
            <a:cxnLst/>
            <a:rect r="r" b="b" t="t" l="l"/>
            <a:pathLst>
              <a:path h="3355422" w="11170023">
                <a:moveTo>
                  <a:pt x="0" y="0"/>
                </a:moveTo>
                <a:lnTo>
                  <a:pt x="11170023" y="0"/>
                </a:lnTo>
                <a:lnTo>
                  <a:pt x="11170023" y="3355422"/>
                </a:lnTo>
                <a:lnTo>
                  <a:pt x="0" y="3355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6351146"/>
            <a:ext cx="8269496" cy="3431559"/>
          </a:xfrm>
          <a:custGeom>
            <a:avLst/>
            <a:gdLst/>
            <a:ahLst/>
            <a:cxnLst/>
            <a:rect r="r" b="b" t="t" l="l"/>
            <a:pathLst>
              <a:path h="3431559" w="8269496">
                <a:moveTo>
                  <a:pt x="0" y="0"/>
                </a:moveTo>
                <a:lnTo>
                  <a:pt x="8269496" y="0"/>
                </a:lnTo>
                <a:lnTo>
                  <a:pt x="8269496" y="3431560"/>
                </a:lnTo>
                <a:lnTo>
                  <a:pt x="0" y="34315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40480" y="1320360"/>
            <a:ext cx="1258638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Lea</a:t>
            </a: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derboard table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1606" y="1595315"/>
            <a:ext cx="725447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ADA6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6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34660"/>
            <a:ext cx="3008659" cy="970915"/>
            <a:chOff x="0" y="0"/>
            <a:chExt cx="792404" cy="255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2404" cy="255714"/>
            </a:xfrm>
            <a:custGeom>
              <a:avLst/>
              <a:gdLst/>
              <a:ahLst/>
              <a:cxnLst/>
              <a:rect r="r" b="b" t="t" l="l"/>
              <a:pathLst>
                <a:path h="255714" w="792404">
                  <a:moveTo>
                    <a:pt x="0" y="0"/>
                  </a:moveTo>
                  <a:lnTo>
                    <a:pt x="792404" y="0"/>
                  </a:lnTo>
                  <a:lnTo>
                    <a:pt x="792404" y="255714"/>
                  </a:lnTo>
                  <a:lnTo>
                    <a:pt x="0" y="2557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2404" cy="293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840480" y="2669330"/>
            <a:ext cx="10323156" cy="3660086"/>
          </a:xfrm>
          <a:custGeom>
            <a:avLst/>
            <a:gdLst/>
            <a:ahLst/>
            <a:cxnLst/>
            <a:rect r="r" b="b" t="t" l="l"/>
            <a:pathLst>
              <a:path h="3660086" w="10323156">
                <a:moveTo>
                  <a:pt x="0" y="0"/>
                </a:moveTo>
                <a:lnTo>
                  <a:pt x="10323156" y="0"/>
                </a:lnTo>
                <a:lnTo>
                  <a:pt x="10323156" y="3660085"/>
                </a:lnTo>
                <a:lnTo>
                  <a:pt x="0" y="3660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0800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15541" y="6415140"/>
            <a:ext cx="8256918" cy="3317939"/>
          </a:xfrm>
          <a:custGeom>
            <a:avLst/>
            <a:gdLst/>
            <a:ahLst/>
            <a:cxnLst/>
            <a:rect r="r" b="b" t="t" l="l"/>
            <a:pathLst>
              <a:path h="3317939" w="8256918">
                <a:moveTo>
                  <a:pt x="0" y="0"/>
                </a:moveTo>
                <a:lnTo>
                  <a:pt x="8256918" y="0"/>
                </a:lnTo>
                <a:lnTo>
                  <a:pt x="8256918" y="3317939"/>
                </a:lnTo>
                <a:lnTo>
                  <a:pt x="0" y="33179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61" r="-1752" b="-255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40480" y="1320360"/>
            <a:ext cx="1258638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</a:t>
            </a: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dditional result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1606" y="1595315"/>
            <a:ext cx="725447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ADA6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63636" y="3354234"/>
            <a:ext cx="3074340" cy="4526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0552" indent="-150276" lvl="1">
              <a:lnSpc>
                <a:spcPts val="2102"/>
              </a:lnSpc>
              <a:buFont typeface="Arial"/>
              <a:buChar char="•"/>
            </a:pPr>
            <a:r>
              <a:rPr lang="en-US" sz="1392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Quantitative sample visualization sh</a:t>
            </a:r>
            <a:r>
              <a:rPr lang="en-US" sz="1392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owing emotional, aspect-based, and predictive reasoning for </a:t>
            </a:r>
            <a:r>
              <a:rPr lang="en-US" b="true" sz="1392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personalized retention</a:t>
            </a:r>
            <a:r>
              <a:rPr lang="en-US" sz="1392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strategies.</a:t>
            </a:r>
          </a:p>
          <a:p>
            <a:pPr algn="l" marL="300552" indent="-150276" lvl="1">
              <a:lnSpc>
                <a:spcPts val="2102"/>
              </a:lnSpc>
              <a:buFont typeface="Arial"/>
              <a:buChar char="•"/>
            </a:pPr>
            <a:r>
              <a:rPr lang="en-US" sz="1392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Our analysis clearly identifies </a:t>
            </a:r>
            <a:r>
              <a:rPr lang="en-US" b="true" sz="1392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key areas</a:t>
            </a:r>
            <a:r>
              <a:rPr lang="en-US" sz="1392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driving positive (e.g., Food, Cleanliness) and negative (e.g., Service) sentiment.</a:t>
            </a:r>
          </a:p>
          <a:p>
            <a:pPr algn="l" marL="300552" indent="-150276" lvl="1">
              <a:lnSpc>
                <a:spcPts val="2102"/>
              </a:lnSpc>
              <a:buFont typeface="Arial"/>
              <a:buChar char="•"/>
            </a:pPr>
            <a:r>
              <a:rPr lang="en-US" sz="1392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This granular insight allows businesses to focus resources on improving </a:t>
            </a:r>
            <a:r>
              <a:rPr lang="en-US" b="true" sz="1392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specific pain points</a:t>
            </a:r>
            <a:r>
              <a:rPr lang="en-US" sz="1392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which can be addressed to improve </a:t>
            </a:r>
            <a:r>
              <a:rPr lang="en-US" b="true" sz="1392">
                <a:solidFill>
                  <a:srgbClr val="000000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customer satisfaction.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34660"/>
            <a:ext cx="3008659" cy="970915"/>
            <a:chOff x="0" y="0"/>
            <a:chExt cx="792404" cy="255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2404" cy="255714"/>
            </a:xfrm>
            <a:custGeom>
              <a:avLst/>
              <a:gdLst/>
              <a:ahLst/>
              <a:cxnLst/>
              <a:rect r="r" b="b" t="t" l="l"/>
              <a:pathLst>
                <a:path h="255714" w="792404">
                  <a:moveTo>
                    <a:pt x="0" y="0"/>
                  </a:moveTo>
                  <a:lnTo>
                    <a:pt x="792404" y="0"/>
                  </a:lnTo>
                  <a:lnTo>
                    <a:pt x="792404" y="255714"/>
                  </a:lnTo>
                  <a:lnTo>
                    <a:pt x="0" y="2557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2404" cy="293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41606" y="3507204"/>
            <a:ext cx="14347212" cy="436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6"/>
              </a:lnSpc>
            </a:pPr>
            <a:r>
              <a:rPr lang="en-US" sz="2561">
                <a:solidFill>
                  <a:srgbClr val="061313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Understanding the evolution of user sentiment over time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41606" y="2879194"/>
            <a:ext cx="14347212" cy="479070"/>
            <a:chOff x="0" y="0"/>
            <a:chExt cx="3901993" cy="1302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01992" cy="130292"/>
            </a:xfrm>
            <a:custGeom>
              <a:avLst/>
              <a:gdLst/>
              <a:ahLst/>
              <a:cxnLst/>
              <a:rect r="r" b="b" t="t" l="l"/>
              <a:pathLst>
                <a:path h="130292" w="3901992">
                  <a:moveTo>
                    <a:pt x="5396" y="0"/>
                  </a:moveTo>
                  <a:lnTo>
                    <a:pt x="3896596" y="0"/>
                  </a:lnTo>
                  <a:cubicBezTo>
                    <a:pt x="3898028" y="0"/>
                    <a:pt x="3899400" y="569"/>
                    <a:pt x="3900412" y="1580"/>
                  </a:cubicBezTo>
                  <a:cubicBezTo>
                    <a:pt x="3901424" y="2592"/>
                    <a:pt x="3901992" y="3965"/>
                    <a:pt x="3901992" y="5396"/>
                  </a:cubicBezTo>
                  <a:lnTo>
                    <a:pt x="3901992" y="124896"/>
                  </a:lnTo>
                  <a:cubicBezTo>
                    <a:pt x="3901992" y="127876"/>
                    <a:pt x="3899577" y="130292"/>
                    <a:pt x="3896596" y="130292"/>
                  </a:cubicBezTo>
                  <a:lnTo>
                    <a:pt x="5396" y="130292"/>
                  </a:lnTo>
                  <a:cubicBezTo>
                    <a:pt x="2416" y="130292"/>
                    <a:pt x="0" y="127876"/>
                    <a:pt x="0" y="124896"/>
                  </a:cubicBezTo>
                  <a:lnTo>
                    <a:pt x="0" y="5396"/>
                  </a:lnTo>
                  <a:cubicBezTo>
                    <a:pt x="0" y="2416"/>
                    <a:pt x="2416" y="0"/>
                    <a:pt x="53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61313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901993" cy="168392"/>
            </a:xfrm>
            <a:prstGeom prst="rect">
              <a:avLst/>
            </a:prstGeom>
          </p:spPr>
          <p:txBody>
            <a:bodyPr anchor="ctr" rtlCol="false" tIns="49195" lIns="49195" bIns="49195" rIns="49195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061313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 Problem Statement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944571" y="5690363"/>
            <a:ext cx="3342621" cy="3567937"/>
            <a:chOff x="0" y="0"/>
            <a:chExt cx="880361" cy="93970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80361" cy="939704"/>
            </a:xfrm>
            <a:custGeom>
              <a:avLst/>
              <a:gdLst/>
              <a:ahLst/>
              <a:cxnLst/>
              <a:rect r="r" b="b" t="t" l="l"/>
              <a:pathLst>
                <a:path h="939704" w="880361">
                  <a:moveTo>
                    <a:pt x="0" y="0"/>
                  </a:moveTo>
                  <a:lnTo>
                    <a:pt x="880361" y="0"/>
                  </a:lnTo>
                  <a:lnTo>
                    <a:pt x="880361" y="939704"/>
                  </a:lnTo>
                  <a:lnTo>
                    <a:pt x="0" y="939704"/>
                  </a:ln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880361" cy="968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4100219" y="5244821"/>
            <a:ext cx="3342621" cy="536865"/>
            <a:chOff x="0" y="0"/>
            <a:chExt cx="909088" cy="14601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09088" cy="146011"/>
            </a:xfrm>
            <a:custGeom>
              <a:avLst/>
              <a:gdLst/>
              <a:ahLst/>
              <a:cxnLst/>
              <a:rect r="r" b="b" t="t" l="l"/>
              <a:pathLst>
                <a:path h="146011" w="909088">
                  <a:moveTo>
                    <a:pt x="23161" y="0"/>
                  </a:moveTo>
                  <a:lnTo>
                    <a:pt x="885927" y="0"/>
                  </a:lnTo>
                  <a:cubicBezTo>
                    <a:pt x="892070" y="0"/>
                    <a:pt x="897961" y="2440"/>
                    <a:pt x="902305" y="6784"/>
                  </a:cubicBezTo>
                  <a:cubicBezTo>
                    <a:pt x="906648" y="11127"/>
                    <a:pt x="909088" y="17018"/>
                    <a:pt x="909088" y="23161"/>
                  </a:cubicBezTo>
                  <a:lnTo>
                    <a:pt x="909088" y="122849"/>
                  </a:lnTo>
                  <a:cubicBezTo>
                    <a:pt x="909088" y="135641"/>
                    <a:pt x="898719" y="146011"/>
                    <a:pt x="885927" y="146011"/>
                  </a:cubicBezTo>
                  <a:lnTo>
                    <a:pt x="23161" y="146011"/>
                  </a:lnTo>
                  <a:cubicBezTo>
                    <a:pt x="17018" y="146011"/>
                    <a:pt x="11127" y="143570"/>
                    <a:pt x="6784" y="139227"/>
                  </a:cubicBezTo>
                  <a:cubicBezTo>
                    <a:pt x="2440" y="134883"/>
                    <a:pt x="0" y="128992"/>
                    <a:pt x="0" y="122849"/>
                  </a:cubicBezTo>
                  <a:lnTo>
                    <a:pt x="0" y="23161"/>
                  </a:lnTo>
                  <a:cubicBezTo>
                    <a:pt x="0" y="17018"/>
                    <a:pt x="2440" y="11127"/>
                    <a:pt x="6784" y="6784"/>
                  </a:cubicBezTo>
                  <a:cubicBezTo>
                    <a:pt x="11127" y="2440"/>
                    <a:pt x="17018" y="0"/>
                    <a:pt x="23161" y="0"/>
                  </a:cubicBezTo>
                  <a:close/>
                </a:path>
              </a:pathLst>
            </a:custGeom>
            <a:solidFill>
              <a:srgbClr val="664B45"/>
            </a:solidFill>
            <a:ln w="9525" cap="sq">
              <a:solidFill>
                <a:srgbClr val="061313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909088" cy="174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b="true" sz="1700">
                  <a:solidFill>
                    <a:srgbClr val="F5F3EC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Unreliable Ground Truth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182543" y="5599039"/>
            <a:ext cx="3342621" cy="3659261"/>
            <a:chOff x="0" y="0"/>
            <a:chExt cx="880361" cy="96375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80361" cy="963756"/>
            </a:xfrm>
            <a:custGeom>
              <a:avLst/>
              <a:gdLst/>
              <a:ahLst/>
              <a:cxnLst/>
              <a:rect r="r" b="b" t="t" l="l"/>
              <a:pathLst>
                <a:path h="963756" w="880361">
                  <a:moveTo>
                    <a:pt x="0" y="0"/>
                  </a:moveTo>
                  <a:lnTo>
                    <a:pt x="880361" y="0"/>
                  </a:lnTo>
                  <a:lnTo>
                    <a:pt x="880361" y="963756"/>
                  </a:lnTo>
                  <a:lnTo>
                    <a:pt x="0" y="963756"/>
                  </a:ln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880361" cy="9923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8757403" y="6484580"/>
            <a:ext cx="725515" cy="935889"/>
          </a:xfrm>
          <a:custGeom>
            <a:avLst/>
            <a:gdLst/>
            <a:ahLst/>
            <a:cxnLst/>
            <a:rect r="r" b="b" t="t" l="l"/>
            <a:pathLst>
              <a:path h="935889" w="725515">
                <a:moveTo>
                  <a:pt x="0" y="0"/>
                </a:moveTo>
                <a:lnTo>
                  <a:pt x="725515" y="0"/>
                </a:lnTo>
                <a:lnTo>
                  <a:pt x="725515" y="935888"/>
                </a:lnTo>
                <a:lnTo>
                  <a:pt x="0" y="935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0242419" y="6343031"/>
            <a:ext cx="772801" cy="856936"/>
          </a:xfrm>
          <a:custGeom>
            <a:avLst/>
            <a:gdLst/>
            <a:ahLst/>
            <a:cxnLst/>
            <a:rect r="r" b="b" t="t" l="l"/>
            <a:pathLst>
              <a:path h="856936" w="772801">
                <a:moveTo>
                  <a:pt x="0" y="0"/>
                </a:moveTo>
                <a:lnTo>
                  <a:pt x="772801" y="0"/>
                </a:lnTo>
                <a:lnTo>
                  <a:pt x="772801" y="856937"/>
                </a:lnTo>
                <a:lnTo>
                  <a:pt x="0" y="8569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8182543" y="5190321"/>
            <a:ext cx="3342621" cy="536865"/>
            <a:chOff x="0" y="0"/>
            <a:chExt cx="909088" cy="14601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09088" cy="146011"/>
            </a:xfrm>
            <a:custGeom>
              <a:avLst/>
              <a:gdLst/>
              <a:ahLst/>
              <a:cxnLst/>
              <a:rect r="r" b="b" t="t" l="l"/>
              <a:pathLst>
                <a:path h="146011" w="909088">
                  <a:moveTo>
                    <a:pt x="23161" y="0"/>
                  </a:moveTo>
                  <a:lnTo>
                    <a:pt x="885927" y="0"/>
                  </a:lnTo>
                  <a:cubicBezTo>
                    <a:pt x="892070" y="0"/>
                    <a:pt x="897961" y="2440"/>
                    <a:pt x="902305" y="6784"/>
                  </a:cubicBezTo>
                  <a:cubicBezTo>
                    <a:pt x="906648" y="11127"/>
                    <a:pt x="909088" y="17018"/>
                    <a:pt x="909088" y="23161"/>
                  </a:cubicBezTo>
                  <a:lnTo>
                    <a:pt x="909088" y="122849"/>
                  </a:lnTo>
                  <a:cubicBezTo>
                    <a:pt x="909088" y="135641"/>
                    <a:pt x="898719" y="146011"/>
                    <a:pt x="885927" y="146011"/>
                  </a:cubicBezTo>
                  <a:lnTo>
                    <a:pt x="23161" y="146011"/>
                  </a:lnTo>
                  <a:cubicBezTo>
                    <a:pt x="17018" y="146011"/>
                    <a:pt x="11127" y="143570"/>
                    <a:pt x="6784" y="139227"/>
                  </a:cubicBezTo>
                  <a:cubicBezTo>
                    <a:pt x="2440" y="134883"/>
                    <a:pt x="0" y="128992"/>
                    <a:pt x="0" y="122849"/>
                  </a:cubicBezTo>
                  <a:lnTo>
                    <a:pt x="0" y="23161"/>
                  </a:lnTo>
                  <a:cubicBezTo>
                    <a:pt x="0" y="17018"/>
                    <a:pt x="2440" y="11127"/>
                    <a:pt x="6784" y="6784"/>
                  </a:cubicBezTo>
                  <a:cubicBezTo>
                    <a:pt x="11127" y="2440"/>
                    <a:pt x="17018" y="0"/>
                    <a:pt x="23161" y="0"/>
                  </a:cubicBezTo>
                  <a:close/>
                </a:path>
              </a:pathLst>
            </a:custGeom>
            <a:solidFill>
              <a:srgbClr val="664B45"/>
            </a:solidFill>
            <a:ln w="9525" cap="sq">
              <a:solidFill>
                <a:srgbClr val="061313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909088" cy="174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b="true" sz="1700">
                  <a:solidFill>
                    <a:srgbClr val="F5F3EC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Sparse User Data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 flipV="true">
            <a:off x="9482918" y="6952524"/>
            <a:ext cx="665013" cy="0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4" id="24"/>
          <p:cNvGrpSpPr/>
          <p:nvPr/>
        </p:nvGrpSpPr>
        <p:grpSpPr>
          <a:xfrm rot="0">
            <a:off x="4349384" y="5923173"/>
            <a:ext cx="2894946" cy="3010993"/>
            <a:chOff x="0" y="0"/>
            <a:chExt cx="812800" cy="84538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45382"/>
            </a:xfrm>
            <a:custGeom>
              <a:avLst/>
              <a:gdLst/>
              <a:ahLst/>
              <a:cxnLst/>
              <a:rect r="r" b="b" t="t" l="l"/>
              <a:pathLst>
                <a:path h="845382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45382"/>
                  </a:lnTo>
                  <a:lnTo>
                    <a:pt x="0" y="845382"/>
                  </a:lnTo>
                  <a:close/>
                </a:path>
              </a:pathLst>
            </a:custGeom>
            <a:blipFill>
              <a:blip r:embed="rId6"/>
              <a:stretch>
                <a:fillRect l="-1228" t="-2786" r="0" b="-999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2146197" y="5190321"/>
            <a:ext cx="3342621" cy="536865"/>
            <a:chOff x="0" y="0"/>
            <a:chExt cx="909088" cy="14601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09088" cy="146011"/>
            </a:xfrm>
            <a:custGeom>
              <a:avLst/>
              <a:gdLst/>
              <a:ahLst/>
              <a:cxnLst/>
              <a:rect r="r" b="b" t="t" l="l"/>
              <a:pathLst>
                <a:path h="146011" w="909088">
                  <a:moveTo>
                    <a:pt x="23161" y="0"/>
                  </a:moveTo>
                  <a:lnTo>
                    <a:pt x="885927" y="0"/>
                  </a:lnTo>
                  <a:cubicBezTo>
                    <a:pt x="892070" y="0"/>
                    <a:pt x="897961" y="2440"/>
                    <a:pt x="902305" y="6784"/>
                  </a:cubicBezTo>
                  <a:cubicBezTo>
                    <a:pt x="906648" y="11127"/>
                    <a:pt x="909088" y="17018"/>
                    <a:pt x="909088" y="23161"/>
                  </a:cubicBezTo>
                  <a:lnTo>
                    <a:pt x="909088" y="122849"/>
                  </a:lnTo>
                  <a:cubicBezTo>
                    <a:pt x="909088" y="135641"/>
                    <a:pt x="898719" y="146011"/>
                    <a:pt x="885927" y="146011"/>
                  </a:cubicBezTo>
                  <a:lnTo>
                    <a:pt x="23161" y="146011"/>
                  </a:lnTo>
                  <a:cubicBezTo>
                    <a:pt x="17018" y="146011"/>
                    <a:pt x="11127" y="143570"/>
                    <a:pt x="6784" y="139227"/>
                  </a:cubicBezTo>
                  <a:cubicBezTo>
                    <a:pt x="2440" y="134883"/>
                    <a:pt x="0" y="128992"/>
                    <a:pt x="0" y="122849"/>
                  </a:cubicBezTo>
                  <a:lnTo>
                    <a:pt x="0" y="23161"/>
                  </a:lnTo>
                  <a:cubicBezTo>
                    <a:pt x="0" y="17018"/>
                    <a:pt x="2440" y="11127"/>
                    <a:pt x="6784" y="6784"/>
                  </a:cubicBezTo>
                  <a:cubicBezTo>
                    <a:pt x="11127" y="2440"/>
                    <a:pt x="17018" y="0"/>
                    <a:pt x="23161" y="0"/>
                  </a:cubicBezTo>
                  <a:close/>
                </a:path>
              </a:pathLst>
            </a:custGeom>
            <a:solidFill>
              <a:srgbClr val="664B45"/>
            </a:solidFill>
            <a:ln w="9525" cap="sq">
              <a:solidFill>
                <a:srgbClr val="061313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909088" cy="174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5F3EC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Irregular Timestamps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2136672" y="5690363"/>
            <a:ext cx="3342621" cy="3567937"/>
            <a:chOff x="0" y="0"/>
            <a:chExt cx="880361" cy="939704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80361" cy="939704"/>
            </a:xfrm>
            <a:custGeom>
              <a:avLst/>
              <a:gdLst/>
              <a:ahLst/>
              <a:cxnLst/>
              <a:rect r="r" b="b" t="t" l="l"/>
              <a:pathLst>
                <a:path h="939704" w="880361">
                  <a:moveTo>
                    <a:pt x="0" y="0"/>
                  </a:moveTo>
                  <a:lnTo>
                    <a:pt x="880361" y="0"/>
                  </a:lnTo>
                  <a:lnTo>
                    <a:pt x="880361" y="939704"/>
                  </a:lnTo>
                  <a:lnTo>
                    <a:pt x="0" y="939704"/>
                  </a:lnTo>
                  <a:close/>
                </a:path>
              </a:pathLst>
            </a:custGeom>
            <a:solidFill>
              <a:srgbClr val="F9F9F9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880361" cy="968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AutoShape 32" id="32"/>
          <p:cNvSpPr/>
          <p:nvPr/>
        </p:nvSpPr>
        <p:spPr>
          <a:xfrm flipV="true">
            <a:off x="12697254" y="6155516"/>
            <a:ext cx="0" cy="205950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>
            <a:off x="12697254" y="8194486"/>
            <a:ext cx="2519315" cy="205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4" id="34"/>
          <p:cNvGrpSpPr/>
          <p:nvPr/>
        </p:nvGrpSpPr>
        <p:grpSpPr>
          <a:xfrm rot="0">
            <a:off x="13014113" y="7270369"/>
            <a:ext cx="122536" cy="122536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13433075" y="7211806"/>
            <a:ext cx="145965" cy="229374"/>
          </a:xfrm>
          <a:custGeom>
            <a:avLst/>
            <a:gdLst/>
            <a:ahLst/>
            <a:cxnLst/>
            <a:rect r="r" b="b" t="t" l="l"/>
            <a:pathLst>
              <a:path h="229374" w="145965">
                <a:moveTo>
                  <a:pt x="0" y="0"/>
                </a:moveTo>
                <a:lnTo>
                  <a:pt x="145966" y="0"/>
                </a:lnTo>
                <a:lnTo>
                  <a:pt x="145966" y="229374"/>
                </a:lnTo>
                <a:lnTo>
                  <a:pt x="0" y="2293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3709128" y="1320360"/>
            <a:ext cx="11507442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Problem Formulation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41606" y="1595315"/>
            <a:ext cx="725447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ADA6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-5400000">
            <a:off x="11655570" y="7101006"/>
            <a:ext cx="1689891" cy="22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0"/>
              </a:lnSpc>
            </a:pPr>
            <a:r>
              <a:rPr lang="en-US" sz="1293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Sentiment  Score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3014113" y="8416750"/>
            <a:ext cx="2202457" cy="221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10"/>
              </a:lnSpc>
            </a:pPr>
            <a:r>
              <a:rPr lang="en-US" sz="1293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Irreregular Time Stamps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000061" y="8165911"/>
            <a:ext cx="150639" cy="218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"/>
              </a:lnSpc>
            </a:pPr>
            <a:r>
              <a:rPr lang="en-US" sz="12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t1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3433075" y="8165911"/>
            <a:ext cx="153284" cy="218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"/>
              </a:lnSpc>
            </a:pPr>
            <a:r>
              <a:rPr lang="en-US" sz="12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t2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868707" y="8165911"/>
            <a:ext cx="158264" cy="218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"/>
              </a:lnSpc>
            </a:pPr>
            <a:r>
              <a:rPr lang="en-US" sz="12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t3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4252467" y="8165911"/>
            <a:ext cx="162274" cy="218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"/>
              </a:lnSpc>
            </a:pPr>
            <a:r>
              <a:rPr lang="en-US" sz="125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t4</a:t>
            </a:r>
          </a:p>
        </p:txBody>
      </p:sp>
      <p:sp>
        <p:nvSpPr>
          <p:cNvPr name="Freeform 46" id="46"/>
          <p:cNvSpPr/>
          <p:nvPr/>
        </p:nvSpPr>
        <p:spPr>
          <a:xfrm flipH="false" flipV="false" rot="0">
            <a:off x="13868707" y="7211806"/>
            <a:ext cx="145965" cy="229374"/>
          </a:xfrm>
          <a:custGeom>
            <a:avLst/>
            <a:gdLst/>
            <a:ahLst/>
            <a:cxnLst/>
            <a:rect r="r" b="b" t="t" l="l"/>
            <a:pathLst>
              <a:path h="229374" w="145965">
                <a:moveTo>
                  <a:pt x="0" y="0"/>
                </a:moveTo>
                <a:lnTo>
                  <a:pt x="145965" y="0"/>
                </a:lnTo>
                <a:lnTo>
                  <a:pt x="145965" y="229374"/>
                </a:lnTo>
                <a:lnTo>
                  <a:pt x="0" y="2293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7" id="47"/>
          <p:cNvGrpSpPr/>
          <p:nvPr/>
        </p:nvGrpSpPr>
        <p:grpSpPr>
          <a:xfrm rot="0">
            <a:off x="14272337" y="6914966"/>
            <a:ext cx="122536" cy="122536"/>
            <a:chOff x="0" y="0"/>
            <a:chExt cx="812800" cy="812800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TextBox 50" id="50"/>
          <p:cNvSpPr txBox="true"/>
          <p:nvPr/>
        </p:nvSpPr>
        <p:spPr>
          <a:xfrm rot="0">
            <a:off x="8532912" y="7966460"/>
            <a:ext cx="2641882" cy="639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4"/>
              </a:lnSpc>
            </a:pPr>
            <a:r>
              <a:rPr lang="en-US" sz="1824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Only 5 reviews given </a:t>
            </a:r>
          </a:p>
          <a:p>
            <a:pPr algn="ctr">
              <a:lnSpc>
                <a:spcPts val="2554"/>
              </a:lnSpc>
            </a:pPr>
            <a:r>
              <a:rPr lang="en-US" sz="1824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throughout the time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225868" y="7245895"/>
            <a:ext cx="805904" cy="27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sz="160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hotel - 1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1141606" y="4432768"/>
            <a:ext cx="14347212" cy="509903"/>
            <a:chOff x="0" y="0"/>
            <a:chExt cx="3901993" cy="138678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3901992" cy="138678"/>
            </a:xfrm>
            <a:custGeom>
              <a:avLst/>
              <a:gdLst/>
              <a:ahLst/>
              <a:cxnLst/>
              <a:rect r="r" b="b" t="t" l="l"/>
              <a:pathLst>
                <a:path h="138678" w="3901992">
                  <a:moveTo>
                    <a:pt x="5396" y="0"/>
                  </a:moveTo>
                  <a:lnTo>
                    <a:pt x="3896596" y="0"/>
                  </a:lnTo>
                  <a:cubicBezTo>
                    <a:pt x="3898028" y="0"/>
                    <a:pt x="3899400" y="569"/>
                    <a:pt x="3900412" y="1580"/>
                  </a:cubicBezTo>
                  <a:cubicBezTo>
                    <a:pt x="3901424" y="2592"/>
                    <a:pt x="3901992" y="3965"/>
                    <a:pt x="3901992" y="5396"/>
                  </a:cubicBezTo>
                  <a:lnTo>
                    <a:pt x="3901992" y="133282"/>
                  </a:lnTo>
                  <a:cubicBezTo>
                    <a:pt x="3901992" y="136262"/>
                    <a:pt x="3899577" y="138678"/>
                    <a:pt x="3896596" y="138678"/>
                  </a:cubicBezTo>
                  <a:lnTo>
                    <a:pt x="5396" y="138678"/>
                  </a:lnTo>
                  <a:cubicBezTo>
                    <a:pt x="3965" y="138678"/>
                    <a:pt x="2592" y="138109"/>
                    <a:pt x="1580" y="137097"/>
                  </a:cubicBezTo>
                  <a:cubicBezTo>
                    <a:pt x="569" y="136085"/>
                    <a:pt x="0" y="134713"/>
                    <a:pt x="0" y="133282"/>
                  </a:cubicBezTo>
                  <a:lnTo>
                    <a:pt x="0" y="5396"/>
                  </a:lnTo>
                  <a:cubicBezTo>
                    <a:pt x="0" y="2416"/>
                    <a:pt x="2416" y="0"/>
                    <a:pt x="539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061313"/>
              </a:solidFill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0" y="-38100"/>
              <a:ext cx="3901993" cy="176778"/>
            </a:xfrm>
            <a:prstGeom prst="rect">
              <a:avLst/>
            </a:prstGeom>
          </p:spPr>
          <p:txBody>
            <a:bodyPr anchor="ctr" rtlCol="false" tIns="49195" lIns="49195" bIns="49195" rIns="49195"/>
            <a:lstStyle/>
            <a:p>
              <a:pPr algn="ctr">
                <a:lnSpc>
                  <a:spcPts val="2940"/>
                </a:lnSpc>
              </a:pPr>
              <a:r>
                <a:rPr lang="en-US" b="true" sz="2100">
                  <a:solidFill>
                    <a:srgbClr val="061313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Challenges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34660"/>
            <a:ext cx="3008659" cy="970915"/>
            <a:chOff x="0" y="0"/>
            <a:chExt cx="792404" cy="255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2404" cy="255714"/>
            </a:xfrm>
            <a:custGeom>
              <a:avLst/>
              <a:gdLst/>
              <a:ahLst/>
              <a:cxnLst/>
              <a:rect r="r" b="b" t="t" l="l"/>
              <a:pathLst>
                <a:path h="255714" w="792404">
                  <a:moveTo>
                    <a:pt x="0" y="0"/>
                  </a:moveTo>
                  <a:lnTo>
                    <a:pt x="792404" y="0"/>
                  </a:lnTo>
                  <a:lnTo>
                    <a:pt x="792404" y="255714"/>
                  </a:lnTo>
                  <a:lnTo>
                    <a:pt x="0" y="2557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2404" cy="293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4942900"/>
            <a:ext cx="1687284" cy="1016320"/>
            <a:chOff x="0" y="0"/>
            <a:chExt cx="445295" cy="268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5295" cy="268219"/>
            </a:xfrm>
            <a:custGeom>
              <a:avLst/>
              <a:gdLst/>
              <a:ahLst/>
              <a:cxnLst/>
              <a:rect r="r" b="b" t="t" l="l"/>
              <a:pathLst>
                <a:path h="268219" w="445295">
                  <a:moveTo>
                    <a:pt x="50472" y="0"/>
                  </a:moveTo>
                  <a:lnTo>
                    <a:pt x="394823" y="0"/>
                  </a:lnTo>
                  <a:cubicBezTo>
                    <a:pt x="408209" y="0"/>
                    <a:pt x="421047" y="5318"/>
                    <a:pt x="430512" y="14783"/>
                  </a:cubicBezTo>
                  <a:cubicBezTo>
                    <a:pt x="439978" y="24248"/>
                    <a:pt x="445295" y="37086"/>
                    <a:pt x="445295" y="50472"/>
                  </a:cubicBezTo>
                  <a:lnTo>
                    <a:pt x="445295" y="217747"/>
                  </a:lnTo>
                  <a:cubicBezTo>
                    <a:pt x="445295" y="231133"/>
                    <a:pt x="439978" y="243971"/>
                    <a:pt x="430512" y="253436"/>
                  </a:cubicBezTo>
                  <a:cubicBezTo>
                    <a:pt x="421047" y="262902"/>
                    <a:pt x="408209" y="268219"/>
                    <a:pt x="394823" y="268219"/>
                  </a:cubicBezTo>
                  <a:lnTo>
                    <a:pt x="50472" y="268219"/>
                  </a:lnTo>
                  <a:cubicBezTo>
                    <a:pt x="22597" y="268219"/>
                    <a:pt x="0" y="245622"/>
                    <a:pt x="0" y="217747"/>
                  </a:cubicBezTo>
                  <a:lnTo>
                    <a:pt x="0" y="50472"/>
                  </a:lnTo>
                  <a:cubicBezTo>
                    <a:pt x="0" y="22597"/>
                    <a:pt x="22597" y="0"/>
                    <a:pt x="5047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45295" cy="296794"/>
            </a:xfrm>
            <a:prstGeom prst="rect">
              <a:avLst/>
            </a:prstGeom>
          </p:spPr>
          <p:txBody>
            <a:bodyPr anchor="ctr" rtlCol="false" tIns="28358" lIns="28358" bIns="28358" rIns="28358"/>
            <a:lstStyle/>
            <a:p>
              <a:pPr algn="ctr">
                <a:lnSpc>
                  <a:spcPts val="2263"/>
                </a:lnSpc>
              </a:pPr>
              <a:r>
                <a:rPr lang="en-US" sz="1616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Unlabelled Yelp time series reviews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169515" y="6148598"/>
            <a:ext cx="2322523" cy="946099"/>
            <a:chOff x="0" y="0"/>
            <a:chExt cx="612943" cy="24968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2943" cy="249687"/>
            </a:xfrm>
            <a:custGeom>
              <a:avLst/>
              <a:gdLst/>
              <a:ahLst/>
              <a:cxnLst/>
              <a:rect r="r" b="b" t="t" l="l"/>
              <a:pathLst>
                <a:path h="249687" w="612943">
                  <a:moveTo>
                    <a:pt x="36667" y="0"/>
                  </a:moveTo>
                  <a:lnTo>
                    <a:pt x="576275" y="0"/>
                  </a:lnTo>
                  <a:cubicBezTo>
                    <a:pt x="586000" y="0"/>
                    <a:pt x="595326" y="3863"/>
                    <a:pt x="602203" y="10740"/>
                  </a:cubicBezTo>
                  <a:cubicBezTo>
                    <a:pt x="609079" y="17616"/>
                    <a:pt x="612943" y="26943"/>
                    <a:pt x="612943" y="36667"/>
                  </a:cubicBezTo>
                  <a:lnTo>
                    <a:pt x="612943" y="213020"/>
                  </a:lnTo>
                  <a:cubicBezTo>
                    <a:pt x="612943" y="222745"/>
                    <a:pt x="609079" y="232071"/>
                    <a:pt x="602203" y="238948"/>
                  </a:cubicBezTo>
                  <a:cubicBezTo>
                    <a:pt x="595326" y="245824"/>
                    <a:pt x="586000" y="249687"/>
                    <a:pt x="576275" y="249687"/>
                  </a:cubicBezTo>
                  <a:lnTo>
                    <a:pt x="36667" y="249687"/>
                  </a:lnTo>
                  <a:cubicBezTo>
                    <a:pt x="26943" y="249687"/>
                    <a:pt x="17616" y="245824"/>
                    <a:pt x="10740" y="238948"/>
                  </a:cubicBezTo>
                  <a:cubicBezTo>
                    <a:pt x="3863" y="232071"/>
                    <a:pt x="0" y="222745"/>
                    <a:pt x="0" y="213020"/>
                  </a:cubicBezTo>
                  <a:lnTo>
                    <a:pt x="0" y="36667"/>
                  </a:lnTo>
                  <a:cubicBezTo>
                    <a:pt x="0" y="26943"/>
                    <a:pt x="3863" y="17616"/>
                    <a:pt x="10740" y="10740"/>
                  </a:cubicBezTo>
                  <a:cubicBezTo>
                    <a:pt x="17616" y="3863"/>
                    <a:pt x="26943" y="0"/>
                    <a:pt x="36667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612943" cy="278262"/>
            </a:xfrm>
            <a:prstGeom prst="rect">
              <a:avLst/>
            </a:prstGeom>
          </p:spPr>
          <p:txBody>
            <a:bodyPr anchor="ctr" rtlCol="false" tIns="28358" lIns="28358" bIns="28358" rIns="28358"/>
            <a:lstStyle/>
            <a:p>
              <a:pPr algn="ctr">
                <a:lnSpc>
                  <a:spcPts val="2263"/>
                </a:lnSpc>
              </a:pPr>
              <a:r>
                <a:rPr lang="en-US" sz="1616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Added psycholinguistic features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167457" y="3974279"/>
            <a:ext cx="2322523" cy="925027"/>
            <a:chOff x="0" y="0"/>
            <a:chExt cx="612943" cy="2441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12943" cy="244126"/>
            </a:xfrm>
            <a:custGeom>
              <a:avLst/>
              <a:gdLst/>
              <a:ahLst/>
              <a:cxnLst/>
              <a:rect r="r" b="b" t="t" l="l"/>
              <a:pathLst>
                <a:path h="244126" w="612943">
                  <a:moveTo>
                    <a:pt x="36667" y="0"/>
                  </a:moveTo>
                  <a:lnTo>
                    <a:pt x="576275" y="0"/>
                  </a:lnTo>
                  <a:cubicBezTo>
                    <a:pt x="586000" y="0"/>
                    <a:pt x="595326" y="3863"/>
                    <a:pt x="602203" y="10740"/>
                  </a:cubicBezTo>
                  <a:cubicBezTo>
                    <a:pt x="609079" y="17616"/>
                    <a:pt x="612943" y="26943"/>
                    <a:pt x="612943" y="36667"/>
                  </a:cubicBezTo>
                  <a:lnTo>
                    <a:pt x="612943" y="207459"/>
                  </a:lnTo>
                  <a:cubicBezTo>
                    <a:pt x="612943" y="227710"/>
                    <a:pt x="596526" y="244126"/>
                    <a:pt x="576275" y="244126"/>
                  </a:cubicBezTo>
                  <a:lnTo>
                    <a:pt x="36667" y="244126"/>
                  </a:lnTo>
                  <a:cubicBezTo>
                    <a:pt x="26943" y="244126"/>
                    <a:pt x="17616" y="240263"/>
                    <a:pt x="10740" y="233386"/>
                  </a:cubicBezTo>
                  <a:cubicBezTo>
                    <a:pt x="3863" y="226510"/>
                    <a:pt x="0" y="217183"/>
                    <a:pt x="0" y="207459"/>
                  </a:cubicBezTo>
                  <a:lnTo>
                    <a:pt x="0" y="36667"/>
                  </a:lnTo>
                  <a:cubicBezTo>
                    <a:pt x="0" y="26943"/>
                    <a:pt x="3863" y="17616"/>
                    <a:pt x="10740" y="10740"/>
                  </a:cubicBezTo>
                  <a:cubicBezTo>
                    <a:pt x="17616" y="3863"/>
                    <a:pt x="26943" y="0"/>
                    <a:pt x="36667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12943" cy="272701"/>
            </a:xfrm>
            <a:prstGeom prst="rect">
              <a:avLst/>
            </a:prstGeom>
          </p:spPr>
          <p:txBody>
            <a:bodyPr anchor="ctr" rtlCol="false" tIns="28358" lIns="28358" bIns="28358" rIns="28358"/>
            <a:lstStyle/>
            <a:p>
              <a:pPr algn="ctr">
                <a:lnSpc>
                  <a:spcPts val="2263"/>
                </a:lnSpc>
              </a:pPr>
              <a:r>
                <a:rPr lang="en-US" sz="1616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Hybrid GNN for ABSA 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061706" y="4297303"/>
            <a:ext cx="2896645" cy="2374849"/>
            <a:chOff x="0" y="0"/>
            <a:chExt cx="764460" cy="62675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64460" cy="626752"/>
            </a:xfrm>
            <a:custGeom>
              <a:avLst/>
              <a:gdLst/>
              <a:ahLst/>
              <a:cxnLst/>
              <a:rect r="r" b="b" t="t" l="l"/>
              <a:pathLst>
                <a:path h="626752" w="764460">
                  <a:moveTo>
                    <a:pt x="29400" y="0"/>
                  </a:moveTo>
                  <a:lnTo>
                    <a:pt x="735060" y="0"/>
                  </a:lnTo>
                  <a:cubicBezTo>
                    <a:pt x="751298" y="0"/>
                    <a:pt x="764460" y="13163"/>
                    <a:pt x="764460" y="29400"/>
                  </a:cubicBezTo>
                  <a:lnTo>
                    <a:pt x="764460" y="597352"/>
                  </a:lnTo>
                  <a:cubicBezTo>
                    <a:pt x="764460" y="613589"/>
                    <a:pt x="751298" y="626752"/>
                    <a:pt x="735060" y="626752"/>
                  </a:cubicBezTo>
                  <a:lnTo>
                    <a:pt x="29400" y="626752"/>
                  </a:lnTo>
                  <a:cubicBezTo>
                    <a:pt x="13163" y="626752"/>
                    <a:pt x="0" y="613589"/>
                    <a:pt x="0" y="597352"/>
                  </a:cubicBezTo>
                  <a:lnTo>
                    <a:pt x="0" y="29400"/>
                  </a:lnTo>
                  <a:cubicBezTo>
                    <a:pt x="0" y="13163"/>
                    <a:pt x="13163" y="0"/>
                    <a:pt x="29400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764460" cy="655327"/>
            </a:xfrm>
            <a:prstGeom prst="rect">
              <a:avLst/>
            </a:prstGeom>
          </p:spPr>
          <p:txBody>
            <a:bodyPr anchor="ctr" rtlCol="false" tIns="28358" lIns="28358" bIns="28358" rIns="28358"/>
            <a:lstStyle/>
            <a:p>
              <a:pPr algn="ctr">
                <a:lnSpc>
                  <a:spcPts val="2263"/>
                </a:lnSpc>
              </a:pPr>
              <a:r>
                <a:rPr lang="en-US" sz="1616" b="true">
                  <a:solidFill>
                    <a:srgbClr val="000000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Labelled with ABSA</a:t>
              </a:r>
            </a:p>
            <a:p>
              <a:pPr algn="ctr">
                <a:lnSpc>
                  <a:spcPts val="2263"/>
                </a:lnSpc>
              </a:pPr>
              <a:r>
                <a:rPr lang="en-US" sz="1616" b="true">
                  <a:solidFill>
                    <a:srgbClr val="000000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scores -: T</a:t>
              </a:r>
              <a:r>
                <a:rPr lang="en-US" sz="1616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he dataset has also been enriched with emotion annotations to  capture what they talk (aspects), what they</a:t>
              </a:r>
            </a:p>
            <a:p>
              <a:pPr algn="ctr">
                <a:lnSpc>
                  <a:spcPts val="2263"/>
                </a:lnSpc>
              </a:pPr>
              <a:r>
                <a:rPr lang="en-US" sz="1616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feel about it (sentiment and emotion scores).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125174" y="7429053"/>
            <a:ext cx="2542654" cy="1311987"/>
            <a:chOff x="0" y="0"/>
            <a:chExt cx="671038" cy="34625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1038" cy="346250"/>
            </a:xfrm>
            <a:custGeom>
              <a:avLst/>
              <a:gdLst/>
              <a:ahLst/>
              <a:cxnLst/>
              <a:rect r="r" b="b" t="t" l="l"/>
              <a:pathLst>
                <a:path h="346250" w="671038">
                  <a:moveTo>
                    <a:pt x="33493" y="0"/>
                  </a:moveTo>
                  <a:lnTo>
                    <a:pt x="637545" y="0"/>
                  </a:lnTo>
                  <a:cubicBezTo>
                    <a:pt x="646428" y="0"/>
                    <a:pt x="654947" y="3529"/>
                    <a:pt x="661228" y="9810"/>
                  </a:cubicBezTo>
                  <a:cubicBezTo>
                    <a:pt x="667509" y="16091"/>
                    <a:pt x="671038" y="24610"/>
                    <a:pt x="671038" y="33493"/>
                  </a:cubicBezTo>
                  <a:lnTo>
                    <a:pt x="671038" y="312757"/>
                  </a:lnTo>
                  <a:cubicBezTo>
                    <a:pt x="671038" y="331254"/>
                    <a:pt x="656042" y="346250"/>
                    <a:pt x="637545" y="346250"/>
                  </a:cubicBezTo>
                  <a:lnTo>
                    <a:pt x="33493" y="346250"/>
                  </a:lnTo>
                  <a:cubicBezTo>
                    <a:pt x="24610" y="346250"/>
                    <a:pt x="16091" y="342721"/>
                    <a:pt x="9810" y="336440"/>
                  </a:cubicBezTo>
                  <a:cubicBezTo>
                    <a:pt x="3529" y="330159"/>
                    <a:pt x="0" y="321640"/>
                    <a:pt x="0" y="312757"/>
                  </a:cubicBezTo>
                  <a:lnTo>
                    <a:pt x="0" y="33493"/>
                  </a:lnTo>
                  <a:cubicBezTo>
                    <a:pt x="0" y="24610"/>
                    <a:pt x="3529" y="16091"/>
                    <a:pt x="9810" y="9810"/>
                  </a:cubicBezTo>
                  <a:cubicBezTo>
                    <a:pt x="16091" y="3529"/>
                    <a:pt x="24610" y="0"/>
                    <a:pt x="33493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671038" cy="374825"/>
            </a:xfrm>
            <a:prstGeom prst="rect">
              <a:avLst/>
            </a:prstGeom>
          </p:spPr>
          <p:txBody>
            <a:bodyPr anchor="ctr" rtlCol="false" tIns="28358" lIns="28358" bIns="28358" rIns="28358"/>
            <a:lstStyle/>
            <a:p>
              <a:pPr algn="ctr">
                <a:lnSpc>
                  <a:spcPts val="2263"/>
                </a:lnSpc>
              </a:pPr>
              <a:r>
                <a:rPr lang="en-US" sz="1616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Dimensionality Reduction for Latent Representation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834651" y="4690818"/>
            <a:ext cx="2587394" cy="1587820"/>
            <a:chOff x="0" y="0"/>
            <a:chExt cx="682845" cy="4190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82845" cy="419045"/>
            </a:xfrm>
            <a:custGeom>
              <a:avLst/>
              <a:gdLst/>
              <a:ahLst/>
              <a:cxnLst/>
              <a:rect r="r" b="b" t="t" l="l"/>
              <a:pathLst>
                <a:path h="419045" w="682845">
                  <a:moveTo>
                    <a:pt x="32914" y="0"/>
                  </a:moveTo>
                  <a:lnTo>
                    <a:pt x="649931" y="0"/>
                  </a:lnTo>
                  <a:cubicBezTo>
                    <a:pt x="658661" y="0"/>
                    <a:pt x="667032" y="3468"/>
                    <a:pt x="673205" y="9640"/>
                  </a:cubicBezTo>
                  <a:cubicBezTo>
                    <a:pt x="679377" y="15813"/>
                    <a:pt x="682845" y="24185"/>
                    <a:pt x="682845" y="32914"/>
                  </a:cubicBezTo>
                  <a:lnTo>
                    <a:pt x="682845" y="386131"/>
                  </a:lnTo>
                  <a:cubicBezTo>
                    <a:pt x="682845" y="394861"/>
                    <a:pt x="679377" y="403233"/>
                    <a:pt x="673205" y="409405"/>
                  </a:cubicBezTo>
                  <a:cubicBezTo>
                    <a:pt x="667032" y="415578"/>
                    <a:pt x="658661" y="419045"/>
                    <a:pt x="649931" y="419045"/>
                  </a:cubicBezTo>
                  <a:lnTo>
                    <a:pt x="32914" y="419045"/>
                  </a:lnTo>
                  <a:cubicBezTo>
                    <a:pt x="24185" y="419045"/>
                    <a:pt x="15813" y="415578"/>
                    <a:pt x="9640" y="409405"/>
                  </a:cubicBezTo>
                  <a:cubicBezTo>
                    <a:pt x="3468" y="403233"/>
                    <a:pt x="0" y="394861"/>
                    <a:pt x="0" y="386131"/>
                  </a:cubicBezTo>
                  <a:lnTo>
                    <a:pt x="0" y="32914"/>
                  </a:lnTo>
                  <a:cubicBezTo>
                    <a:pt x="0" y="24185"/>
                    <a:pt x="3468" y="15813"/>
                    <a:pt x="9640" y="9640"/>
                  </a:cubicBezTo>
                  <a:cubicBezTo>
                    <a:pt x="15813" y="3468"/>
                    <a:pt x="24185" y="0"/>
                    <a:pt x="3291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682845" cy="447620"/>
            </a:xfrm>
            <a:prstGeom prst="rect">
              <a:avLst/>
            </a:prstGeom>
          </p:spPr>
          <p:txBody>
            <a:bodyPr anchor="ctr" rtlCol="false" tIns="28358" lIns="28358" bIns="28358" rIns="28358"/>
            <a:lstStyle/>
            <a:p>
              <a:pPr algn="ctr">
                <a:lnSpc>
                  <a:spcPts val="2263"/>
                </a:lnSpc>
              </a:pPr>
              <a:r>
                <a:rPr lang="en-US" b="true" sz="1616">
                  <a:solidFill>
                    <a:srgbClr val="000000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KMeans Clustering</a:t>
              </a:r>
            </a:p>
            <a:p>
              <a:pPr algn="ctr">
                <a:lnSpc>
                  <a:spcPts val="2263"/>
                </a:lnSpc>
              </a:pPr>
              <a:r>
                <a:rPr lang="en-US" sz="1616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Leveraging cluster’s review history to predict sentiment of user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402279" y="5015792"/>
            <a:ext cx="2122984" cy="1016320"/>
            <a:chOff x="0" y="0"/>
            <a:chExt cx="560282" cy="2682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60282" cy="268219"/>
            </a:xfrm>
            <a:custGeom>
              <a:avLst/>
              <a:gdLst/>
              <a:ahLst/>
              <a:cxnLst/>
              <a:rect r="r" b="b" t="t" l="l"/>
              <a:pathLst>
                <a:path h="268219" w="560282">
                  <a:moveTo>
                    <a:pt x="40114" y="0"/>
                  </a:moveTo>
                  <a:lnTo>
                    <a:pt x="520168" y="0"/>
                  </a:lnTo>
                  <a:cubicBezTo>
                    <a:pt x="530807" y="0"/>
                    <a:pt x="541010" y="4226"/>
                    <a:pt x="548533" y="11749"/>
                  </a:cubicBezTo>
                  <a:cubicBezTo>
                    <a:pt x="556055" y="19272"/>
                    <a:pt x="560282" y="29475"/>
                    <a:pt x="560282" y="40114"/>
                  </a:cubicBezTo>
                  <a:lnTo>
                    <a:pt x="560282" y="228106"/>
                  </a:lnTo>
                  <a:cubicBezTo>
                    <a:pt x="560282" y="238744"/>
                    <a:pt x="556055" y="248947"/>
                    <a:pt x="548533" y="256470"/>
                  </a:cubicBezTo>
                  <a:cubicBezTo>
                    <a:pt x="541010" y="263993"/>
                    <a:pt x="530807" y="268219"/>
                    <a:pt x="520168" y="268219"/>
                  </a:cubicBezTo>
                  <a:lnTo>
                    <a:pt x="40114" y="268219"/>
                  </a:lnTo>
                  <a:cubicBezTo>
                    <a:pt x="29475" y="268219"/>
                    <a:pt x="19272" y="263993"/>
                    <a:pt x="11749" y="256470"/>
                  </a:cubicBezTo>
                  <a:cubicBezTo>
                    <a:pt x="4226" y="248947"/>
                    <a:pt x="0" y="238744"/>
                    <a:pt x="0" y="228106"/>
                  </a:cubicBezTo>
                  <a:lnTo>
                    <a:pt x="0" y="40114"/>
                  </a:lnTo>
                  <a:cubicBezTo>
                    <a:pt x="0" y="29475"/>
                    <a:pt x="4226" y="19272"/>
                    <a:pt x="11749" y="11749"/>
                  </a:cubicBezTo>
                  <a:cubicBezTo>
                    <a:pt x="19272" y="4226"/>
                    <a:pt x="29475" y="0"/>
                    <a:pt x="40114" y="0"/>
                  </a:cubicBezTo>
                  <a:close/>
                </a:path>
              </a:pathLst>
            </a:custGeom>
            <a:solidFill>
              <a:srgbClr val="664B45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560282" cy="296794"/>
            </a:xfrm>
            <a:prstGeom prst="rect">
              <a:avLst/>
            </a:prstGeom>
          </p:spPr>
          <p:txBody>
            <a:bodyPr anchor="ctr" rtlCol="false" tIns="28358" lIns="28358" bIns="28358" rIns="28358"/>
            <a:lstStyle/>
            <a:p>
              <a:pPr algn="ctr">
                <a:lnSpc>
                  <a:spcPts val="2123"/>
                </a:lnSpc>
              </a:pPr>
              <a:r>
                <a:rPr lang="en-US" b="true" sz="1516">
                  <a:solidFill>
                    <a:srgbClr val="F5F3EC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User centric Sentiment Forecasting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flipV="true">
            <a:off x="2715984" y="4436793"/>
            <a:ext cx="451473" cy="101426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>
            <a:off x="2715984" y="5451060"/>
            <a:ext cx="453531" cy="117058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H="true" flipV="true">
            <a:off x="5489980" y="4436793"/>
            <a:ext cx="571726" cy="104793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 flipH="true">
            <a:off x="5492038" y="5484728"/>
            <a:ext cx="569668" cy="113692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 flipH="true">
            <a:off x="8958351" y="5484728"/>
            <a:ext cx="87630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1" id="31"/>
          <p:cNvSpPr/>
          <p:nvPr/>
        </p:nvSpPr>
        <p:spPr>
          <a:xfrm flipH="true" flipV="true">
            <a:off x="12422045" y="5484728"/>
            <a:ext cx="2980234" cy="392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2" id="32"/>
          <p:cNvSpPr/>
          <p:nvPr/>
        </p:nvSpPr>
        <p:spPr>
          <a:xfrm flipV="true">
            <a:off x="9396501" y="5484728"/>
            <a:ext cx="0" cy="19443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diamond" len="lg" w="lg"/>
          </a:ln>
        </p:spPr>
      </p:sp>
      <p:grpSp>
        <p:nvGrpSpPr>
          <p:cNvPr name="Group 33" id="33"/>
          <p:cNvGrpSpPr/>
          <p:nvPr/>
        </p:nvGrpSpPr>
        <p:grpSpPr>
          <a:xfrm rot="0">
            <a:off x="12850670" y="4725928"/>
            <a:ext cx="2122984" cy="1517599"/>
            <a:chOff x="0" y="0"/>
            <a:chExt cx="560282" cy="400513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560282" cy="400513"/>
            </a:xfrm>
            <a:custGeom>
              <a:avLst/>
              <a:gdLst/>
              <a:ahLst/>
              <a:cxnLst/>
              <a:rect r="r" b="b" t="t" l="l"/>
              <a:pathLst>
                <a:path h="400513" w="560282">
                  <a:moveTo>
                    <a:pt x="40114" y="0"/>
                  </a:moveTo>
                  <a:lnTo>
                    <a:pt x="520168" y="0"/>
                  </a:lnTo>
                  <a:cubicBezTo>
                    <a:pt x="530807" y="0"/>
                    <a:pt x="541010" y="4226"/>
                    <a:pt x="548533" y="11749"/>
                  </a:cubicBezTo>
                  <a:cubicBezTo>
                    <a:pt x="556055" y="19272"/>
                    <a:pt x="560282" y="29475"/>
                    <a:pt x="560282" y="40114"/>
                  </a:cubicBezTo>
                  <a:lnTo>
                    <a:pt x="560282" y="360399"/>
                  </a:lnTo>
                  <a:cubicBezTo>
                    <a:pt x="560282" y="382554"/>
                    <a:pt x="542322" y="400513"/>
                    <a:pt x="520168" y="400513"/>
                  </a:cubicBezTo>
                  <a:lnTo>
                    <a:pt x="40114" y="400513"/>
                  </a:lnTo>
                  <a:cubicBezTo>
                    <a:pt x="29475" y="400513"/>
                    <a:pt x="19272" y="396287"/>
                    <a:pt x="11749" y="388764"/>
                  </a:cubicBezTo>
                  <a:cubicBezTo>
                    <a:pt x="4226" y="381241"/>
                    <a:pt x="0" y="371038"/>
                    <a:pt x="0" y="360399"/>
                  </a:cubicBezTo>
                  <a:lnTo>
                    <a:pt x="0" y="40114"/>
                  </a:lnTo>
                  <a:cubicBezTo>
                    <a:pt x="0" y="29475"/>
                    <a:pt x="4226" y="19272"/>
                    <a:pt x="11749" y="11749"/>
                  </a:cubicBezTo>
                  <a:cubicBezTo>
                    <a:pt x="19272" y="4226"/>
                    <a:pt x="29475" y="0"/>
                    <a:pt x="4011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560282" cy="429088"/>
            </a:xfrm>
            <a:prstGeom prst="rect">
              <a:avLst/>
            </a:prstGeom>
          </p:spPr>
          <p:txBody>
            <a:bodyPr anchor="ctr" rtlCol="false" tIns="28358" lIns="28358" bIns="28358" rIns="28358"/>
            <a:lstStyle/>
            <a:p>
              <a:pPr algn="ctr">
                <a:lnSpc>
                  <a:spcPts val="2263"/>
                </a:lnSpc>
              </a:pPr>
              <a:r>
                <a:rPr lang="en-US" b="true" sz="1616">
                  <a:solidFill>
                    <a:srgbClr val="000000"/>
                  </a:solidFill>
                  <a:latin typeface="Libre Baskerville Bold"/>
                  <a:ea typeface="Libre Baskerville Bold"/>
                  <a:cs typeface="Libre Baskerville Bold"/>
                  <a:sym typeface="Libre Baskerville Bold"/>
                </a:rPr>
                <a:t>Clustered Data  at irregular timestamps-</a:t>
              </a:r>
              <a:r>
                <a:rPr lang="en-US" sz="1616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 Time aware attention model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28700" y="3422415"/>
            <a:ext cx="1687284" cy="1016320"/>
            <a:chOff x="0" y="0"/>
            <a:chExt cx="445295" cy="26821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45295" cy="268219"/>
            </a:xfrm>
            <a:custGeom>
              <a:avLst/>
              <a:gdLst/>
              <a:ahLst/>
              <a:cxnLst/>
              <a:rect r="r" b="b" t="t" l="l"/>
              <a:pathLst>
                <a:path h="268219" w="445295">
                  <a:moveTo>
                    <a:pt x="50472" y="0"/>
                  </a:moveTo>
                  <a:lnTo>
                    <a:pt x="394823" y="0"/>
                  </a:lnTo>
                  <a:cubicBezTo>
                    <a:pt x="408209" y="0"/>
                    <a:pt x="421047" y="5318"/>
                    <a:pt x="430512" y="14783"/>
                  </a:cubicBezTo>
                  <a:cubicBezTo>
                    <a:pt x="439978" y="24248"/>
                    <a:pt x="445295" y="37086"/>
                    <a:pt x="445295" y="50472"/>
                  </a:cubicBezTo>
                  <a:lnTo>
                    <a:pt x="445295" y="217747"/>
                  </a:lnTo>
                  <a:cubicBezTo>
                    <a:pt x="445295" y="231133"/>
                    <a:pt x="439978" y="243971"/>
                    <a:pt x="430512" y="253436"/>
                  </a:cubicBezTo>
                  <a:cubicBezTo>
                    <a:pt x="421047" y="262902"/>
                    <a:pt x="408209" y="268219"/>
                    <a:pt x="394823" y="268219"/>
                  </a:cubicBezTo>
                  <a:lnTo>
                    <a:pt x="50472" y="268219"/>
                  </a:lnTo>
                  <a:cubicBezTo>
                    <a:pt x="22597" y="268219"/>
                    <a:pt x="0" y="245622"/>
                    <a:pt x="0" y="217747"/>
                  </a:cubicBezTo>
                  <a:lnTo>
                    <a:pt x="0" y="50472"/>
                  </a:lnTo>
                  <a:cubicBezTo>
                    <a:pt x="0" y="22597"/>
                    <a:pt x="22597" y="0"/>
                    <a:pt x="50472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28575"/>
              <a:ext cx="445295" cy="296794"/>
            </a:xfrm>
            <a:prstGeom prst="rect">
              <a:avLst/>
            </a:prstGeom>
          </p:spPr>
          <p:txBody>
            <a:bodyPr anchor="ctr" rtlCol="false" tIns="28358" lIns="28358" bIns="28358" rIns="28358"/>
            <a:lstStyle/>
            <a:p>
              <a:pPr algn="ctr">
                <a:lnSpc>
                  <a:spcPts val="2263"/>
                </a:lnSpc>
              </a:pPr>
              <a:r>
                <a:rPr lang="en-US" sz="1616">
                  <a:solidFill>
                    <a:srgbClr val="000000"/>
                  </a:solidFill>
                  <a:latin typeface="Libre Baskerville"/>
                  <a:ea typeface="Libre Baskerville"/>
                  <a:cs typeface="Libre Baskerville"/>
                  <a:sym typeface="Libre Baskerville"/>
                </a:rPr>
                <a:t>Initial Data Processing</a:t>
              </a:r>
            </a:p>
          </p:txBody>
        </p:sp>
      </p:grpSp>
      <p:sp>
        <p:nvSpPr>
          <p:cNvPr name="AutoShape 39" id="39"/>
          <p:cNvSpPr/>
          <p:nvPr/>
        </p:nvSpPr>
        <p:spPr>
          <a:xfrm flipH="true" flipV="true">
            <a:off x="1862817" y="4438735"/>
            <a:ext cx="9525" cy="50416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diamond" len="lg" w="lg"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3351200" y="4537158"/>
            <a:ext cx="489280" cy="549192"/>
          </a:xfrm>
          <a:custGeom>
            <a:avLst/>
            <a:gdLst/>
            <a:ahLst/>
            <a:cxnLst/>
            <a:rect r="r" b="b" t="t" l="l"/>
            <a:pathLst>
              <a:path h="549192" w="489280">
                <a:moveTo>
                  <a:pt x="0" y="0"/>
                </a:moveTo>
                <a:lnTo>
                  <a:pt x="489280" y="0"/>
                </a:lnTo>
                <a:lnTo>
                  <a:pt x="489280" y="549192"/>
                </a:lnTo>
                <a:lnTo>
                  <a:pt x="0" y="549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3840480" y="1320360"/>
            <a:ext cx="1258638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End-t</a:t>
            </a: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o-end solution pipeline 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141606" y="1595315"/>
            <a:ext cx="725447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ADA6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10095571" y="6004985"/>
            <a:ext cx="489280" cy="549192"/>
          </a:xfrm>
          <a:custGeom>
            <a:avLst/>
            <a:gdLst/>
            <a:ahLst/>
            <a:cxnLst/>
            <a:rect r="r" b="b" t="t" l="l"/>
            <a:pathLst>
              <a:path h="549192" w="489280">
                <a:moveTo>
                  <a:pt x="0" y="0"/>
                </a:moveTo>
                <a:lnTo>
                  <a:pt x="489280" y="0"/>
                </a:lnTo>
                <a:lnTo>
                  <a:pt x="489280" y="549192"/>
                </a:lnTo>
                <a:lnTo>
                  <a:pt x="0" y="549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12993545" y="6004042"/>
            <a:ext cx="489280" cy="549192"/>
          </a:xfrm>
          <a:custGeom>
            <a:avLst/>
            <a:gdLst/>
            <a:ahLst/>
            <a:cxnLst/>
            <a:rect r="r" b="b" t="t" l="l"/>
            <a:pathLst>
              <a:path h="549192" w="489280">
                <a:moveTo>
                  <a:pt x="0" y="0"/>
                </a:moveTo>
                <a:lnTo>
                  <a:pt x="489280" y="0"/>
                </a:lnTo>
                <a:lnTo>
                  <a:pt x="489280" y="549192"/>
                </a:lnTo>
                <a:lnTo>
                  <a:pt x="0" y="549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34660"/>
            <a:ext cx="3008659" cy="970915"/>
            <a:chOff x="0" y="0"/>
            <a:chExt cx="792404" cy="255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2404" cy="255714"/>
            </a:xfrm>
            <a:custGeom>
              <a:avLst/>
              <a:gdLst/>
              <a:ahLst/>
              <a:cxnLst/>
              <a:rect r="r" b="b" t="t" l="l"/>
              <a:pathLst>
                <a:path h="255714" w="792404">
                  <a:moveTo>
                    <a:pt x="0" y="0"/>
                  </a:moveTo>
                  <a:lnTo>
                    <a:pt x="792404" y="0"/>
                  </a:lnTo>
                  <a:lnTo>
                    <a:pt x="792404" y="255714"/>
                  </a:lnTo>
                  <a:lnTo>
                    <a:pt x="0" y="2557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2404" cy="293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406526" y="138627"/>
            <a:ext cx="12215189" cy="10009745"/>
          </a:xfrm>
          <a:custGeom>
            <a:avLst/>
            <a:gdLst/>
            <a:ahLst/>
            <a:cxnLst/>
            <a:rect r="r" b="b" t="t" l="l"/>
            <a:pathLst>
              <a:path h="10009745" w="12215189">
                <a:moveTo>
                  <a:pt x="0" y="0"/>
                </a:moveTo>
                <a:lnTo>
                  <a:pt x="12215189" y="0"/>
                </a:lnTo>
                <a:lnTo>
                  <a:pt x="12215189" y="10009746"/>
                </a:lnTo>
                <a:lnTo>
                  <a:pt x="0" y="10009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97" t="-478" r="0" b="-47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3253" y="1595315"/>
            <a:ext cx="725447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ADA6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3634358"/>
            <a:ext cx="5524677" cy="19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95"/>
              </a:lnSpc>
              <a:spcBef>
                <a:spcPct val="0"/>
              </a:spcBef>
            </a:pPr>
            <a:r>
              <a:rPr lang="en-US" b="true" sz="5782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M</a:t>
            </a:r>
            <a:r>
              <a:rPr lang="en-US" b="true" sz="5782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odel Architecture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34660"/>
            <a:ext cx="3008659" cy="970915"/>
            <a:chOff x="0" y="0"/>
            <a:chExt cx="792404" cy="255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2404" cy="255714"/>
            </a:xfrm>
            <a:custGeom>
              <a:avLst/>
              <a:gdLst/>
              <a:ahLst/>
              <a:cxnLst/>
              <a:rect r="r" b="b" t="t" l="l"/>
              <a:pathLst>
                <a:path h="255714" w="792404">
                  <a:moveTo>
                    <a:pt x="0" y="0"/>
                  </a:moveTo>
                  <a:lnTo>
                    <a:pt x="792404" y="0"/>
                  </a:lnTo>
                  <a:lnTo>
                    <a:pt x="792404" y="255714"/>
                  </a:lnTo>
                  <a:lnTo>
                    <a:pt x="0" y="2557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2404" cy="293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840480" y="2625445"/>
            <a:ext cx="12146710" cy="7303209"/>
          </a:xfrm>
          <a:custGeom>
            <a:avLst/>
            <a:gdLst/>
            <a:ahLst/>
            <a:cxnLst/>
            <a:rect r="r" b="b" t="t" l="l"/>
            <a:pathLst>
              <a:path h="7303209" w="12146710">
                <a:moveTo>
                  <a:pt x="0" y="0"/>
                </a:moveTo>
                <a:lnTo>
                  <a:pt x="12146710" y="0"/>
                </a:lnTo>
                <a:lnTo>
                  <a:pt x="12146710" y="7303209"/>
                </a:lnTo>
                <a:lnTo>
                  <a:pt x="0" y="73032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40480" y="1320360"/>
            <a:ext cx="1258638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M</a:t>
            </a: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odel 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1606" y="1595315"/>
            <a:ext cx="725447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ADA6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34660"/>
            <a:ext cx="3008659" cy="970915"/>
            <a:chOff x="0" y="0"/>
            <a:chExt cx="792404" cy="255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2404" cy="255714"/>
            </a:xfrm>
            <a:custGeom>
              <a:avLst/>
              <a:gdLst/>
              <a:ahLst/>
              <a:cxnLst/>
              <a:rect r="r" b="b" t="t" l="l"/>
              <a:pathLst>
                <a:path h="255714" w="792404">
                  <a:moveTo>
                    <a:pt x="0" y="0"/>
                  </a:moveTo>
                  <a:lnTo>
                    <a:pt x="792404" y="0"/>
                  </a:lnTo>
                  <a:lnTo>
                    <a:pt x="792404" y="255714"/>
                  </a:lnTo>
                  <a:lnTo>
                    <a:pt x="0" y="2557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2404" cy="293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840480" y="3076526"/>
            <a:ext cx="13418820" cy="3119876"/>
          </a:xfrm>
          <a:custGeom>
            <a:avLst/>
            <a:gdLst/>
            <a:ahLst/>
            <a:cxnLst/>
            <a:rect r="r" b="b" t="t" l="l"/>
            <a:pathLst>
              <a:path h="3119876" w="13418820">
                <a:moveTo>
                  <a:pt x="0" y="0"/>
                </a:moveTo>
                <a:lnTo>
                  <a:pt x="13418820" y="0"/>
                </a:lnTo>
                <a:lnTo>
                  <a:pt x="13418820" y="3119875"/>
                </a:lnTo>
                <a:lnTo>
                  <a:pt x="0" y="3119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967974" y="4232597"/>
            <a:ext cx="1031327" cy="807733"/>
            <a:chOff x="0" y="0"/>
            <a:chExt cx="812800" cy="6365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636583"/>
            </a:xfrm>
            <a:custGeom>
              <a:avLst/>
              <a:gdLst/>
              <a:ahLst/>
              <a:cxnLst/>
              <a:rect r="r" b="b" t="t" l="l"/>
              <a:pathLst>
                <a:path h="636583" w="812800">
                  <a:moveTo>
                    <a:pt x="812800" y="318292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33383"/>
                  </a:lnTo>
                  <a:lnTo>
                    <a:pt x="406400" y="433383"/>
                  </a:lnTo>
                  <a:lnTo>
                    <a:pt x="406400" y="636583"/>
                  </a:lnTo>
                  <a:lnTo>
                    <a:pt x="812800" y="318292"/>
                  </a:lnTo>
                  <a:close/>
                </a:path>
              </a:pathLst>
            </a:custGeom>
            <a:solidFill>
              <a:srgbClr val="664B4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174625"/>
              <a:ext cx="711200" cy="2587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3840480" y="1320360"/>
            <a:ext cx="1258638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</a:t>
            </a: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raining data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41606" y="1595315"/>
            <a:ext cx="725447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ADA6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40480" y="6829252"/>
            <a:ext cx="10778430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Training </a:t>
            </a:r>
            <a:r>
              <a:rPr lang="en-US" sz="21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comprises user reviews from 2015 to 2018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These have been made rich with nrc lexicon as mentioned before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They have been used to train the Time-Aware Sentiment Forecasting model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34660"/>
            <a:ext cx="3008659" cy="970915"/>
            <a:chOff x="0" y="0"/>
            <a:chExt cx="792404" cy="255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2404" cy="255714"/>
            </a:xfrm>
            <a:custGeom>
              <a:avLst/>
              <a:gdLst/>
              <a:ahLst/>
              <a:cxnLst/>
              <a:rect r="r" b="b" t="t" l="l"/>
              <a:pathLst>
                <a:path h="255714" w="792404">
                  <a:moveTo>
                    <a:pt x="0" y="0"/>
                  </a:moveTo>
                  <a:lnTo>
                    <a:pt x="792404" y="0"/>
                  </a:lnTo>
                  <a:lnTo>
                    <a:pt x="792404" y="255714"/>
                  </a:lnTo>
                  <a:lnTo>
                    <a:pt x="0" y="2557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2404" cy="293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840480" y="2670881"/>
            <a:ext cx="13285316" cy="3836135"/>
          </a:xfrm>
          <a:custGeom>
            <a:avLst/>
            <a:gdLst/>
            <a:ahLst/>
            <a:cxnLst/>
            <a:rect r="r" b="b" t="t" l="l"/>
            <a:pathLst>
              <a:path h="3836135" w="13285316">
                <a:moveTo>
                  <a:pt x="0" y="0"/>
                </a:moveTo>
                <a:lnTo>
                  <a:pt x="13285316" y="0"/>
                </a:lnTo>
                <a:lnTo>
                  <a:pt x="13285316" y="3836135"/>
                </a:lnTo>
                <a:lnTo>
                  <a:pt x="0" y="3836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840480" y="1320360"/>
            <a:ext cx="12586381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</a:t>
            </a: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raining data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1606" y="1595315"/>
            <a:ext cx="725447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ADA6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840480" y="6829252"/>
            <a:ext cx="10778430" cy="1099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Training </a:t>
            </a:r>
            <a:r>
              <a:rPr lang="en-US" sz="21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comprises user reviews from 2015 to 2018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These have been made rich with nrc lexicon as mentioned before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They have been used to train the Time-Aware Sentiment Forecasting model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34660"/>
            <a:ext cx="3008659" cy="970915"/>
            <a:chOff x="0" y="0"/>
            <a:chExt cx="792404" cy="255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2404" cy="255714"/>
            </a:xfrm>
            <a:custGeom>
              <a:avLst/>
              <a:gdLst/>
              <a:ahLst/>
              <a:cxnLst/>
              <a:rect r="r" b="b" t="t" l="l"/>
              <a:pathLst>
                <a:path h="255714" w="792404">
                  <a:moveTo>
                    <a:pt x="0" y="0"/>
                  </a:moveTo>
                  <a:lnTo>
                    <a:pt x="792404" y="0"/>
                  </a:lnTo>
                  <a:lnTo>
                    <a:pt x="792404" y="255714"/>
                  </a:lnTo>
                  <a:lnTo>
                    <a:pt x="0" y="2557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2404" cy="293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840480" y="1320360"/>
            <a:ext cx="1302690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Test</a:t>
            </a: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data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1606" y="1595315"/>
            <a:ext cx="725447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ADA6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840480" y="2847884"/>
            <a:ext cx="13418820" cy="3522440"/>
          </a:xfrm>
          <a:custGeom>
            <a:avLst/>
            <a:gdLst/>
            <a:ahLst/>
            <a:cxnLst/>
            <a:rect r="r" b="b" t="t" l="l"/>
            <a:pathLst>
              <a:path h="3522440" w="13418820">
                <a:moveTo>
                  <a:pt x="0" y="0"/>
                </a:moveTo>
                <a:lnTo>
                  <a:pt x="13418820" y="0"/>
                </a:lnTo>
                <a:lnTo>
                  <a:pt x="13418820" y="3522440"/>
                </a:lnTo>
                <a:lnTo>
                  <a:pt x="0" y="3522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40480" y="6706637"/>
            <a:ext cx="9629775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Test </a:t>
            </a:r>
            <a:r>
              <a:rPr lang="en-US" sz="21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data comprises user reviews from January to December 2019.</a:t>
            </a:r>
          </a:p>
          <a:p>
            <a:pPr algn="l" marL="453390" indent="-226695" lvl="1">
              <a:lnSpc>
                <a:spcPts val="2940"/>
              </a:lnSpc>
              <a:buFont typeface="Arial"/>
              <a:buChar char="•"/>
            </a:pPr>
            <a:r>
              <a:rPr lang="en-US" sz="21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Used to evaluate the performance of our trained forecasting model.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3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34660"/>
            <a:ext cx="3008659" cy="970915"/>
            <a:chOff x="0" y="0"/>
            <a:chExt cx="792404" cy="2557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92404" cy="255714"/>
            </a:xfrm>
            <a:custGeom>
              <a:avLst/>
              <a:gdLst/>
              <a:ahLst/>
              <a:cxnLst/>
              <a:rect r="r" b="b" t="t" l="l"/>
              <a:pathLst>
                <a:path h="255714" w="792404">
                  <a:moveTo>
                    <a:pt x="0" y="0"/>
                  </a:moveTo>
                  <a:lnTo>
                    <a:pt x="792404" y="0"/>
                  </a:lnTo>
                  <a:lnTo>
                    <a:pt x="792404" y="255714"/>
                  </a:lnTo>
                  <a:lnTo>
                    <a:pt x="0" y="25571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792404" cy="2938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04330" y="3306432"/>
            <a:ext cx="5207090" cy="2770066"/>
          </a:xfrm>
          <a:custGeom>
            <a:avLst/>
            <a:gdLst/>
            <a:ahLst/>
            <a:cxnLst/>
            <a:rect r="r" b="b" t="t" l="l"/>
            <a:pathLst>
              <a:path h="2770066" w="5207090">
                <a:moveTo>
                  <a:pt x="0" y="0"/>
                </a:moveTo>
                <a:lnTo>
                  <a:pt x="5207090" y="0"/>
                </a:lnTo>
                <a:lnTo>
                  <a:pt x="5207090" y="2770066"/>
                </a:lnTo>
                <a:lnTo>
                  <a:pt x="0" y="27700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9446" r="0" b="-167569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894516" y="5814592"/>
            <a:ext cx="5207090" cy="2874465"/>
          </a:xfrm>
          <a:custGeom>
            <a:avLst/>
            <a:gdLst/>
            <a:ahLst/>
            <a:cxnLst/>
            <a:rect r="r" b="b" t="t" l="l"/>
            <a:pathLst>
              <a:path h="2874465" w="5207090">
                <a:moveTo>
                  <a:pt x="0" y="0"/>
                </a:moveTo>
                <a:lnTo>
                  <a:pt x="5207090" y="0"/>
                </a:lnTo>
                <a:lnTo>
                  <a:pt x="5207090" y="2874466"/>
                </a:lnTo>
                <a:lnTo>
                  <a:pt x="0" y="28744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3767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840480" y="1320360"/>
            <a:ext cx="13026905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59"/>
              </a:lnSpc>
              <a:spcBef>
                <a:spcPct val="0"/>
              </a:spcBef>
            </a:pP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E</a:t>
            </a:r>
            <a:r>
              <a:rPr lang="en-US" sz="6399" b="true">
                <a:solidFill>
                  <a:srgbClr val="061313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valuation metrics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1606" y="1595315"/>
            <a:ext cx="725447" cy="573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ADA68E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894516" y="3306432"/>
            <a:ext cx="5207090" cy="2220614"/>
          </a:xfrm>
          <a:custGeom>
            <a:avLst/>
            <a:gdLst/>
            <a:ahLst/>
            <a:cxnLst/>
            <a:rect r="r" b="b" t="t" l="l"/>
            <a:pathLst>
              <a:path h="2220614" w="5207090">
                <a:moveTo>
                  <a:pt x="0" y="0"/>
                </a:moveTo>
                <a:lnTo>
                  <a:pt x="5207090" y="0"/>
                </a:lnTo>
                <a:lnTo>
                  <a:pt x="5207090" y="2220614"/>
                </a:lnTo>
                <a:lnTo>
                  <a:pt x="0" y="22206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0506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83355" y="3306432"/>
            <a:ext cx="4938271" cy="1991095"/>
          </a:xfrm>
          <a:custGeom>
            <a:avLst/>
            <a:gdLst/>
            <a:ahLst/>
            <a:cxnLst/>
            <a:rect r="r" b="b" t="t" l="l"/>
            <a:pathLst>
              <a:path h="1991095" w="4938271">
                <a:moveTo>
                  <a:pt x="0" y="0"/>
                </a:moveTo>
                <a:lnTo>
                  <a:pt x="4938271" y="0"/>
                </a:lnTo>
                <a:lnTo>
                  <a:pt x="4938271" y="1991095"/>
                </a:lnTo>
                <a:lnTo>
                  <a:pt x="0" y="19910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791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04330" y="6324944"/>
            <a:ext cx="5207090" cy="2411868"/>
          </a:xfrm>
          <a:custGeom>
            <a:avLst/>
            <a:gdLst/>
            <a:ahLst/>
            <a:cxnLst/>
            <a:rect r="r" b="b" t="t" l="l"/>
            <a:pathLst>
              <a:path h="2411868" w="5207090">
                <a:moveTo>
                  <a:pt x="0" y="0"/>
                </a:moveTo>
                <a:lnTo>
                  <a:pt x="5207090" y="0"/>
                </a:lnTo>
                <a:lnTo>
                  <a:pt x="5207090" y="2411867"/>
                </a:lnTo>
                <a:lnTo>
                  <a:pt x="0" y="24118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8670" r="0" b="-92455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DAGnKB8d3Hg</dc:identifier>
  <dcterms:modified xsi:type="dcterms:W3CDTF">2011-08-01T06:04:30Z</dcterms:modified>
  <cp:revision>1</cp:revision>
  <dc:title>Deep Learning Presentation</dc:title>
</cp:coreProperties>
</file>