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2" r:id="rId2"/>
    <p:sldId id="323" r:id="rId3"/>
    <p:sldId id="324" r:id="rId4"/>
    <p:sldId id="341" r:id="rId5"/>
    <p:sldId id="354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5" r:id="rId19"/>
    <p:sldId id="356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64C97-48C7-412B-A3A8-859CD54437A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4DEA2-9966-4761-80E9-9015DF2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4DEA2-9966-4761-80E9-9015DF2AF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6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5</a:t>
            </a:r>
          </a:p>
          <a:p>
            <a:pPr algn="just"/>
            <a:r>
              <a:rPr lang="ka-GE" dirty="0"/>
              <a:t>ააგეთ პროექტები მოტივირებული პიროვნებების ირგვლივ.</a:t>
            </a:r>
            <a:br>
              <a:rPr lang="ka-GE" dirty="0"/>
            </a:br>
            <a:r>
              <a:rPr lang="ka-GE" dirty="0"/>
              <a:t>უზრუნველყავით ისინი საჭირო გარემოთი და მხარდაჭერით,</a:t>
            </a:r>
            <a:br>
              <a:rPr lang="ka-GE" dirty="0"/>
            </a:br>
            <a:r>
              <a:rPr lang="ka-GE" dirty="0"/>
              <a:t>ანდეთ მათ საქმის დასრულება.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9816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6</a:t>
            </a:r>
          </a:p>
          <a:p>
            <a:pPr algn="just"/>
            <a:r>
              <a:rPr lang="ka-GE" dirty="0"/>
              <a:t>გუნდის შიგნით და გუნდისათვის ინფორმაციის გადაცემის</a:t>
            </a:r>
            <a:br>
              <a:rPr lang="ka-GE" dirty="0"/>
            </a:br>
            <a:r>
              <a:rPr lang="ka-GE" dirty="0"/>
              <a:t>ყველაზე ქმედით და ეფექტურ </a:t>
            </a:r>
            <a:r>
              <a:rPr lang="ka-GE" dirty="0" smtClean="0"/>
              <a:t>მეთოდს პირადი </a:t>
            </a:r>
            <a:r>
              <a:rPr lang="ka-GE" dirty="0"/>
              <a:t>საუბარი წარმოადგენს.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40346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7</a:t>
            </a:r>
          </a:p>
          <a:p>
            <a:pPr algn="just"/>
            <a:r>
              <a:rPr lang="ka-GE" dirty="0"/>
              <a:t>მუშა პროგრამული უზრუნველყოფა წარმოადგენს წინსვლის უპირველეს საზომს.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527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8</a:t>
            </a:r>
          </a:p>
          <a:p>
            <a:pPr algn="just"/>
            <a:r>
              <a:rPr lang="ka-GE" dirty="0"/>
              <a:t>ინვესტორს, </a:t>
            </a:r>
            <a:r>
              <a:rPr lang="ka-GE" dirty="0" err="1"/>
              <a:t>პროგრამისტსა</a:t>
            </a:r>
            <a:r>
              <a:rPr lang="ka-GE" dirty="0"/>
              <a:t> და მომხმარებელს უნდა შესწევდეთ </a:t>
            </a:r>
            <a:r>
              <a:rPr lang="ka-GE" dirty="0" smtClean="0"/>
              <a:t>უნარი, განუსაზღვრელი </a:t>
            </a:r>
            <a:r>
              <a:rPr lang="ka-GE" dirty="0"/>
              <a:t>დროის განმავლობაში შეინარჩუნონ აღებული ტემპი</a:t>
            </a:r>
            <a:r>
              <a:rPr lang="ka-GE" dirty="0" smtClean="0"/>
              <a:t>.</a:t>
            </a:r>
          </a:p>
          <a:p>
            <a:pPr algn="just"/>
            <a:r>
              <a:rPr lang="ka-GE" dirty="0"/>
              <a:t/>
            </a:r>
            <a:br>
              <a:rPr lang="ka-GE" dirty="0"/>
            </a:br>
            <a:r>
              <a:rPr lang="en-US" dirty="0"/>
              <a:t>Agile </a:t>
            </a:r>
            <a:r>
              <a:rPr lang="ka-GE" dirty="0"/>
              <a:t>პროცესები ხელს უწყობენ ამგვარ მდგრად განვითარებას.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28422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9</a:t>
            </a:r>
          </a:p>
          <a:p>
            <a:pPr algn="just"/>
            <a:r>
              <a:rPr lang="ka-GE" dirty="0"/>
              <a:t>ტექნიკური სრულყოფისა და კარგი დიზაინის მიმართ მუდმივი </a:t>
            </a:r>
            <a:r>
              <a:rPr lang="ka-GE" dirty="0" smtClean="0"/>
              <a:t>ყურადღება აუმჯობესებს </a:t>
            </a:r>
            <a:r>
              <a:rPr lang="ka-GE" dirty="0"/>
              <a:t>მოქნილობას.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32006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10</a:t>
            </a:r>
          </a:p>
          <a:p>
            <a:pPr algn="just"/>
            <a:r>
              <a:rPr lang="ka-GE" dirty="0" smtClean="0"/>
              <a:t>სიმარტივე - ზედმეტი სამუშაოს რაოდენობის მინიმიზაციის</a:t>
            </a:r>
            <a:br>
              <a:rPr lang="ka-GE" dirty="0" smtClean="0"/>
            </a:br>
            <a:r>
              <a:rPr lang="ka-GE" dirty="0" smtClean="0"/>
              <a:t>ხელოვნება - არსებითია.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28351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11</a:t>
            </a:r>
          </a:p>
          <a:p>
            <a:pPr algn="just"/>
            <a:r>
              <a:rPr lang="ka-GE" dirty="0"/>
              <a:t>საუკეთესო არქიტექტურა, მოთხოვნები და </a:t>
            </a:r>
            <a:r>
              <a:rPr lang="ka-GE" dirty="0" smtClean="0"/>
              <a:t>დიზაინი იქმნება </a:t>
            </a:r>
            <a:r>
              <a:rPr lang="ka-GE" dirty="0"/>
              <a:t>თვით-ორგანიზებული გუნდების მიერ.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34534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12</a:t>
            </a:r>
          </a:p>
          <a:p>
            <a:pPr algn="just"/>
            <a:r>
              <a:rPr lang="ka-GE" dirty="0"/>
              <a:t>გუნდი რეგულარულად განიხილავს ეფექტურობის გაზრდის </a:t>
            </a:r>
            <a:r>
              <a:rPr lang="ka-GE" dirty="0" smtClean="0"/>
              <a:t>საშუალებებს, და </a:t>
            </a:r>
            <a:r>
              <a:rPr lang="ka-GE" dirty="0"/>
              <a:t>შესაბამისად ცვლის და </a:t>
            </a:r>
            <a:r>
              <a:rPr lang="ka-GE" dirty="0" smtClean="0"/>
              <a:t>ხვეწავს </a:t>
            </a:r>
            <a:r>
              <a:rPr lang="ka-GE" dirty="0" smtClean="0"/>
              <a:t>საკუთარ </a:t>
            </a:r>
            <a:r>
              <a:rPr lang="ka-GE" dirty="0"/>
              <a:t>ქცევას.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1552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Scrum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2190750"/>
            <a:ext cx="7505235" cy="1905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/>
              <a:t> https://www.scrum.org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3157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Scrum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-ის სახელმძღვანელო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2190750"/>
            <a:ext cx="7505235" cy="1905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/>
              <a:t> https://scrumguides.org/docs/scrumguide/v2020/2020-Scrum-Guide-Georgian.pdf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13059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1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2022 </a:t>
            </a:r>
            <a:r>
              <a:rPr lang="ka-GE" sz="1400" smtClean="0"/>
              <a:t>წლის </a:t>
            </a:r>
            <a:r>
              <a:rPr lang="ka-GE" sz="1400" dirty="0"/>
              <a:t>1</a:t>
            </a:r>
            <a:r>
              <a:rPr lang="ka-GE" sz="1400" smtClean="0"/>
              <a:t>4 </a:t>
            </a:r>
            <a:r>
              <a:rPr lang="ka-GE" sz="1400" dirty="0" smtClean="0"/>
              <a:t>დეკემბერი</a:t>
            </a: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9483" y="1433627"/>
            <a:ext cx="2539809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1800" dirty="0" smtClean="0"/>
              <a:t> (</a:t>
            </a:r>
            <a:r>
              <a:rPr lang="en-US" sz="1800" dirty="0" smtClean="0"/>
              <a:t>Online </a:t>
            </a:r>
            <a:r>
              <a:rPr lang="ka-GE" sz="1800" dirty="0" smtClean="0"/>
              <a:t>მეცადინეობა)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962150"/>
            <a:ext cx="7887183" cy="1295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500" b="1" dirty="0" smtClean="0"/>
              <a:t>Agile </a:t>
            </a:r>
            <a:r>
              <a:rPr lang="ka-GE" sz="3500" b="1" dirty="0" smtClean="0"/>
              <a:t>და </a:t>
            </a:r>
            <a:r>
              <a:rPr lang="en-US" sz="3500" b="1" dirty="0" smtClean="0"/>
              <a:t>Scrum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2343150"/>
            <a:ext cx="7505235" cy="99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https://agilemanifesto.org/iso/ka/manifesto.html</a:t>
            </a:r>
            <a:endParaRPr lang="ka-GE" sz="2800" dirty="0"/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პროგრამირების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</a:t>
            </a:r>
            <a:endParaRPr lang="ka-GE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819150"/>
            <a:ext cx="7722684" cy="41148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dirty="0" smtClean="0"/>
              <a:t>ჩვენ </a:t>
            </a:r>
            <a:r>
              <a:rPr lang="ka-GE" dirty="0" err="1"/>
              <a:t>ვიღწვით</a:t>
            </a:r>
            <a:r>
              <a:rPr lang="ka-GE" dirty="0"/>
              <a:t> პროგრამული უზრუნველყოფის შექმნის უკეთესი გზების </a:t>
            </a:r>
            <a:r>
              <a:rPr lang="ka-GE" dirty="0" smtClean="0"/>
              <a:t>აღმოსაჩენად,</a:t>
            </a:r>
            <a:r>
              <a:rPr lang="en-US" dirty="0" smtClean="0"/>
              <a:t> </a:t>
            </a:r>
            <a:r>
              <a:rPr lang="ka-GE" dirty="0" smtClean="0"/>
              <a:t>ვქმნით </a:t>
            </a:r>
            <a:r>
              <a:rPr lang="ka-GE" dirty="0"/>
              <a:t>თავად პროგრამულ უზრუნველყოფას და ვეხმარებით ამაში სხვებს</a:t>
            </a:r>
            <a:r>
              <a:rPr lang="ka-GE" dirty="0" smtClean="0"/>
              <a:t>.</a:t>
            </a:r>
            <a:endParaRPr lang="en-US" dirty="0" smtClean="0"/>
          </a:p>
          <a:p>
            <a:r>
              <a:rPr lang="ka-GE" dirty="0"/>
              <a:t/>
            </a:r>
            <a:br>
              <a:rPr lang="ka-GE" dirty="0"/>
            </a:br>
            <a:r>
              <a:rPr lang="ka-GE" dirty="0"/>
              <a:t>ამ მოღვაწეობის შედეგად მივედით ღირებულებების შემდეგ სისტემამდე:</a:t>
            </a:r>
            <a:br>
              <a:rPr lang="ka-GE" dirty="0"/>
            </a:br>
            <a:endParaRPr lang="ka-GE" dirty="0"/>
          </a:p>
          <a:p>
            <a:pPr>
              <a:tabLst>
                <a:tab pos="4572000" algn="l"/>
              </a:tabLst>
            </a:pPr>
            <a:r>
              <a:rPr lang="ka-GE" sz="1400" b="1" dirty="0"/>
              <a:t>პიროვნებებსა და ურთიერთქმედებებს </a:t>
            </a:r>
            <a:r>
              <a:rPr lang="ka-GE" sz="1400" b="1" dirty="0" smtClean="0"/>
              <a:t>ვამჯობინებთ</a:t>
            </a:r>
            <a:r>
              <a:rPr lang="en-US" sz="1400" b="1" dirty="0" smtClean="0"/>
              <a:t>	</a:t>
            </a:r>
            <a:r>
              <a:rPr lang="ka-GE" sz="1400" dirty="0" smtClean="0"/>
              <a:t>პროცესებსა </a:t>
            </a:r>
            <a:r>
              <a:rPr lang="ka-GE" sz="1400" dirty="0"/>
              <a:t>და ინსტრუმენტებს</a:t>
            </a:r>
            <a:br>
              <a:rPr lang="ka-GE" sz="1400" dirty="0"/>
            </a:br>
            <a:r>
              <a:rPr lang="ka-GE" sz="1400" b="1" dirty="0"/>
              <a:t>მომუშავე პროგრამულ უზრუნველყოფას </a:t>
            </a:r>
            <a:r>
              <a:rPr lang="ka-GE" sz="1400" b="1" dirty="0" smtClean="0"/>
              <a:t>ვამჯობინებთ</a:t>
            </a:r>
            <a:r>
              <a:rPr lang="en-US" sz="1400" b="1" dirty="0" smtClean="0"/>
              <a:t>	</a:t>
            </a:r>
            <a:r>
              <a:rPr lang="ka-GE" sz="1400" dirty="0" smtClean="0"/>
              <a:t>ამომწურავ </a:t>
            </a:r>
            <a:r>
              <a:rPr lang="ka-GE" sz="1400" dirty="0"/>
              <a:t>დოკუმენტაციას</a:t>
            </a:r>
            <a:br>
              <a:rPr lang="ka-GE" sz="1400" dirty="0"/>
            </a:br>
            <a:r>
              <a:rPr lang="ka-GE" sz="1400" b="1" dirty="0"/>
              <a:t>დამკვეთთან თანამშრომლობას </a:t>
            </a:r>
            <a:r>
              <a:rPr lang="ka-GE" sz="1400" b="1" dirty="0" smtClean="0"/>
              <a:t>ვამჯობინებთ</a:t>
            </a:r>
            <a:r>
              <a:rPr lang="en-US" sz="1400" b="1" dirty="0" smtClean="0"/>
              <a:t>	</a:t>
            </a:r>
            <a:r>
              <a:rPr lang="ka-GE" sz="1400" dirty="0" smtClean="0"/>
              <a:t>კონტრაქტის </a:t>
            </a:r>
            <a:r>
              <a:rPr lang="ka-GE" sz="1400" dirty="0"/>
              <a:t>პირობების შეთანხმებას</a:t>
            </a:r>
            <a:br>
              <a:rPr lang="ka-GE" sz="1400" dirty="0"/>
            </a:br>
            <a:r>
              <a:rPr lang="ka-GE" sz="1400" b="1" dirty="0"/>
              <a:t>ცვლილებაზე რეაგირებას </a:t>
            </a:r>
            <a:r>
              <a:rPr lang="ka-GE" sz="1400" b="1" dirty="0" smtClean="0"/>
              <a:t>ვამჯობინებთ</a:t>
            </a:r>
            <a:r>
              <a:rPr lang="en-US" sz="1400" b="1" dirty="0" smtClean="0"/>
              <a:t>	</a:t>
            </a:r>
            <a:r>
              <a:rPr lang="ka-GE" sz="1400" dirty="0" smtClean="0"/>
              <a:t>გეგმის </a:t>
            </a:r>
            <a:r>
              <a:rPr lang="ka-GE" sz="1400" dirty="0"/>
              <a:t>ზედმიწევნით დაცვას</a:t>
            </a:r>
            <a:r>
              <a:rPr lang="ka-GE" dirty="0"/>
              <a:t/>
            </a:r>
            <a:br>
              <a:rPr lang="ka-GE" dirty="0"/>
            </a:br>
            <a:endParaRPr lang="ka-GE" dirty="0"/>
          </a:p>
          <a:p>
            <a:pPr algn="just"/>
            <a:r>
              <a:rPr lang="ka-GE" dirty="0"/>
              <a:t>ამიტომაც, მიუხედავად იმისა, რომ ვაფასებთ მარჯვენა მხარეს </a:t>
            </a:r>
            <a:r>
              <a:rPr lang="ka-GE" dirty="0" smtClean="0"/>
              <a:t>მდგომ</a:t>
            </a:r>
            <a:r>
              <a:rPr lang="en-US" dirty="0" smtClean="0"/>
              <a:t> </a:t>
            </a:r>
            <a:r>
              <a:rPr lang="ka-GE" dirty="0" smtClean="0"/>
              <a:t>ღირებულებებს</a:t>
            </a:r>
            <a:r>
              <a:rPr lang="ka-GE" dirty="0"/>
              <a:t>, უპირატესობას ვანიჭებთ მარცხნივ მდგომებს.</a:t>
            </a:r>
          </a:p>
        </p:txBody>
      </p:sp>
    </p:spTree>
    <p:extLst>
      <p:ext uri="{BB962C8B-B14F-4D97-AF65-F5344CB8AC3E}">
        <p14:creationId xmlns:p14="http://schemas.microsoft.com/office/powerpoint/2010/main" val="9262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1</a:t>
            </a:r>
          </a:p>
          <a:p>
            <a:pPr algn="just"/>
            <a:r>
              <a:rPr lang="ka-GE" dirty="0" smtClean="0"/>
              <a:t>ჩვენთვის </a:t>
            </a:r>
            <a:r>
              <a:rPr lang="ka-GE" dirty="0"/>
              <a:t>უმაღლესი პრიორიტეტი აქვს დამკვეთის </a:t>
            </a:r>
            <a:r>
              <a:rPr lang="ka-GE" dirty="0" smtClean="0"/>
              <a:t>კმაყოფილებას ღირებული </a:t>
            </a:r>
            <a:r>
              <a:rPr lang="ka-GE" dirty="0"/>
              <a:t>პროგრამული უზრუნველყოფის დროული და </a:t>
            </a:r>
            <a:r>
              <a:rPr lang="ka-GE" dirty="0" smtClean="0"/>
              <a:t>უწყვეტი მიწოდების </a:t>
            </a:r>
            <a:r>
              <a:rPr lang="ka-GE" dirty="0"/>
              <a:t>გზით.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6235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2</a:t>
            </a:r>
          </a:p>
          <a:p>
            <a:pPr algn="just"/>
            <a:r>
              <a:rPr lang="ka-GE" dirty="0"/>
              <a:t>მივესალმებით მოთხოვნების ცვლილებებს პროგრამული </a:t>
            </a:r>
            <a:r>
              <a:rPr lang="ka-GE" dirty="0" smtClean="0"/>
              <a:t>უზრუნველყოფის შექმნის </a:t>
            </a:r>
            <a:r>
              <a:rPr lang="ka-GE" dirty="0"/>
              <a:t>გვიან ეტაპზეც კი. </a:t>
            </a:r>
            <a:r>
              <a:rPr lang="en-US" dirty="0"/>
              <a:t>Agile </a:t>
            </a:r>
            <a:r>
              <a:rPr lang="ka-GE" dirty="0"/>
              <a:t>პროცესი ხელს </a:t>
            </a:r>
            <a:r>
              <a:rPr lang="ka-GE" dirty="0" smtClean="0"/>
              <a:t>უწყობს დამკვეთის </a:t>
            </a:r>
            <a:r>
              <a:rPr lang="ka-GE" dirty="0"/>
              <a:t>კონკურენტული უპირატესობის </a:t>
            </a:r>
            <a:r>
              <a:rPr lang="ka-GE" dirty="0" smtClean="0"/>
              <a:t>უზრუნველსაყოფად საჭირო </a:t>
            </a:r>
            <a:r>
              <a:rPr lang="ka-GE" dirty="0"/>
              <a:t>ცვლილებების განხორციელებას.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9714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3</a:t>
            </a:r>
          </a:p>
          <a:p>
            <a:pPr algn="just"/>
            <a:r>
              <a:rPr lang="ka-GE" dirty="0"/>
              <a:t>მუშა პროგრამული უზრუნველყოფის მიწოდება უნდა მოხდეს </a:t>
            </a:r>
            <a:r>
              <a:rPr lang="ka-GE" dirty="0" smtClean="0"/>
              <a:t>ხშირად, რამდენიმე </a:t>
            </a:r>
            <a:r>
              <a:rPr lang="ka-GE" dirty="0"/>
              <a:t>კვირიდან რამდენიმე თვემდე ვადაში.</a:t>
            </a:r>
            <a:br>
              <a:rPr lang="ka-GE" dirty="0"/>
            </a:br>
            <a:r>
              <a:rPr lang="ka-GE" dirty="0"/>
              <a:t>მოკლე ვადებს უნდა მიენიჭოს უპირატესობა.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27516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Agile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მანიფესტის ძირეული პრინციპები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a-GE" sz="2500" b="1" dirty="0" smtClean="0"/>
              <a:t>4</a:t>
            </a:r>
          </a:p>
          <a:p>
            <a:pPr algn="just"/>
            <a:r>
              <a:rPr lang="ka-GE" dirty="0"/>
              <a:t>ბიზნესის წარმომადგენლები და პროგრამისტები ერთად უნდა </a:t>
            </a:r>
            <a:r>
              <a:rPr lang="ka-GE" dirty="0" smtClean="0"/>
              <a:t>მუშაობდნენ ყოველ </a:t>
            </a:r>
            <a:r>
              <a:rPr lang="ka-GE" dirty="0"/>
              <a:t>დღე, მთელი პროექტის განმავლობაში.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25619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3127</TotalTime>
  <Words>334</Words>
  <Application>Microsoft Office PowerPoint</Application>
  <PresentationFormat>On-screen Show (16:9)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BPG Web 002 Caps</vt:lpstr>
      <vt:lpstr>Calibri</vt:lpstr>
      <vt:lpstr>Gill Sans MT</vt:lpstr>
      <vt:lpstr>Sylfaen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307</cp:revision>
  <dcterms:created xsi:type="dcterms:W3CDTF">2016-09-13T18:38:05Z</dcterms:created>
  <dcterms:modified xsi:type="dcterms:W3CDTF">2022-12-13T22:44:52Z</dcterms:modified>
</cp:coreProperties>
</file>