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323" r:id="rId3"/>
    <p:sldId id="324" r:id="rId4"/>
    <p:sldId id="285" r:id="rId5"/>
    <p:sldId id="325" r:id="rId6"/>
    <p:sldId id="332" r:id="rId7"/>
    <p:sldId id="333" r:id="rId8"/>
    <p:sldId id="334" r:id="rId9"/>
    <p:sldId id="326" r:id="rId10"/>
    <p:sldId id="340" r:id="rId11"/>
    <p:sldId id="327" r:id="rId12"/>
    <p:sldId id="328" r:id="rId13"/>
    <p:sldId id="335" r:id="rId14"/>
    <p:sldId id="336" r:id="rId15"/>
    <p:sldId id="337" r:id="rId16"/>
    <p:sldId id="338" r:id="rId17"/>
    <p:sldId id="339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0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73" y="760767"/>
            <a:ext cx="2680215" cy="13842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4344" y="33276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კომპიუტერული მეცნიერების მიმართულება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65" y="3028950"/>
            <a:ext cx="2125029" cy="11953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34344" y="104775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ბიზნესის, კომპიუტინგის და სოციალურ მეცნიერებათა სკოლა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92076"/>
            <a:ext cx="2348345" cy="434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033" y="372612"/>
            <a:ext cx="234834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0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7224" y="1516874"/>
            <a:ext cx="7589520" cy="3417075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a-GE" sz="4200" dirty="0" smtClean="0"/>
              <a:t>პროგრამული უზრუნველყოფის მოთხოვნების კარგი სპეციფიკაცია (</a:t>
            </a:r>
            <a:r>
              <a:rPr lang="en-US" sz="4200" dirty="0" smtClean="0"/>
              <a:t>SRS</a:t>
            </a:r>
            <a:r>
              <a:rPr lang="ka-GE" sz="4200" dirty="0" smtClean="0"/>
              <a:t>) უნდა იყოს</a:t>
            </a:r>
            <a:r>
              <a:rPr lang="en-US" sz="4200" dirty="0" smtClean="0"/>
              <a:t>:</a:t>
            </a:r>
          </a:p>
          <a:p>
            <a:endParaRPr lang="en-US" sz="3600" dirty="0"/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600" dirty="0" smtClean="0"/>
              <a:t>სწორი</a:t>
            </a:r>
            <a:r>
              <a:rPr lang="en-US" sz="3600" dirty="0" smtClean="0"/>
              <a:t> (Correct)</a:t>
            </a:r>
            <a:endParaRPr lang="ka-GE" sz="3600" dirty="0"/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600" dirty="0" smtClean="0"/>
              <a:t>სრული (</a:t>
            </a:r>
            <a:r>
              <a:rPr lang="en-US" sz="3600" dirty="0" smtClean="0"/>
              <a:t>Complete</a:t>
            </a:r>
            <a:r>
              <a:rPr lang="ka-GE" sz="3600" dirty="0" smtClean="0"/>
              <a:t>)</a:t>
            </a:r>
            <a:endParaRPr lang="ka-GE" sz="3600" dirty="0"/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600" dirty="0" smtClean="0"/>
              <a:t>ცალსახა</a:t>
            </a:r>
            <a:r>
              <a:rPr lang="en-US" sz="3600" dirty="0" smtClean="0"/>
              <a:t> (Unambiguous)</a:t>
            </a:r>
            <a:endParaRPr lang="ka-GE" sz="3600" dirty="0"/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600" dirty="0" err="1" smtClean="0"/>
              <a:t>გადამოწმებადი</a:t>
            </a:r>
            <a:r>
              <a:rPr lang="en-US" sz="3600" dirty="0" smtClean="0"/>
              <a:t> (Verifiable)</a:t>
            </a:r>
            <a:endParaRPr lang="ka-GE" sz="3600" dirty="0"/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600" dirty="0" smtClean="0"/>
              <a:t>თავსებადი</a:t>
            </a:r>
            <a:r>
              <a:rPr lang="en-US" sz="3600" dirty="0" smtClean="0"/>
              <a:t> (Consistent)</a:t>
            </a:r>
            <a:endParaRPr lang="ka-GE" sz="3600" dirty="0"/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600" dirty="0"/>
              <a:t>პრიორიტეტებად </a:t>
            </a:r>
            <a:r>
              <a:rPr lang="ka-GE" sz="3600" dirty="0" smtClean="0"/>
              <a:t>დალაგებული</a:t>
            </a:r>
            <a:r>
              <a:rPr lang="en-US" sz="3600" dirty="0"/>
              <a:t> (Ranked for importance)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77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7224" y="1657350"/>
            <a:ext cx="6675120" cy="4572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3600" dirty="0" smtClean="0"/>
              <a:t>სპეციფიკაციის კომპონენტები</a:t>
            </a:r>
            <a:endParaRPr lang="en-US" sz="3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62980" y="2293933"/>
            <a:ext cx="7295220" cy="24415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2800" dirty="0" err="1" smtClean="0"/>
              <a:t>ფუნქციონალობა</a:t>
            </a:r>
            <a:endParaRPr lang="ka-GE" sz="2800" dirty="0" smtClean="0"/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2800" dirty="0" smtClean="0"/>
              <a:t>მოთხოვნები წარმადობის შესახებ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2800" dirty="0" smtClean="0"/>
              <a:t>დიზაინის</a:t>
            </a:r>
            <a:r>
              <a:rPr lang="en-US" sz="2800" dirty="0"/>
              <a:t> </a:t>
            </a:r>
            <a:r>
              <a:rPr lang="ka-GE" sz="2800" dirty="0" smtClean="0"/>
              <a:t>მოთხოვნები და შეზღუდვები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2800" dirty="0" smtClean="0"/>
              <a:t>გარე ინტერფეისები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13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7224" y="1657350"/>
            <a:ext cx="6675120" cy="3200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SRS </a:t>
            </a:r>
            <a:r>
              <a:rPr lang="ka-GE" sz="3600" dirty="0" err="1" smtClean="0"/>
              <a:t>ფუნცქიონალობა</a:t>
            </a:r>
            <a:r>
              <a:rPr lang="ka-GE" sz="3600" dirty="0" smtClean="0"/>
              <a:t>:</a:t>
            </a:r>
          </a:p>
          <a:p>
            <a:endParaRPr lang="ka-GE" sz="3600" dirty="0"/>
          </a:p>
          <a:p>
            <a:pPr lvl="1" algn="just"/>
            <a:r>
              <a:rPr lang="ka-GE" dirty="0" smtClean="0"/>
              <a:t>აღწერილი უნდა იყოს ყველა ფუნქცია (</a:t>
            </a:r>
            <a:r>
              <a:rPr lang="en-US" dirty="0" smtClean="0"/>
              <a:t>Use Case</a:t>
            </a:r>
            <a:r>
              <a:rPr lang="ka-GE" dirty="0" smtClean="0"/>
              <a:t>), რომლის შესრულებაც მოეთხოვება პროგრამულ უზრუნველყოფას.</a:t>
            </a:r>
          </a:p>
          <a:p>
            <a:pPr lvl="1" algn="just"/>
            <a:r>
              <a:rPr lang="ka-GE" dirty="0" smtClean="0"/>
              <a:t>ფუნქციებთან ერთად, აღწერილი უნდა იყოს ის გამონაკლისი შემთხვევებიც, რომლებიც შეიძლება წარმოიშვას ფუნქციონირების პროცესში.</a:t>
            </a:r>
          </a:p>
          <a:p>
            <a:endParaRPr lang="ka-GE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65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7224" y="1657350"/>
            <a:ext cx="6675120" cy="3200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მ</a:t>
            </a:r>
            <a:r>
              <a:rPr lang="ka-GE" sz="3600" dirty="0" err="1" smtClean="0"/>
              <a:t>ოთხოვნები</a:t>
            </a:r>
            <a:r>
              <a:rPr lang="ka-GE" sz="3600" dirty="0" smtClean="0"/>
              <a:t> წარმადობის შესახებ:</a:t>
            </a:r>
          </a:p>
          <a:p>
            <a:endParaRPr lang="ka-GE" sz="3600" dirty="0" smtClean="0"/>
          </a:p>
          <a:p>
            <a:pPr lvl="1"/>
            <a:r>
              <a:rPr lang="ka-GE" dirty="0" smtClean="0"/>
              <a:t>მოთხოვნები ფორმალურად ორ ტიპად იყოფა - სტატიკური და დინამიკური.</a:t>
            </a:r>
          </a:p>
          <a:p>
            <a:pPr lvl="1"/>
            <a:r>
              <a:rPr lang="ka-GE" dirty="0" smtClean="0"/>
              <a:t>მოთხოვნები ჩამოყალიბებული უნდა იყოს ზუსტად. უნდა იყოს </a:t>
            </a:r>
            <a:r>
              <a:rPr lang="ka-GE" dirty="0" err="1" smtClean="0"/>
              <a:t>გადამოწმებადი</a:t>
            </a:r>
            <a:r>
              <a:rPr lang="ka-GE" dirty="0" smtClean="0"/>
              <a:t>.</a:t>
            </a:r>
            <a:endParaRPr lang="ka-GE" dirty="0"/>
          </a:p>
          <a:p>
            <a:pPr algn="just"/>
            <a:endParaRPr lang="ka-GE" dirty="0" smtClean="0"/>
          </a:p>
          <a:p>
            <a:endParaRPr lang="ka-GE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90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7224" y="1657350"/>
            <a:ext cx="6675120" cy="32004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3600" dirty="0" smtClean="0"/>
              <a:t>დიზაინის </a:t>
            </a:r>
            <a:r>
              <a:rPr lang="en-US" sz="3600" dirty="0" smtClean="0"/>
              <a:t>მ</a:t>
            </a:r>
            <a:r>
              <a:rPr lang="ka-GE" sz="3600" dirty="0" err="1" smtClean="0"/>
              <a:t>ოთხოვნები</a:t>
            </a:r>
            <a:r>
              <a:rPr lang="ka-GE" sz="3600" dirty="0" smtClean="0"/>
              <a:t> და შეზღუდვები:</a:t>
            </a:r>
          </a:p>
          <a:p>
            <a:endParaRPr lang="ka-GE" sz="3600" dirty="0" smtClean="0"/>
          </a:p>
          <a:p>
            <a:pPr lvl="1"/>
            <a:r>
              <a:rPr lang="ka-GE" dirty="0" smtClean="0"/>
              <a:t>საერთაშორისო სტანდარტების დაკმაყოფილება პროგრამული უზრუნველყოფის მიერ.</a:t>
            </a:r>
          </a:p>
          <a:p>
            <a:pPr lvl="1"/>
            <a:r>
              <a:rPr lang="ka-GE" dirty="0" err="1" smtClean="0"/>
              <a:t>აპარატული</a:t>
            </a:r>
            <a:r>
              <a:rPr lang="ka-GE" dirty="0" smtClean="0"/>
              <a:t> შეზღუდვები.</a:t>
            </a:r>
          </a:p>
          <a:p>
            <a:pPr lvl="1"/>
            <a:r>
              <a:rPr lang="ka-GE" dirty="0" smtClean="0"/>
              <a:t>საიმედოობა და შეცდომების მიმართ მდგრადობა.</a:t>
            </a:r>
          </a:p>
          <a:p>
            <a:pPr lvl="1"/>
            <a:r>
              <a:rPr lang="ka-GE" dirty="0" smtClean="0"/>
              <a:t>უსაფრთხოება.</a:t>
            </a:r>
            <a:endParaRPr lang="ka-GE" dirty="0"/>
          </a:p>
          <a:p>
            <a:pPr algn="just"/>
            <a:endParaRPr lang="ka-GE" dirty="0" smtClean="0"/>
          </a:p>
          <a:p>
            <a:endParaRPr lang="ka-GE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13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7224" y="1657350"/>
            <a:ext cx="6675120" cy="3200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3600" dirty="0" smtClean="0"/>
              <a:t>გარე ინტერფეისები:</a:t>
            </a:r>
          </a:p>
          <a:p>
            <a:endParaRPr lang="ka-GE" sz="3600" dirty="0" smtClean="0"/>
          </a:p>
          <a:p>
            <a:pPr lvl="1"/>
            <a:r>
              <a:rPr lang="ka-GE" dirty="0" smtClean="0"/>
              <a:t>ადამიანები.</a:t>
            </a:r>
          </a:p>
          <a:p>
            <a:pPr lvl="1"/>
            <a:r>
              <a:rPr lang="ka-GE" dirty="0" smtClean="0"/>
              <a:t>აპარატურა.</a:t>
            </a:r>
          </a:p>
          <a:p>
            <a:pPr lvl="1"/>
            <a:r>
              <a:rPr lang="ka-GE" dirty="0" smtClean="0"/>
              <a:t>პროგრამული უზრუნველყოფა.</a:t>
            </a:r>
            <a:endParaRPr lang="ka-GE" dirty="0"/>
          </a:p>
          <a:p>
            <a:pPr algn="just"/>
            <a:endParaRPr lang="ka-GE" dirty="0" smtClean="0"/>
          </a:p>
          <a:p>
            <a:endParaRPr lang="ka-GE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74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7223" y="1657350"/>
            <a:ext cx="7505235" cy="3200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a-GE" sz="2300" dirty="0" smtClean="0"/>
              <a:t>პროგრამული უზრუნველყოფის მოთხოვნების სპეციფიკაციაში (</a:t>
            </a:r>
            <a:r>
              <a:rPr lang="en-US" sz="2300" dirty="0" smtClean="0"/>
              <a:t>SRS</a:t>
            </a:r>
            <a:r>
              <a:rPr lang="ka-GE" sz="2300" dirty="0" smtClean="0"/>
              <a:t>) უნდა მოვერიდოთ პროგრამული უზრუნველყოფის დიზაინის და განხორციელების შესახებ ინფორმაციის განთავსებას (თუ სწორედ ეს მომენტები არ არის მთავარი ამ კონკრეტული პროგრამული უზრუნველყოფისთვის).</a:t>
            </a:r>
            <a:endParaRPr lang="ka-GE" sz="2300" dirty="0"/>
          </a:p>
          <a:p>
            <a:pPr algn="just"/>
            <a:endParaRPr lang="ka-GE" dirty="0" smtClean="0"/>
          </a:p>
          <a:p>
            <a:endParaRPr lang="ka-GE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43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888" y="1"/>
            <a:ext cx="7406640" cy="1193800"/>
          </a:xfrm>
        </p:spPr>
        <p:txBody>
          <a:bodyPr>
            <a:normAutofit/>
          </a:bodyPr>
          <a:lstStyle/>
          <a:p>
            <a:r>
              <a:rPr lang="ka-GE" sz="3000" b="1" dirty="0" smtClean="0"/>
              <a:t>პროგრამული უზრუნველყოფის ინჟინერიის საფუძვლები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344" y="2343150"/>
            <a:ext cx="7406640" cy="555552"/>
          </a:xfrm>
        </p:spPr>
        <p:txBody>
          <a:bodyPr>
            <a:normAutofit fontScale="92500" lnSpcReduction="10000"/>
          </a:bodyPr>
          <a:lstStyle/>
          <a:p>
            <a:r>
              <a:rPr lang="ka-GE" sz="4000" dirty="0" smtClean="0"/>
              <a:t>პაატა გოგიშვილი</a:t>
            </a:r>
            <a:endParaRPr lang="en-US" sz="4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86543" y="3172603"/>
            <a:ext cx="7406640" cy="6698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800" dirty="0" smtClean="0"/>
              <a:t>ინფორმატიკის დოქტორი</a:t>
            </a:r>
            <a:endParaRPr lang="en-US" sz="1800" dirty="0" smtClean="0"/>
          </a:p>
          <a:p>
            <a:r>
              <a:rPr lang="ka-GE" sz="1400" dirty="0" smtClean="0"/>
              <a:t>ასოცირებული პროფესორი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9200" y="1467701"/>
            <a:ext cx="2386361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200" dirty="0" smtClean="0"/>
              <a:t>კვირა 3</a:t>
            </a:r>
            <a:endParaRPr lang="en-US" sz="2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5972" y="4552950"/>
            <a:ext cx="7406640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400" dirty="0" smtClean="0"/>
              <a:t>202</a:t>
            </a:r>
            <a:r>
              <a:rPr lang="en-US" sz="1400" dirty="0" smtClean="0"/>
              <a:t>2</a:t>
            </a:r>
            <a:r>
              <a:rPr lang="ka-GE" sz="1400" dirty="0" smtClean="0"/>
              <a:t> </a:t>
            </a:r>
            <a:r>
              <a:rPr lang="ka-GE" sz="1400" dirty="0" smtClean="0"/>
              <a:t>წლის </a:t>
            </a:r>
            <a:r>
              <a:rPr lang="en-US" sz="1400" smtClean="0"/>
              <a:t>10</a:t>
            </a:r>
            <a:r>
              <a:rPr lang="ka-GE" sz="1400" smtClean="0"/>
              <a:t> </a:t>
            </a:r>
            <a:r>
              <a:rPr lang="ka-GE" sz="1400" smtClean="0"/>
              <a:t>ოქტომბერი</a:t>
            </a:r>
            <a:endParaRPr lang="en-US" sz="1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0600" y="1276350"/>
            <a:ext cx="7887183" cy="28956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ka-GE" sz="3500" b="1" dirty="0" smtClean="0"/>
              <a:t>პროგრამული უზრუნველყოფის მოთხოვნების ანალიზი</a:t>
            </a:r>
          </a:p>
          <a:p>
            <a:pPr algn="ctr"/>
            <a:r>
              <a:rPr lang="ka-GE" sz="3500" b="1" dirty="0" smtClean="0"/>
              <a:t>და</a:t>
            </a:r>
          </a:p>
          <a:p>
            <a:pPr algn="ctr"/>
            <a:r>
              <a:rPr lang="ka-GE" sz="3500" b="1" dirty="0" smtClean="0"/>
              <a:t>სპეციფიკაცია</a:t>
            </a:r>
            <a:endParaRPr lang="en-US" sz="35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00150" y="1809750"/>
            <a:ext cx="7235530" cy="19812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a-GE" sz="1400" dirty="0" smtClean="0"/>
              <a:t>სტანდარტი, კონტრაქტი</a:t>
            </a:r>
            <a:r>
              <a:rPr lang="ka-GE" sz="1400" dirty="0"/>
              <a:t>, სპეციფიკაცია ან </a:t>
            </a:r>
            <a:r>
              <a:rPr lang="ka-GE" sz="1400" dirty="0" smtClean="0"/>
              <a:t>სხვა ფორმალიზებული დოკუმენტი, სადაც მოცემულია:</a:t>
            </a:r>
          </a:p>
          <a:p>
            <a:pPr marL="342900" indent="-342900" algn="just">
              <a:buAutoNum type="arabicPeriod"/>
            </a:pPr>
            <a:endParaRPr lang="ka-GE" sz="1400" dirty="0"/>
          </a:p>
          <a:p>
            <a:pPr marL="342900" indent="-342900" algn="just">
              <a:buAutoNum type="arabicPeriod"/>
            </a:pPr>
            <a:r>
              <a:rPr lang="ka-GE" sz="1400" dirty="0" smtClean="0"/>
              <a:t>პირობები</a:t>
            </a:r>
            <a:r>
              <a:rPr lang="en-US" sz="1400" dirty="0" smtClean="0"/>
              <a:t> </a:t>
            </a:r>
            <a:r>
              <a:rPr lang="ka-GE" sz="1400" dirty="0" smtClean="0"/>
              <a:t>და შესაძლებლობების ჩამონათვალი, რაც აუცილებელია და საკმარისი პროგრამისტისთვის მოცემული მიზნის მისაღწევად</a:t>
            </a:r>
          </a:p>
          <a:p>
            <a:pPr marL="342900" indent="-342900" algn="just">
              <a:buAutoNum type="arabicPeriod"/>
            </a:pPr>
            <a:endParaRPr lang="ka-GE" sz="1400" dirty="0"/>
          </a:p>
          <a:p>
            <a:pPr marL="342900" indent="-342900" algn="just">
              <a:buAutoNum type="arabicPeriod"/>
            </a:pPr>
            <a:r>
              <a:rPr lang="ka-GE" sz="1400" dirty="0" smtClean="0"/>
              <a:t>პირობები რომელსაც უნდა აკმაყოფილებდეს პროგრამული უზრუნველყოფა. შესაძლებლობები რომლებიც უნდა ჰქონდეს პროგრამულ უზრუნველყოფას.</a:t>
            </a:r>
          </a:p>
          <a:p>
            <a:pPr algn="just">
              <a:lnSpc>
                <a:spcPct val="120000"/>
              </a:lnSpc>
            </a:pPr>
            <a:endParaRPr lang="ka-GE" sz="1400" dirty="0" smtClean="0"/>
          </a:p>
        </p:txBody>
      </p:sp>
    </p:spTree>
    <p:extLst>
      <p:ext uri="{BB962C8B-B14F-4D97-AF65-F5344CB8AC3E}">
        <p14:creationId xmlns:p14="http://schemas.microsoft.com/office/powerpoint/2010/main" val="37400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00150" y="1809750"/>
            <a:ext cx="7894320" cy="28194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500" dirty="0" smtClean="0"/>
              <a:t>პროგრამული უზრუნველყოფის მოთხოვნების სპეციფიკაცია</a:t>
            </a:r>
            <a:endParaRPr lang="en-US" sz="2500" dirty="0" smtClean="0"/>
          </a:p>
          <a:p>
            <a:endParaRPr lang="en-US" sz="2500" dirty="0"/>
          </a:p>
          <a:p>
            <a:r>
              <a:rPr lang="en-US" sz="2800" dirty="0"/>
              <a:t>Software Requirements Specification (SRS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ka-GE" sz="2800" dirty="0"/>
              <a:t>მკაცრად ფორმალიზებული დოკუმენტი, სადაც არის აღწერილი მოთხოვნები.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3965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97280" y="1962150"/>
            <a:ext cx="7894320" cy="2971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a-GE" sz="1600" dirty="0" smtClean="0"/>
              <a:t>კლიენტმა (დამკვეთმა) ყოველთვის ზუსტად არ იცის პროგრამული უზრუნველყოფის პროცესის დეტალები.</a:t>
            </a:r>
          </a:p>
          <a:p>
            <a:pPr lvl="1"/>
            <a:endParaRPr lang="ka-GE" sz="1600" dirty="0"/>
          </a:p>
          <a:p>
            <a:pPr lvl="1"/>
            <a:r>
              <a:rPr lang="ka-GE" sz="1600" dirty="0" smtClean="0"/>
              <a:t>პროგრამისტმა შეიძლება არ იცოდეს დაკვეთის საგნობრივი სფერო.</a:t>
            </a:r>
          </a:p>
          <a:p>
            <a:endParaRPr lang="ka-GE" sz="1800" dirty="0"/>
          </a:p>
          <a:p>
            <a:pPr algn="just"/>
            <a:r>
              <a:rPr lang="ka-GE" sz="1800" dirty="0" smtClean="0"/>
              <a:t>აქედან გამომდინარე, კლიენტსა და პროგრამისტებს შორის არის ერთგვარი დისტანცია.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88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97280" y="1962150"/>
            <a:ext cx="7894320" cy="2971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just">
              <a:buNone/>
            </a:pPr>
            <a:r>
              <a:rPr lang="ka-GE" sz="1600" dirty="0" smtClean="0"/>
              <a:t>პროგრამულ უზრუნველყოფის მოთხოვნების სპეციფიკაცია (</a:t>
            </a:r>
            <a:r>
              <a:rPr lang="en-US" sz="1600" dirty="0" smtClean="0"/>
              <a:t>SRS) </a:t>
            </a:r>
            <a:r>
              <a:rPr lang="ka-GE" sz="1600" dirty="0" smtClean="0"/>
              <a:t>წარმოადგენს დოკუმენტს რომელიც შეიძლება გაფორმდეს კონტრაქტის სახით კლიენტსა და დეველოპერულ კომპანიას შორის.</a:t>
            </a:r>
          </a:p>
          <a:p>
            <a:pPr marL="201168" lvl="1" indent="0">
              <a:buNone/>
            </a:pPr>
            <a:endParaRPr lang="ka-GE" sz="1600" dirty="0"/>
          </a:p>
          <a:p>
            <a:pPr marL="201168" lvl="1" indent="0" algn="just">
              <a:buNone/>
            </a:pPr>
            <a:r>
              <a:rPr lang="ka-GE" sz="1600" dirty="0" smtClean="0"/>
              <a:t>მომავალში, როცა დასრულდება პროგრამული უზრუნველყოფის შემუშავების პროცესი, გაფორმებული ხელშეკრულება, ანუ სპეციფიკაცია, შეიძლება გამოყენებული იქნას მიღებული პროდუქტის შემოწმების (</a:t>
            </a:r>
            <a:r>
              <a:rPr lang="en-US" sz="1600" dirty="0" smtClean="0"/>
              <a:t>verification)</a:t>
            </a:r>
            <a:r>
              <a:rPr lang="ka-GE" sz="1600" dirty="0" smtClean="0"/>
              <a:t> საშუალება.</a:t>
            </a:r>
            <a:endParaRPr lang="ka-GE" sz="1800" dirty="0" smtClean="0"/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97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97280" y="1962150"/>
            <a:ext cx="7894320" cy="2971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just">
              <a:buNone/>
            </a:pPr>
            <a:r>
              <a:rPr lang="ka-GE" sz="1600" dirty="0" smtClean="0"/>
              <a:t>არასწორად შედგენილი სპეციფიკაცია შეიძლება გახდეს გაუგებრობის მიზეზი შექმნილი პროგრამული უზრუნველყოფის კლიენტისთვის ჩაბარების პროცესში. სხვა სიტყვებით რომ ვთქვათ, ცუდი სპეციფიკაცია უხარისხო პროდუქტის მიღების რისკებს ზრდის.</a:t>
            </a:r>
          </a:p>
          <a:p>
            <a:pPr marL="201168" lvl="1" indent="0" algn="just">
              <a:buNone/>
            </a:pPr>
            <a:endParaRPr lang="ka-GE" sz="1600" dirty="0"/>
          </a:p>
          <a:p>
            <a:pPr marL="201168" lvl="1" indent="0" algn="just">
              <a:buNone/>
            </a:pPr>
            <a:r>
              <a:rPr lang="ka-GE" sz="1600" dirty="0" smtClean="0"/>
              <a:t>სწორად შექმნილი სპეციფიკაცია ზუსტ მიზანს უსახავს პროგრამისტებს, რაც ოპტიმალურს ხდის პროგრამული უზრუნველყოფის შექმნის დროსა და ფასს.</a:t>
            </a:r>
            <a:endParaRPr lang="ka-GE" sz="1800" dirty="0" smtClean="0"/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70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მოთხოვნები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35462" y="2190750"/>
            <a:ext cx="7818120" cy="14678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500" dirty="0" smtClean="0"/>
              <a:t>პროგრამული უზრუნველყოფის მოთხოვნების დადგენის პროცესი</a:t>
            </a:r>
            <a:r>
              <a:rPr lang="en-US" sz="2500" dirty="0" smtClean="0"/>
              <a:t> </a:t>
            </a:r>
            <a:r>
              <a:rPr lang="ka-GE" sz="2500" dirty="0" smtClean="0"/>
              <a:t>არ არის წრფივი პროცესი და რამდენიმე </a:t>
            </a:r>
            <a:r>
              <a:rPr lang="ka-GE" sz="2500" dirty="0" err="1" smtClean="0"/>
              <a:t>იტერაციისგან</a:t>
            </a:r>
            <a:r>
              <a:rPr lang="ka-GE" sz="2500" dirty="0" smtClean="0"/>
              <a:t> შეიძლება შედგებოდეს.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1088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1560</TotalTime>
  <Words>493</Words>
  <Application>Microsoft Office PowerPoint</Application>
  <PresentationFormat>On-screen Show (16:9)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BPG Web 002 Caps</vt:lpstr>
      <vt:lpstr>Calibri</vt:lpstr>
      <vt:lpstr>Gill Sans MT</vt:lpstr>
      <vt:lpstr>Sylfaen</vt:lpstr>
      <vt:lpstr>Verdana</vt:lpstr>
      <vt:lpstr>Wingdings 2</vt:lpstr>
      <vt:lpstr>Solstice</vt:lpstr>
      <vt:lpstr>PowerPoint Presentation</vt:lpstr>
      <vt:lpstr>პროგრამული უზრუნველყოფის ინჟინერიის საფუძვლები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პაატა გოგიშვილი</cp:lastModifiedBy>
  <cp:revision>177</cp:revision>
  <dcterms:created xsi:type="dcterms:W3CDTF">2016-09-13T18:38:05Z</dcterms:created>
  <dcterms:modified xsi:type="dcterms:W3CDTF">2022-10-05T07:38:43Z</dcterms:modified>
</cp:coreProperties>
</file>