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7" r:id="rId3"/>
    <p:sldId id="280" r:id="rId4"/>
    <p:sldId id="281" r:id="rId5"/>
    <p:sldId id="282" r:id="rId6"/>
    <p:sldId id="283" r:id="rId7"/>
    <p:sldId id="284" r:id="rId8"/>
    <p:sldId id="285" r:id="rId9"/>
    <p:sldId id="287" r:id="rId10"/>
    <p:sldId id="290" r:id="rId11"/>
    <p:sldId id="292" r:id="rId12"/>
    <p:sldId id="291" r:id="rId13"/>
    <p:sldId id="293" r:id="rId14"/>
    <p:sldId id="288" r:id="rId15"/>
    <p:sldId id="28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40202"/>
    <a:srgbClr val="7B2B0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883" autoAdjust="0"/>
  </p:normalViewPr>
  <p:slideViewPr>
    <p:cSldViewPr snapToGrid="0">
      <p:cViewPr varScale="1">
        <p:scale>
          <a:sx n="60" d="100"/>
          <a:sy n="60"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06A696-A7DA-4779-BDC3-8B994BFBE70F}" type="datetimeFigureOut">
              <a:rPr lang="en-US" smtClean="0"/>
              <a:t>12/13/2022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0D7227-4959-42A6-87EC-AAAB95D0E37E}" type="slidenum">
              <a:rPr lang="en-US" smtClean="0"/>
              <a:t>‹#›</a:t>
            </a:fld>
            <a:endParaRPr lang="en-US"/>
          </a:p>
        </p:txBody>
      </p:sp>
    </p:spTree>
    <p:extLst>
      <p:ext uri="{BB962C8B-B14F-4D97-AF65-F5344CB8AC3E}">
        <p14:creationId xmlns:p14="http://schemas.microsoft.com/office/powerpoint/2010/main" val="80247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2</a:t>
            </a:fld>
            <a:endParaRPr lang="en-US"/>
          </a:p>
        </p:txBody>
      </p:sp>
    </p:spTree>
    <p:extLst>
      <p:ext uri="{BB962C8B-B14F-4D97-AF65-F5344CB8AC3E}">
        <p14:creationId xmlns:p14="http://schemas.microsoft.com/office/powerpoint/2010/main" val="2089744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11</a:t>
            </a:fld>
            <a:endParaRPr lang="en-US"/>
          </a:p>
        </p:txBody>
      </p:sp>
    </p:spTree>
    <p:extLst>
      <p:ext uri="{BB962C8B-B14F-4D97-AF65-F5344CB8AC3E}">
        <p14:creationId xmlns:p14="http://schemas.microsoft.com/office/powerpoint/2010/main" val="1954209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12</a:t>
            </a:fld>
            <a:endParaRPr lang="en-US"/>
          </a:p>
        </p:txBody>
      </p:sp>
    </p:spTree>
    <p:extLst>
      <p:ext uri="{BB962C8B-B14F-4D97-AF65-F5344CB8AC3E}">
        <p14:creationId xmlns:p14="http://schemas.microsoft.com/office/powerpoint/2010/main" val="328152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13</a:t>
            </a:fld>
            <a:endParaRPr lang="en-US"/>
          </a:p>
        </p:txBody>
      </p:sp>
    </p:spTree>
    <p:extLst>
      <p:ext uri="{BB962C8B-B14F-4D97-AF65-F5344CB8AC3E}">
        <p14:creationId xmlns:p14="http://schemas.microsoft.com/office/powerpoint/2010/main" val="1938782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14</a:t>
            </a:fld>
            <a:endParaRPr lang="en-US"/>
          </a:p>
        </p:txBody>
      </p:sp>
    </p:spTree>
    <p:extLst>
      <p:ext uri="{BB962C8B-B14F-4D97-AF65-F5344CB8AC3E}">
        <p14:creationId xmlns:p14="http://schemas.microsoft.com/office/powerpoint/2010/main" val="864622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15</a:t>
            </a:fld>
            <a:endParaRPr lang="en-US"/>
          </a:p>
        </p:txBody>
      </p:sp>
    </p:spTree>
    <p:extLst>
      <p:ext uri="{BB962C8B-B14F-4D97-AF65-F5344CB8AC3E}">
        <p14:creationId xmlns:p14="http://schemas.microsoft.com/office/powerpoint/2010/main" val="115588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3</a:t>
            </a:fld>
            <a:endParaRPr lang="en-US"/>
          </a:p>
        </p:txBody>
      </p:sp>
    </p:spTree>
    <p:extLst>
      <p:ext uri="{BB962C8B-B14F-4D97-AF65-F5344CB8AC3E}">
        <p14:creationId xmlns:p14="http://schemas.microsoft.com/office/powerpoint/2010/main" val="3354700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4</a:t>
            </a:fld>
            <a:endParaRPr lang="en-US"/>
          </a:p>
        </p:txBody>
      </p:sp>
    </p:spTree>
    <p:extLst>
      <p:ext uri="{BB962C8B-B14F-4D97-AF65-F5344CB8AC3E}">
        <p14:creationId xmlns:p14="http://schemas.microsoft.com/office/powerpoint/2010/main" val="586575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5</a:t>
            </a:fld>
            <a:endParaRPr lang="en-US"/>
          </a:p>
        </p:txBody>
      </p:sp>
    </p:spTree>
    <p:extLst>
      <p:ext uri="{BB962C8B-B14F-4D97-AF65-F5344CB8AC3E}">
        <p14:creationId xmlns:p14="http://schemas.microsoft.com/office/powerpoint/2010/main" val="322711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6</a:t>
            </a:fld>
            <a:endParaRPr lang="en-US"/>
          </a:p>
        </p:txBody>
      </p:sp>
    </p:spTree>
    <p:extLst>
      <p:ext uri="{BB962C8B-B14F-4D97-AF65-F5344CB8AC3E}">
        <p14:creationId xmlns:p14="http://schemas.microsoft.com/office/powerpoint/2010/main" val="3959603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7</a:t>
            </a:fld>
            <a:endParaRPr lang="en-US"/>
          </a:p>
        </p:txBody>
      </p:sp>
    </p:spTree>
    <p:extLst>
      <p:ext uri="{BB962C8B-B14F-4D97-AF65-F5344CB8AC3E}">
        <p14:creationId xmlns:p14="http://schemas.microsoft.com/office/powerpoint/2010/main" val="1969858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8</a:t>
            </a:fld>
            <a:endParaRPr lang="en-US"/>
          </a:p>
        </p:txBody>
      </p:sp>
    </p:spTree>
    <p:extLst>
      <p:ext uri="{BB962C8B-B14F-4D97-AF65-F5344CB8AC3E}">
        <p14:creationId xmlns:p14="http://schemas.microsoft.com/office/powerpoint/2010/main" val="54191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9</a:t>
            </a:fld>
            <a:endParaRPr lang="en-US"/>
          </a:p>
        </p:txBody>
      </p:sp>
    </p:spTree>
    <p:extLst>
      <p:ext uri="{BB962C8B-B14F-4D97-AF65-F5344CB8AC3E}">
        <p14:creationId xmlns:p14="http://schemas.microsoft.com/office/powerpoint/2010/main" val="29924612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0D7227-4959-42A6-87EC-AAAB95D0E37E}" type="slidenum">
              <a:rPr lang="en-US" smtClean="0"/>
              <a:t>10</a:t>
            </a:fld>
            <a:endParaRPr lang="en-US"/>
          </a:p>
        </p:txBody>
      </p:sp>
    </p:spTree>
    <p:extLst>
      <p:ext uri="{BB962C8B-B14F-4D97-AF65-F5344CB8AC3E}">
        <p14:creationId xmlns:p14="http://schemas.microsoft.com/office/powerpoint/2010/main" val="749959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2ED107-83AD-4F83-ADEF-B89FA5F65C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1414007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ED107-83AD-4F83-ADEF-B89FA5F65C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1814917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ED107-83AD-4F83-ADEF-B89FA5F65C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1552770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2ED107-83AD-4F83-ADEF-B89FA5F65C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4009198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82ED107-83AD-4F83-ADEF-B89FA5F65CAC}" type="datetimeFigureOut">
              <a:rPr lang="en-US" smtClean="0"/>
              <a:t>12/13/2022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2611596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2ED107-83AD-4F83-ADEF-B89FA5F65C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424316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2ED107-83AD-4F83-ADEF-B89FA5F65CAC}" type="datetimeFigureOut">
              <a:rPr lang="en-US" smtClean="0"/>
              <a:t>12/13/2022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183377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2ED107-83AD-4F83-ADEF-B89FA5F65CAC}" type="datetimeFigureOut">
              <a:rPr lang="en-US" smtClean="0"/>
              <a:t>12/13/2022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77856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2ED107-83AD-4F83-ADEF-B89FA5F65CAC}" type="datetimeFigureOut">
              <a:rPr lang="en-US" smtClean="0"/>
              <a:t>12/13/2022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336527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2ED107-83AD-4F83-ADEF-B89FA5F65C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3151676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82ED107-83AD-4F83-ADEF-B89FA5F65CAC}" type="datetimeFigureOut">
              <a:rPr lang="en-US" smtClean="0"/>
              <a:t>12/13/2022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5816CE-D8AE-4F4D-9553-76098CEE5D69}" type="slidenum">
              <a:rPr lang="en-US" smtClean="0"/>
              <a:t>‹#›</a:t>
            </a:fld>
            <a:endParaRPr lang="en-US"/>
          </a:p>
        </p:txBody>
      </p:sp>
    </p:spTree>
    <p:extLst>
      <p:ext uri="{BB962C8B-B14F-4D97-AF65-F5344CB8AC3E}">
        <p14:creationId xmlns:p14="http://schemas.microsoft.com/office/powerpoint/2010/main" val="3900232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2ED107-83AD-4F83-ADEF-B89FA5F65CAC}" type="datetimeFigureOut">
              <a:rPr lang="en-US" smtClean="0"/>
              <a:t>12/13/2022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816CE-D8AE-4F4D-9553-76098CEE5D69}" type="slidenum">
              <a:rPr lang="en-US" smtClean="0"/>
              <a:t>‹#›</a:t>
            </a:fld>
            <a:endParaRPr lang="en-US"/>
          </a:p>
        </p:txBody>
      </p:sp>
    </p:spTree>
    <p:extLst>
      <p:ext uri="{BB962C8B-B14F-4D97-AF65-F5344CB8AC3E}">
        <p14:creationId xmlns:p14="http://schemas.microsoft.com/office/powerpoint/2010/main" val="333181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617" y="783772"/>
            <a:ext cx="11971404" cy="3745697"/>
          </a:xfrm>
        </p:spPr>
        <p:txBody>
          <a:bodyPr>
            <a:noAutofit/>
          </a:bodyPr>
          <a:lstStyle/>
          <a:p>
            <a:r>
              <a:rPr lang="en-US" sz="7000" b="1" dirty="0" smtClean="0">
                <a:latin typeface="Calibri" panose="020F0502020204030204" pitchFamily="34" charset="0"/>
                <a:cs typeface="Calibri" panose="020F0502020204030204" pitchFamily="34" charset="0"/>
              </a:rPr>
              <a:t>Few-Shot Learning</a:t>
            </a:r>
            <a:br>
              <a:rPr lang="en-US" sz="7000" b="1" dirty="0" smtClean="0">
                <a:latin typeface="Calibri" panose="020F0502020204030204" pitchFamily="34" charset="0"/>
                <a:cs typeface="Calibri" panose="020F0502020204030204" pitchFamily="34" charset="0"/>
              </a:rPr>
            </a:br>
            <a:r>
              <a:rPr lang="en-US" sz="7000" b="1" dirty="0" smtClean="0">
                <a:latin typeface="Calibri" panose="020F0502020204030204" pitchFamily="34" charset="0"/>
                <a:cs typeface="Calibri" panose="020F0502020204030204" pitchFamily="34" charset="0"/>
              </a:rPr>
              <a:t>in Neural Networks</a:t>
            </a:r>
            <a:r>
              <a:rPr lang="ka-GE" sz="7000" b="1" dirty="0" smtClean="0">
                <a:latin typeface="Calibri" panose="020F0502020204030204" pitchFamily="34" charset="0"/>
                <a:cs typeface="Calibri" panose="020F0502020204030204" pitchFamily="34" charset="0"/>
              </a:rPr>
              <a:t/>
            </a:r>
            <a:br>
              <a:rPr lang="ka-GE" sz="7000" b="1" dirty="0" smtClean="0">
                <a:latin typeface="Calibri" panose="020F0502020204030204" pitchFamily="34" charset="0"/>
                <a:cs typeface="Calibri" panose="020F0502020204030204" pitchFamily="34" charset="0"/>
              </a:rPr>
            </a:br>
            <a:r>
              <a:rPr lang="en-US" sz="7000" b="1" dirty="0" smtClean="0">
                <a:latin typeface="Calibri" panose="020F0502020204030204" pitchFamily="34" charset="0"/>
                <a:cs typeface="Calibri" panose="020F0502020204030204" pitchFamily="34" charset="0"/>
              </a:rPr>
              <a:t/>
            </a:r>
            <a:br>
              <a:rPr lang="en-US" sz="7000" b="1" dirty="0" smtClean="0">
                <a:latin typeface="Calibri" panose="020F0502020204030204" pitchFamily="34" charset="0"/>
                <a:cs typeface="Calibri" panose="020F0502020204030204" pitchFamily="34" charset="0"/>
              </a:rPr>
            </a:br>
            <a:r>
              <a:rPr lang="en-US" sz="4000" b="1" dirty="0" smtClean="0">
                <a:latin typeface="Calibri" panose="020F0502020204030204" pitchFamily="34" charset="0"/>
                <a:cs typeface="Calibri" panose="020F0502020204030204" pitchFamily="34" charset="0"/>
              </a:rPr>
              <a:t>(</a:t>
            </a:r>
            <a:r>
              <a:rPr lang="ka-GE" sz="4000" b="1" dirty="0" smtClean="0">
                <a:latin typeface="Calibri" panose="020F0502020204030204" pitchFamily="34" charset="0"/>
                <a:cs typeface="Calibri" panose="020F0502020204030204" pitchFamily="34" charset="0"/>
              </a:rPr>
              <a:t>რამდენიმე ნიმუშით სწავლება</a:t>
            </a:r>
            <a:r>
              <a:rPr lang="en-US" sz="4000" b="1" dirty="0" smtClean="0">
                <a:latin typeface="Calibri" panose="020F0502020204030204" pitchFamily="34" charset="0"/>
                <a:cs typeface="Calibri" panose="020F0502020204030204" pitchFamily="34" charset="0"/>
              </a:rPr>
              <a:t>)</a:t>
            </a:r>
            <a:endParaRPr lang="en-US" sz="4000"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108319" y="5821445"/>
            <a:ext cx="5856364" cy="554550"/>
          </a:xfrm>
        </p:spPr>
        <p:txBody>
          <a:bodyPr/>
          <a:lstStyle/>
          <a:p>
            <a:pPr algn="r"/>
            <a:r>
              <a:rPr lang="en-US" dirty="0" smtClean="0">
                <a:latin typeface="Calibri" panose="020F0502020204030204" pitchFamily="34" charset="0"/>
                <a:cs typeface="Calibri" panose="020F0502020204030204" pitchFamily="34" charset="0"/>
              </a:rPr>
              <a:t>Doctor of Informatics</a:t>
            </a:r>
            <a:r>
              <a:rPr lang="ka-GE" dirty="0" smtClean="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professor</a:t>
            </a:r>
            <a:endParaRPr lang="en-US" dirty="0">
              <a:latin typeface="Calibri" panose="020F0502020204030204" pitchFamily="34" charset="0"/>
              <a:cs typeface="Calibri" panose="020F0502020204030204" pitchFamily="34" charset="0"/>
            </a:endParaRPr>
          </a:p>
        </p:txBody>
      </p:sp>
      <p:sp>
        <p:nvSpPr>
          <p:cNvPr id="5" name="Rectangle 4"/>
          <p:cNvSpPr/>
          <p:nvPr/>
        </p:nvSpPr>
        <p:spPr>
          <a:xfrm>
            <a:off x="8024181" y="5175113"/>
            <a:ext cx="3940502" cy="646331"/>
          </a:xfrm>
          <a:prstGeom prst="rect">
            <a:avLst/>
          </a:prstGeom>
        </p:spPr>
        <p:txBody>
          <a:bodyPr wrap="square">
            <a:spAutoFit/>
          </a:bodyPr>
          <a:lstStyle/>
          <a:p>
            <a:pPr algn="r"/>
            <a:r>
              <a:rPr lang="en-US" sz="3600" b="1" dirty="0" smtClean="0">
                <a:latin typeface="Calibri" panose="020F0502020204030204" pitchFamily="34" charset="0"/>
                <a:cs typeface="Calibri" panose="020F0502020204030204" pitchFamily="34" charset="0"/>
              </a:rPr>
              <a:t>Paata Gogishvili</a:t>
            </a:r>
            <a:endParaRPr lang="ka-GE" sz="3600" b="1" dirty="0" smtClean="0">
              <a:latin typeface="Calibri" panose="020F0502020204030204" pitchFamily="34" charset="0"/>
              <a:cs typeface="Calibri" panose="020F0502020204030204" pitchFamily="34" charset="0"/>
            </a:endParaRPr>
          </a:p>
        </p:txBody>
      </p:sp>
      <p:sp>
        <p:nvSpPr>
          <p:cNvPr id="7" name="Subtitle 2"/>
          <p:cNvSpPr txBox="1">
            <a:spLocks/>
          </p:cNvSpPr>
          <p:nvPr/>
        </p:nvSpPr>
        <p:spPr>
          <a:xfrm>
            <a:off x="6108319" y="6532879"/>
            <a:ext cx="5856364" cy="21903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200" dirty="0" smtClean="0">
                <a:latin typeface="Calibri" panose="020F0502020204030204" pitchFamily="34" charset="0"/>
                <a:cs typeface="Calibri" panose="020F0502020204030204" pitchFamily="34" charset="0"/>
              </a:rPr>
              <a:t>D</a:t>
            </a:r>
            <a:r>
              <a:rPr lang="en-US" sz="1200" dirty="0" smtClean="0">
                <a:latin typeface="Calibri" panose="020F0502020204030204" pitchFamily="34" charset="0"/>
                <a:cs typeface="Calibri" panose="020F0502020204030204" pitchFamily="34" charset="0"/>
              </a:rPr>
              <a:t>ecember 14</a:t>
            </a:r>
            <a:r>
              <a:rPr lang="en-US" sz="1200" dirty="0" smtClean="0">
                <a:latin typeface="Calibri" panose="020F0502020204030204" pitchFamily="34" charset="0"/>
                <a:cs typeface="Calibri" panose="020F0502020204030204" pitchFamily="34" charset="0"/>
              </a:rPr>
              <a:t>, 2022</a:t>
            </a:r>
            <a:endParaRPr lang="en-US" sz="1200" dirty="0">
              <a:latin typeface="Calibri" panose="020F0502020204030204" pitchFamily="34" charset="0"/>
              <a:cs typeface="Calibri" panose="020F0502020204030204" pitchFamily="34" charset="0"/>
            </a:endParaRPr>
          </a:p>
        </p:txBody>
      </p:sp>
      <p:sp>
        <p:nvSpPr>
          <p:cNvPr id="8" name="Subtitle 2"/>
          <p:cNvSpPr txBox="1">
            <a:spLocks/>
          </p:cNvSpPr>
          <p:nvPr/>
        </p:nvSpPr>
        <p:spPr>
          <a:xfrm>
            <a:off x="6108319" y="6266477"/>
            <a:ext cx="5856364" cy="219035"/>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sz="1200" dirty="0" smtClean="0">
                <a:latin typeface="Calibri" panose="020F0502020204030204" pitchFamily="34" charset="0"/>
                <a:cs typeface="Calibri" panose="020F0502020204030204" pitchFamily="34" charset="0"/>
              </a:rPr>
              <a:t>paatagog@gmail.com        www.youtube.com/playlist?list=PLz3Vid2C88E0phUejA95LbVRJhgJokDpJ</a:t>
            </a:r>
            <a:endParaRPr 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2343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3657" y="2052643"/>
            <a:ext cx="11717338" cy="2400657"/>
          </a:xfrm>
          <a:prstGeom prst="rect">
            <a:avLst/>
          </a:prstGeom>
          <a:noFill/>
        </p:spPr>
        <p:txBody>
          <a:bodyPr wrap="square" rtlCol="0">
            <a:spAutoFit/>
          </a:bodyPr>
          <a:lstStyle/>
          <a:p>
            <a:r>
              <a:rPr lang="en-US" sz="3000" b="1" dirty="0" smtClean="0">
                <a:latin typeface="Calibri" panose="020F0502020204030204" pitchFamily="34" charset="0"/>
                <a:cs typeface="Calibri" panose="020F0502020204030204" pitchFamily="34" charset="0"/>
              </a:rPr>
              <a:t>Main advantage of the meta learning algorithm is that it is model agnostic.</a:t>
            </a:r>
          </a:p>
          <a:p>
            <a:endParaRPr lang="en-US" sz="3000" b="1" dirty="0">
              <a:latin typeface="Calibri" panose="020F0502020204030204" pitchFamily="34" charset="0"/>
              <a:cs typeface="Calibri" panose="020F0502020204030204" pitchFamily="34" charset="0"/>
            </a:endParaRPr>
          </a:p>
          <a:p>
            <a:r>
              <a:rPr lang="en-US" sz="3000" b="1" dirty="0" smtClean="0">
                <a:latin typeface="Calibri" panose="020F0502020204030204" pitchFamily="34" charset="0"/>
                <a:cs typeface="Calibri" panose="020F0502020204030204" pitchFamily="34" charset="0"/>
              </a:rPr>
              <a:t>It gives us freedo</a:t>
            </a:r>
            <a:r>
              <a:rPr lang="en-US" sz="3000" b="1" dirty="0" smtClean="0">
                <a:latin typeface="Calibri" panose="020F0502020204030204" pitchFamily="34" charset="0"/>
                <a:cs typeface="Calibri" panose="020F0502020204030204" pitchFamily="34" charset="0"/>
              </a:rPr>
              <a:t>m to select or elaborate our own models for episode training.</a:t>
            </a:r>
            <a:endParaRPr lang="en-US"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45487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759" y="149415"/>
            <a:ext cx="11717338" cy="553998"/>
          </a:xfrm>
          <a:prstGeom prst="rect">
            <a:avLst/>
          </a:prstGeom>
          <a:noFill/>
        </p:spPr>
        <p:txBody>
          <a:bodyPr wrap="square" rtlCol="0">
            <a:spAutoFit/>
          </a:bodyPr>
          <a:lstStyle/>
          <a:p>
            <a:pPr algn="ctr"/>
            <a:r>
              <a:rPr lang="en-US" sz="3000" b="1" dirty="0" smtClean="0"/>
              <a:t>Transfer Learning</a:t>
            </a:r>
            <a:endParaRPr lang="en-US" sz="3000" b="1" dirty="0"/>
          </a:p>
        </p:txBody>
      </p:sp>
      <p:sp>
        <p:nvSpPr>
          <p:cNvPr id="2" name="Rectangle 1"/>
          <p:cNvSpPr/>
          <p:nvPr/>
        </p:nvSpPr>
        <p:spPr>
          <a:xfrm>
            <a:off x="414670" y="6210542"/>
            <a:ext cx="11642650" cy="369332"/>
          </a:xfrm>
          <a:prstGeom prst="rect">
            <a:avLst/>
          </a:prstGeom>
        </p:spPr>
        <p:txBody>
          <a:bodyPr wrap="square">
            <a:spAutoFit/>
          </a:bodyPr>
          <a:lstStyle/>
          <a:p>
            <a:r>
              <a:rPr lang="en-US" b="1" dirty="0"/>
              <a:t>https://towardsdatascience.com/a-friendly-introduction-to-siamese-networks-85ab17522942</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13942" y="918564"/>
            <a:ext cx="7390030" cy="5076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5808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759" y="149415"/>
            <a:ext cx="11717338" cy="553998"/>
          </a:xfrm>
          <a:prstGeom prst="rect">
            <a:avLst/>
          </a:prstGeom>
          <a:noFill/>
        </p:spPr>
        <p:txBody>
          <a:bodyPr wrap="square" rtlCol="0">
            <a:spAutoFit/>
          </a:bodyPr>
          <a:lstStyle/>
          <a:p>
            <a:pPr algn="ctr"/>
            <a:r>
              <a:rPr lang="en-US" sz="3000" b="1" dirty="0" smtClean="0"/>
              <a:t>Transfer Learning </a:t>
            </a:r>
            <a:r>
              <a:rPr lang="en-US" sz="2500" b="1" dirty="0" smtClean="0"/>
              <a:t>(</a:t>
            </a:r>
            <a:r>
              <a:rPr lang="ka-GE" sz="2500" b="1" dirty="0" smtClean="0"/>
              <a:t>ცოდნის გადაცემა</a:t>
            </a:r>
            <a:r>
              <a:rPr lang="en-US" sz="2500" b="1" dirty="0" smtClean="0"/>
              <a:t>)</a:t>
            </a:r>
            <a:endParaRPr lang="en-US" sz="2500" b="1" dirty="0"/>
          </a:p>
        </p:txBody>
      </p:sp>
      <p:sp>
        <p:nvSpPr>
          <p:cNvPr id="2" name="Rectangle 1"/>
          <p:cNvSpPr/>
          <p:nvPr/>
        </p:nvSpPr>
        <p:spPr>
          <a:xfrm>
            <a:off x="414670" y="6210542"/>
            <a:ext cx="11642650" cy="369332"/>
          </a:xfrm>
          <a:prstGeom prst="rect">
            <a:avLst/>
          </a:prstGeom>
        </p:spPr>
        <p:txBody>
          <a:bodyPr wrap="square">
            <a:spAutoFit/>
          </a:bodyPr>
          <a:lstStyle/>
          <a:p>
            <a:r>
              <a:rPr lang="en-US" b="1" dirty="0"/>
              <a:t>https://towardsdatascience.com/a-friendly-introduction-to-siamese-networks-85ab17522942</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484645" y="1031323"/>
            <a:ext cx="9041588" cy="43712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14670" y="5437225"/>
            <a:ext cx="4167963" cy="369332"/>
          </a:xfrm>
          <a:prstGeom prst="rect">
            <a:avLst/>
          </a:prstGeom>
          <a:noFill/>
          <a:ln w="3175">
            <a:solidFill>
              <a:schemeClr val="tx1"/>
            </a:solidFill>
          </a:ln>
        </p:spPr>
        <p:txBody>
          <a:bodyPr wrap="square" rtlCol="0">
            <a:spAutoFit/>
          </a:bodyPr>
          <a:lstStyle/>
          <a:p>
            <a:r>
              <a:rPr lang="en-US" dirty="0" smtClean="0"/>
              <a:t>Model Fine-Tuning (</a:t>
            </a:r>
            <a:r>
              <a:rPr lang="ka-GE" dirty="0" smtClean="0"/>
              <a:t>მოდელის დახვეწა</a:t>
            </a:r>
            <a:r>
              <a:rPr lang="en-US" dirty="0" smtClean="0"/>
              <a:t>)</a:t>
            </a:r>
            <a:endParaRPr lang="en-US" dirty="0"/>
          </a:p>
        </p:txBody>
      </p:sp>
    </p:spTree>
    <p:extLst>
      <p:ext uri="{BB962C8B-B14F-4D97-AF65-F5344CB8AC3E}">
        <p14:creationId xmlns:p14="http://schemas.microsoft.com/office/powerpoint/2010/main" val="1504907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01759" y="149415"/>
            <a:ext cx="11717338" cy="553998"/>
          </a:xfrm>
          <a:prstGeom prst="rect">
            <a:avLst/>
          </a:prstGeom>
          <a:noFill/>
        </p:spPr>
        <p:txBody>
          <a:bodyPr wrap="square" rtlCol="0">
            <a:spAutoFit/>
          </a:bodyPr>
          <a:lstStyle/>
          <a:p>
            <a:pPr algn="ctr"/>
            <a:r>
              <a:rPr lang="en-US" sz="3000" b="1" dirty="0" smtClean="0"/>
              <a:t>Zero-Shot Learning </a:t>
            </a:r>
            <a:r>
              <a:rPr lang="en-US" sz="2500" b="1" dirty="0" smtClean="0"/>
              <a:t>(</a:t>
            </a:r>
            <a:r>
              <a:rPr lang="ka-GE" sz="2500" b="1" dirty="0" smtClean="0"/>
              <a:t>უნახავად ცნობა</a:t>
            </a:r>
            <a:r>
              <a:rPr lang="en-US" sz="2500" b="1" dirty="0" smtClean="0"/>
              <a:t>)</a:t>
            </a:r>
            <a:endParaRPr lang="en-US" sz="2500" b="1" dirty="0"/>
          </a:p>
        </p:txBody>
      </p:sp>
      <p:sp>
        <p:nvSpPr>
          <p:cNvPr id="4" name="Rectangle 3"/>
          <p:cNvSpPr/>
          <p:nvPr/>
        </p:nvSpPr>
        <p:spPr>
          <a:xfrm>
            <a:off x="201759" y="1425338"/>
            <a:ext cx="11855562" cy="3939540"/>
          </a:xfrm>
          <a:prstGeom prst="rect">
            <a:avLst/>
          </a:prstGeom>
        </p:spPr>
        <p:txBody>
          <a:bodyPr wrap="square">
            <a:spAutoFit/>
          </a:bodyPr>
          <a:lstStyle/>
          <a:p>
            <a:pPr algn="just"/>
            <a:r>
              <a:rPr lang="en-US" sz="2500" b="1" dirty="0" smtClean="0">
                <a:solidFill>
                  <a:srgbClr val="202122"/>
                </a:solidFill>
                <a:latin typeface="Arial" panose="020B0604020202020204" pitchFamily="34" charset="0"/>
                <a:cs typeface="Arial" panose="020B0604020202020204" pitchFamily="34" charset="0"/>
              </a:rPr>
              <a:t>Zero-shot </a:t>
            </a:r>
            <a:r>
              <a:rPr lang="en-US" sz="2500" b="1" dirty="0">
                <a:solidFill>
                  <a:srgbClr val="202122"/>
                </a:solidFill>
                <a:latin typeface="Arial" panose="020B0604020202020204" pitchFamily="34" charset="0"/>
                <a:cs typeface="Arial" panose="020B0604020202020204" pitchFamily="34" charset="0"/>
              </a:rPr>
              <a:t>methods generally work by associating observed and non-observed classes through some form of auxiliary information, which encodes observable distinguishing properties of objects</a:t>
            </a:r>
            <a:r>
              <a:rPr lang="en-US" sz="2500" b="1" dirty="0" smtClean="0">
                <a:solidFill>
                  <a:srgbClr val="202122"/>
                </a:solidFill>
                <a:latin typeface="Arial" panose="020B0604020202020204" pitchFamily="34" charset="0"/>
                <a:cs typeface="Arial" panose="020B0604020202020204" pitchFamily="34" charset="0"/>
              </a:rPr>
              <a:t>.</a:t>
            </a:r>
          </a:p>
          <a:p>
            <a:pPr algn="just"/>
            <a:endParaRPr lang="en-US" sz="2500" b="1" dirty="0">
              <a:solidFill>
                <a:srgbClr val="202122"/>
              </a:solidFill>
              <a:latin typeface="Arial" panose="020B0604020202020204" pitchFamily="34" charset="0"/>
              <a:cs typeface="Arial" panose="020B0604020202020204" pitchFamily="34" charset="0"/>
            </a:endParaRPr>
          </a:p>
          <a:p>
            <a:pPr algn="just"/>
            <a:endParaRPr lang="en-US" sz="2500" b="1" dirty="0" smtClean="0">
              <a:solidFill>
                <a:srgbClr val="202122"/>
              </a:solidFill>
              <a:latin typeface="Arial" panose="020B0604020202020204" pitchFamily="34" charset="0"/>
              <a:cs typeface="Arial" panose="020B0604020202020204" pitchFamily="34" charset="0"/>
            </a:endParaRPr>
          </a:p>
          <a:p>
            <a:pPr algn="just"/>
            <a:r>
              <a:rPr lang="en-US" sz="2500" b="1" dirty="0">
                <a:latin typeface="Arial" panose="020B0604020202020204" pitchFamily="34" charset="0"/>
                <a:cs typeface="Arial" panose="020B0604020202020204" pitchFamily="34" charset="0"/>
              </a:rPr>
              <a:t>For example, given a set of images of animals to be classified, along with auxiliary textual descriptions of what animals look like, an artificial intelligence model which has been trained to recognize horses, but has never been given a zebra, can still recognize a zebra when it also knows that zebras look like striped horses.</a:t>
            </a:r>
            <a:endParaRPr lang="en-US"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3041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8084" y="2265297"/>
            <a:ext cx="11153814" cy="1015663"/>
          </a:xfrm>
          <a:prstGeom prst="rect">
            <a:avLst/>
          </a:prstGeom>
          <a:noFill/>
        </p:spPr>
        <p:txBody>
          <a:bodyPr wrap="square" rtlCol="0">
            <a:spAutoFit/>
          </a:bodyPr>
          <a:lstStyle/>
          <a:p>
            <a:r>
              <a:rPr lang="en-US" sz="3000" b="1" dirty="0" smtClean="0">
                <a:latin typeface="Calibri" panose="020F0502020204030204" pitchFamily="34" charset="0"/>
                <a:cs typeface="Calibri" panose="020F0502020204030204" pitchFamily="34" charset="0"/>
              </a:rPr>
              <a:t>https://www.sicara.fr/blog-technique/2019-07-30-image-classification-few-shot-meta-learning</a:t>
            </a:r>
            <a:endParaRPr lang="en-US" sz="3000" b="1" dirty="0">
              <a:latin typeface="Calibri" panose="020F0502020204030204" pitchFamily="34" charset="0"/>
              <a:cs typeface="Calibri" panose="020F0502020204030204" pitchFamily="34" charset="0"/>
            </a:endParaRPr>
          </a:p>
        </p:txBody>
      </p:sp>
      <p:sp>
        <p:nvSpPr>
          <p:cNvPr id="3" name="Rectangle 2"/>
          <p:cNvSpPr/>
          <p:nvPr/>
        </p:nvSpPr>
        <p:spPr>
          <a:xfrm>
            <a:off x="308084" y="3594937"/>
            <a:ext cx="11523065" cy="1477328"/>
          </a:xfrm>
          <a:prstGeom prst="rect">
            <a:avLst/>
          </a:prstGeom>
        </p:spPr>
        <p:txBody>
          <a:bodyPr wrap="square">
            <a:spAutoFit/>
          </a:bodyPr>
          <a:lstStyle/>
          <a:p>
            <a:r>
              <a:rPr lang="en-US" sz="3000" b="1" dirty="0"/>
              <a:t>Y. Wang, Q. Yao, J. Kwok and L. M. Ni, "Generalizing from a Few Examples: A Survey on Few-Shot Learning," </a:t>
            </a:r>
            <a:r>
              <a:rPr lang="en-US" sz="3000" b="1" i="1" dirty="0"/>
              <a:t>https://arxiv.org/abs/1904.05046</a:t>
            </a:r>
            <a:endParaRPr lang="en-US" sz="3000" b="1" dirty="0">
              <a:latin typeface="Calibri" panose="020F0502020204030204" pitchFamily="34" charset="0"/>
              <a:cs typeface="Calibri" panose="020F0502020204030204" pitchFamily="34" charset="0"/>
            </a:endParaRPr>
          </a:p>
        </p:txBody>
      </p:sp>
      <p:sp>
        <p:nvSpPr>
          <p:cNvPr id="8" name="TextBox 7"/>
          <p:cNvSpPr txBox="1"/>
          <p:nvPr/>
        </p:nvSpPr>
        <p:spPr>
          <a:xfrm>
            <a:off x="308084" y="299388"/>
            <a:ext cx="10919896" cy="553998"/>
          </a:xfrm>
          <a:prstGeom prst="rect">
            <a:avLst/>
          </a:prstGeom>
          <a:noFill/>
        </p:spPr>
        <p:txBody>
          <a:bodyPr wrap="square" rtlCol="0">
            <a:spAutoFit/>
          </a:bodyPr>
          <a:lstStyle/>
          <a:p>
            <a:pPr algn="ctr"/>
            <a:r>
              <a:rPr lang="en-US" sz="3000" b="1" dirty="0" smtClean="0">
                <a:latin typeface="Calibri" panose="020F0502020204030204" pitchFamily="34" charset="0"/>
                <a:cs typeface="Calibri" panose="020F0502020204030204" pitchFamily="34" charset="0"/>
              </a:rPr>
              <a:t>Sources</a:t>
            </a:r>
            <a:r>
              <a:rPr lang="ka-GE" sz="3000" b="1" dirty="0" smtClean="0">
                <a:latin typeface="Calibri" panose="020F0502020204030204" pitchFamily="34" charset="0"/>
                <a:cs typeface="Calibri" panose="020F0502020204030204" pitchFamily="34" charset="0"/>
              </a:rPr>
              <a:t>:</a:t>
            </a:r>
            <a:endParaRPr lang="en-US" sz="3000" b="1" dirty="0">
              <a:latin typeface="Calibri" panose="020F0502020204030204" pitchFamily="34" charset="0"/>
              <a:cs typeface="Calibri" panose="020F0502020204030204" pitchFamily="34" charset="0"/>
            </a:endParaRPr>
          </a:p>
        </p:txBody>
      </p:sp>
      <p:sp>
        <p:nvSpPr>
          <p:cNvPr id="2" name="TextBox 1"/>
          <p:cNvSpPr txBox="1"/>
          <p:nvPr/>
        </p:nvSpPr>
        <p:spPr>
          <a:xfrm>
            <a:off x="308084" y="935657"/>
            <a:ext cx="11153814" cy="1015663"/>
          </a:xfrm>
          <a:prstGeom prst="rect">
            <a:avLst/>
          </a:prstGeom>
          <a:noFill/>
        </p:spPr>
        <p:txBody>
          <a:bodyPr wrap="square" rtlCol="0">
            <a:spAutoFit/>
          </a:bodyPr>
          <a:lstStyle/>
          <a:p>
            <a:r>
              <a:rPr lang="en-US" sz="3000" b="1" dirty="0"/>
              <a:t>https://neptune.ai/blog/understanding-few-shot-learning-in-computer-vision</a:t>
            </a:r>
          </a:p>
        </p:txBody>
      </p:sp>
      <p:sp>
        <p:nvSpPr>
          <p:cNvPr id="4" name="TextBox 3"/>
          <p:cNvSpPr txBox="1"/>
          <p:nvPr/>
        </p:nvSpPr>
        <p:spPr>
          <a:xfrm>
            <a:off x="308084" y="5232917"/>
            <a:ext cx="11435916" cy="1015663"/>
          </a:xfrm>
          <a:prstGeom prst="rect">
            <a:avLst/>
          </a:prstGeom>
          <a:noFill/>
        </p:spPr>
        <p:txBody>
          <a:bodyPr wrap="square" rtlCol="0">
            <a:spAutoFit/>
          </a:bodyPr>
          <a:lstStyle/>
          <a:p>
            <a:r>
              <a:rPr lang="en-US" sz="3000" b="1" dirty="0" err="1"/>
              <a:t>Xiaoxu</a:t>
            </a:r>
            <a:r>
              <a:rPr lang="en-US" sz="3000" b="1" dirty="0"/>
              <a:t> </a:t>
            </a:r>
            <a:r>
              <a:rPr lang="en-US" sz="3000" b="1" dirty="0" smtClean="0"/>
              <a:t>Li, </a:t>
            </a:r>
            <a:r>
              <a:rPr lang="en-US" sz="3000" b="1" dirty="0" err="1"/>
              <a:t>Xiaochen</a:t>
            </a:r>
            <a:r>
              <a:rPr lang="en-US" sz="3000" b="1" dirty="0"/>
              <a:t> </a:t>
            </a:r>
            <a:r>
              <a:rPr lang="en-US" sz="3000" b="1" dirty="0" smtClean="0"/>
              <a:t>Yang, </a:t>
            </a:r>
            <a:r>
              <a:rPr lang="en-US" sz="3000" b="1" dirty="0" err="1"/>
              <a:t>Zhanyu</a:t>
            </a:r>
            <a:r>
              <a:rPr lang="en-US" sz="3000" b="1" dirty="0"/>
              <a:t> </a:t>
            </a:r>
            <a:r>
              <a:rPr lang="en-US" sz="3000" b="1" dirty="0" smtClean="0"/>
              <a:t>Ma, </a:t>
            </a:r>
            <a:r>
              <a:rPr lang="en-US" sz="3000" b="1" dirty="0"/>
              <a:t>and Jing-</a:t>
            </a:r>
            <a:r>
              <a:rPr lang="en-US" sz="3000" b="1" dirty="0" err="1"/>
              <a:t>Hao</a:t>
            </a:r>
            <a:r>
              <a:rPr lang="en-US" sz="3000" b="1" dirty="0"/>
              <a:t> </a:t>
            </a:r>
            <a:r>
              <a:rPr lang="en-US" sz="3000" b="1" dirty="0" err="1" smtClean="0"/>
              <a:t>Xue</a:t>
            </a:r>
            <a:endParaRPr lang="en-US" sz="3000" b="1" dirty="0" smtClean="0"/>
          </a:p>
          <a:p>
            <a:r>
              <a:rPr lang="en-US" sz="3000" b="1" dirty="0" smtClean="0"/>
              <a:t>https</a:t>
            </a:r>
            <a:r>
              <a:rPr lang="en-US" sz="3000" b="1" dirty="0"/>
              <a:t>://arxiv.org/pdf/2105.08149.pdf</a:t>
            </a:r>
          </a:p>
        </p:txBody>
      </p:sp>
    </p:spTree>
    <p:extLst>
      <p:ext uri="{BB962C8B-B14F-4D97-AF65-F5344CB8AC3E}">
        <p14:creationId xmlns:p14="http://schemas.microsoft.com/office/powerpoint/2010/main" val="23139184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2850084"/>
            <a:ext cx="12192000" cy="861774"/>
          </a:xfrm>
          <a:prstGeom prst="rect">
            <a:avLst/>
          </a:prstGeom>
          <a:noFill/>
        </p:spPr>
        <p:txBody>
          <a:bodyPr wrap="square" rtlCol="0">
            <a:spAutoFit/>
          </a:bodyPr>
          <a:lstStyle/>
          <a:p>
            <a:pPr algn="ctr"/>
            <a:r>
              <a:rPr lang="en-US" sz="5000" b="1" dirty="0">
                <a:latin typeface="Calibri" panose="020F0502020204030204" pitchFamily="34" charset="0"/>
                <a:cs typeface="Calibri" panose="020F0502020204030204" pitchFamily="34" charset="0"/>
              </a:rPr>
              <a:t>Looking Forward To collaborating with </a:t>
            </a:r>
            <a:r>
              <a:rPr lang="en-US" sz="5000" b="1" dirty="0" smtClean="0">
                <a:latin typeface="Calibri" panose="020F0502020204030204" pitchFamily="34" charset="0"/>
                <a:cs typeface="Calibri" panose="020F0502020204030204" pitchFamily="34" charset="0"/>
              </a:rPr>
              <a:t>you!</a:t>
            </a:r>
            <a:endParaRPr lang="en-US" sz="5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5964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80011" y="1778792"/>
            <a:ext cx="11483440" cy="2246769"/>
          </a:xfrm>
          <a:prstGeom prst="rect">
            <a:avLst/>
          </a:prstGeom>
          <a:noFill/>
        </p:spPr>
        <p:txBody>
          <a:bodyPr wrap="square" rtlCol="0">
            <a:spAutoFit/>
          </a:bodyPr>
          <a:lstStyle/>
          <a:p>
            <a:pPr algn="ctr"/>
            <a:r>
              <a:rPr lang="en-US" sz="3500" b="1" dirty="0" smtClean="0">
                <a:latin typeface="Calibri" panose="020F0502020204030204" pitchFamily="34" charset="0"/>
                <a:cs typeface="Calibri" panose="020F0502020204030204" pitchFamily="34" charset="0"/>
              </a:rPr>
              <a:t>Learning of Neural Networks is performed on data</a:t>
            </a:r>
            <a:r>
              <a:rPr lang="ka-GE" sz="3500" b="1" dirty="0" smtClean="0">
                <a:latin typeface="Calibri" panose="020F0502020204030204" pitchFamily="34" charset="0"/>
                <a:cs typeface="Calibri" panose="020F0502020204030204" pitchFamily="34" charset="0"/>
              </a:rPr>
              <a:t>. </a:t>
            </a:r>
            <a:endParaRPr lang="ka-GE" sz="3500" b="1" dirty="0" smtClean="0">
              <a:latin typeface="Calibri" panose="020F0502020204030204" pitchFamily="34" charset="0"/>
              <a:cs typeface="Calibri" panose="020F0502020204030204" pitchFamily="34" charset="0"/>
            </a:endParaRPr>
          </a:p>
          <a:p>
            <a:pPr algn="ctr"/>
            <a:endParaRPr lang="ka-GE" sz="3500" b="1" dirty="0">
              <a:latin typeface="Calibri" panose="020F0502020204030204" pitchFamily="34" charset="0"/>
              <a:cs typeface="Calibri" panose="020F0502020204030204" pitchFamily="34" charset="0"/>
            </a:endParaRPr>
          </a:p>
          <a:p>
            <a:pPr algn="ctr"/>
            <a:r>
              <a:rPr lang="en-US" sz="3500" b="1" dirty="0">
                <a:latin typeface="Calibri" panose="020F0502020204030204" pitchFamily="34" charset="0"/>
                <a:cs typeface="Calibri" panose="020F0502020204030204" pitchFamily="34" charset="0"/>
              </a:rPr>
              <a:t>The more data we have, the more reliably the network can learn</a:t>
            </a:r>
            <a:r>
              <a:rPr lang="ka-GE" sz="3500" b="1" dirty="0" smtClean="0">
                <a:latin typeface="Calibri" panose="020F0502020204030204" pitchFamily="34" charset="0"/>
                <a:cs typeface="Calibri" panose="020F0502020204030204" pitchFamily="34" charset="0"/>
              </a:rPr>
              <a:t>.</a:t>
            </a:r>
            <a:endParaRPr lang="en-US" sz="3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03033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1886" y="876268"/>
            <a:ext cx="11483440" cy="3862596"/>
          </a:xfrm>
          <a:prstGeom prst="rect">
            <a:avLst/>
          </a:prstGeom>
          <a:noFill/>
        </p:spPr>
        <p:txBody>
          <a:bodyPr wrap="square" rtlCol="0">
            <a:spAutoFit/>
          </a:bodyPr>
          <a:lstStyle/>
          <a:p>
            <a:r>
              <a:rPr lang="en-US" sz="3500" b="1" dirty="0" smtClean="0">
                <a:latin typeface="Calibri" panose="020F0502020204030204" pitchFamily="34" charset="0"/>
                <a:cs typeface="Calibri" panose="020F0502020204030204" pitchFamily="34" charset="0"/>
              </a:rPr>
              <a:t>The amount of data for some popular datasets</a:t>
            </a:r>
            <a:endParaRPr lang="ka-GE" sz="3500" b="1" dirty="0" smtClean="0">
              <a:latin typeface="Calibri" panose="020F0502020204030204" pitchFamily="34" charset="0"/>
              <a:cs typeface="Calibri" panose="020F0502020204030204" pitchFamily="34" charset="0"/>
            </a:endParaRPr>
          </a:p>
          <a:p>
            <a:endParaRPr lang="en-US" sz="3500" b="1" dirty="0" smtClean="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3500" b="1" dirty="0" smtClean="0">
                <a:latin typeface="Calibri" panose="020F0502020204030204" pitchFamily="34" charset="0"/>
                <a:cs typeface="Calibri" panose="020F0502020204030204" pitchFamily="34" charset="0"/>
              </a:rPr>
              <a:t>MNIST – 70 000</a:t>
            </a:r>
          </a:p>
          <a:p>
            <a:pPr marL="457200" indent="-457200">
              <a:buFont typeface="Arial" panose="020B0604020202020204" pitchFamily="34" charset="0"/>
              <a:buChar char="•"/>
            </a:pPr>
            <a:r>
              <a:rPr lang="en-US" sz="3500" b="1" dirty="0" smtClean="0">
                <a:latin typeface="Calibri" panose="020F0502020204030204" pitchFamily="34" charset="0"/>
                <a:cs typeface="Calibri" panose="020F0502020204030204" pitchFamily="34" charset="0"/>
              </a:rPr>
              <a:t>CIFAR10 – 60 000</a:t>
            </a:r>
          </a:p>
          <a:p>
            <a:pPr marL="457200" indent="-457200">
              <a:buFont typeface="Arial" panose="020B0604020202020204" pitchFamily="34" charset="0"/>
              <a:buChar char="•"/>
            </a:pPr>
            <a:r>
              <a:rPr lang="en-US" sz="3500" b="1" dirty="0" smtClean="0">
                <a:latin typeface="Calibri" panose="020F0502020204030204" pitchFamily="34" charset="0"/>
                <a:cs typeface="Calibri" panose="020F0502020204030204" pitchFamily="34" charset="0"/>
              </a:rPr>
              <a:t>IMAGENET – 14 000 000</a:t>
            </a:r>
          </a:p>
          <a:p>
            <a:pPr marL="457200" indent="-457200">
              <a:buFont typeface="Arial" panose="020B0604020202020204" pitchFamily="34" charset="0"/>
              <a:buChar char="•"/>
            </a:pPr>
            <a:endParaRPr lang="en-US" sz="3500" b="1" dirty="0">
              <a:latin typeface="Calibri" panose="020F0502020204030204" pitchFamily="34" charset="0"/>
              <a:cs typeface="Calibri" panose="020F0502020204030204" pitchFamily="34" charset="0"/>
            </a:endParaRPr>
          </a:p>
          <a:p>
            <a:r>
              <a:rPr lang="en-US" sz="3500" b="1" dirty="0">
                <a:latin typeface="Calibri" panose="020F0502020204030204" pitchFamily="34" charset="0"/>
                <a:cs typeface="Calibri" panose="020F0502020204030204" pitchFamily="34" charset="0"/>
              </a:rPr>
              <a:t>https://www.kaggle.com/datasets</a:t>
            </a:r>
          </a:p>
        </p:txBody>
      </p:sp>
    </p:spTree>
    <p:extLst>
      <p:ext uri="{BB962C8B-B14F-4D97-AF65-F5344CB8AC3E}">
        <p14:creationId xmlns:p14="http://schemas.microsoft.com/office/powerpoint/2010/main" val="832297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7712" y="163748"/>
            <a:ext cx="11894288" cy="584775"/>
          </a:xfrm>
          <a:prstGeom prst="rect">
            <a:avLst/>
          </a:prstGeom>
          <a:noFill/>
        </p:spPr>
        <p:txBody>
          <a:bodyPr wrap="square" rtlCol="0">
            <a:spAutoFit/>
          </a:bodyPr>
          <a:lstStyle/>
          <a:p>
            <a:r>
              <a:rPr lang="en-US" sz="3200" b="1" dirty="0" smtClean="0">
                <a:latin typeface="Calibri" panose="020F0502020204030204" pitchFamily="34" charset="0"/>
                <a:cs typeface="Calibri" panose="020F0502020204030204" pitchFamily="34" charset="0"/>
              </a:rPr>
              <a:t>In some cases we do not have </a:t>
            </a:r>
            <a:r>
              <a:rPr lang="en-US" sz="3200" b="1" dirty="0">
                <a:latin typeface="Calibri" panose="020F0502020204030204" pitchFamily="34" charset="0"/>
                <a:cs typeface="Calibri" panose="020F0502020204030204" pitchFamily="34" charset="0"/>
              </a:rPr>
              <a:t>e</a:t>
            </a:r>
            <a:r>
              <a:rPr lang="en-US" sz="3200" b="1" dirty="0" smtClean="0">
                <a:latin typeface="Calibri" panose="020F0502020204030204" pitchFamily="34" charset="0"/>
                <a:cs typeface="Calibri" panose="020F0502020204030204" pitchFamily="34" charset="0"/>
              </a:rPr>
              <a:t>nough number of learning samples</a:t>
            </a:r>
            <a:endParaRPr lang="en-US" sz="32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2264" y="982644"/>
            <a:ext cx="8178017" cy="5449142"/>
          </a:xfrm>
          <a:prstGeom prst="rect">
            <a:avLst/>
          </a:prstGeom>
        </p:spPr>
      </p:pic>
    </p:spTree>
    <p:extLst>
      <p:ext uri="{BB962C8B-B14F-4D97-AF65-F5344CB8AC3E}">
        <p14:creationId xmlns:p14="http://schemas.microsoft.com/office/powerpoint/2010/main" val="27641162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8560" y="793140"/>
            <a:ext cx="11483440" cy="630942"/>
          </a:xfrm>
          <a:prstGeom prst="rect">
            <a:avLst/>
          </a:prstGeom>
          <a:noFill/>
        </p:spPr>
        <p:txBody>
          <a:bodyPr wrap="square" rtlCol="0">
            <a:spAutoFit/>
          </a:bodyPr>
          <a:lstStyle/>
          <a:p>
            <a:r>
              <a:rPr lang="en-US" sz="3500" b="1" dirty="0" smtClean="0">
                <a:latin typeface="Calibri" panose="020F0502020204030204" pitchFamily="34" charset="0"/>
                <a:cs typeface="Calibri" panose="020F0502020204030204" pitchFamily="34" charset="0"/>
              </a:rPr>
              <a:t>There are several workarounds, when we have few data</a:t>
            </a:r>
            <a:endParaRPr lang="en-US" sz="3500" b="1" dirty="0">
              <a:latin typeface="Calibri" panose="020F0502020204030204" pitchFamily="34" charset="0"/>
              <a:cs typeface="Calibri" panose="020F0502020204030204" pitchFamily="34" charset="0"/>
            </a:endParaRPr>
          </a:p>
        </p:txBody>
      </p:sp>
      <p:sp>
        <p:nvSpPr>
          <p:cNvPr id="5" name="TextBox 4"/>
          <p:cNvSpPr txBox="1"/>
          <p:nvPr/>
        </p:nvSpPr>
        <p:spPr>
          <a:xfrm>
            <a:off x="708560" y="2524959"/>
            <a:ext cx="11483440" cy="1708160"/>
          </a:xfrm>
          <a:prstGeom prst="rect">
            <a:avLst/>
          </a:prstGeom>
          <a:noFill/>
        </p:spPr>
        <p:txBody>
          <a:bodyPr wrap="square" rtlCol="0">
            <a:spAutoFit/>
          </a:bodyPr>
          <a:lstStyle/>
          <a:p>
            <a:pPr marL="514350" indent="-514350">
              <a:buAutoNum type="arabicPeriod"/>
            </a:pPr>
            <a:r>
              <a:rPr lang="en-US" sz="3500" b="1" dirty="0" smtClean="0">
                <a:latin typeface="Calibri" panose="020F0502020204030204" pitchFamily="34" charset="0"/>
                <a:cs typeface="Calibri" panose="020F0502020204030204" pitchFamily="34" charset="0"/>
              </a:rPr>
              <a:t>Data augmentation;</a:t>
            </a:r>
            <a:endParaRPr lang="ka-GE" sz="3500" b="1" dirty="0" smtClean="0">
              <a:latin typeface="Calibri" panose="020F0502020204030204" pitchFamily="34" charset="0"/>
              <a:cs typeface="Calibri" panose="020F0502020204030204" pitchFamily="34" charset="0"/>
            </a:endParaRPr>
          </a:p>
          <a:p>
            <a:pPr marL="514350" indent="-514350">
              <a:buAutoNum type="arabicPeriod"/>
            </a:pPr>
            <a:endParaRPr lang="ka-GE" sz="3500" b="1" dirty="0" smtClean="0">
              <a:latin typeface="Calibri" panose="020F0502020204030204" pitchFamily="34" charset="0"/>
              <a:cs typeface="Calibri" panose="020F0502020204030204" pitchFamily="34" charset="0"/>
            </a:endParaRPr>
          </a:p>
          <a:p>
            <a:pPr marL="514350" indent="-514350">
              <a:buAutoNum type="arabicPeriod"/>
            </a:pPr>
            <a:r>
              <a:rPr lang="en-US" sz="3500" b="1" dirty="0" smtClean="0">
                <a:latin typeface="Calibri" panose="020F0502020204030204" pitchFamily="34" charset="0"/>
                <a:cs typeface="Calibri" panose="020F0502020204030204" pitchFamily="34" charset="0"/>
              </a:rPr>
              <a:t>Meta learning</a:t>
            </a:r>
            <a:r>
              <a:rPr lang="ka-GE" sz="3500" b="1" dirty="0" smtClean="0">
                <a:latin typeface="Calibri" panose="020F0502020204030204" pitchFamily="34" charset="0"/>
                <a:cs typeface="Calibri" panose="020F0502020204030204" pitchFamily="34" charset="0"/>
              </a:rPr>
              <a:t>.</a:t>
            </a:r>
            <a:endParaRPr lang="en-US" sz="3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4348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 y="2265679"/>
            <a:ext cx="4245033" cy="707886"/>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Let’s we have the following sample for learning</a:t>
            </a:r>
            <a:endParaRPr lang="en-US" sz="2000" b="1" dirty="0">
              <a:latin typeface="Calibri" panose="020F0502020204030204" pitchFamily="34" charset="0"/>
              <a:cs typeface="Calibri" panose="020F0502020204030204" pitchFamily="34" charset="0"/>
            </a:endParaRPr>
          </a:p>
        </p:txBody>
      </p:sp>
      <p:sp>
        <p:nvSpPr>
          <p:cNvPr id="4" name="TextBox 3"/>
          <p:cNvSpPr txBox="1"/>
          <p:nvPr/>
        </p:nvSpPr>
        <p:spPr>
          <a:xfrm>
            <a:off x="243840" y="470526"/>
            <a:ext cx="11785600" cy="938719"/>
          </a:xfrm>
          <a:prstGeom prst="rect">
            <a:avLst/>
          </a:prstGeom>
          <a:noFill/>
        </p:spPr>
        <p:txBody>
          <a:bodyPr wrap="square" rtlCol="0">
            <a:spAutoFit/>
          </a:bodyPr>
          <a:lstStyle/>
          <a:p>
            <a:pPr algn="ctr"/>
            <a:r>
              <a:rPr lang="en-US" sz="3000" b="1" dirty="0" smtClean="0">
                <a:latin typeface="Calibri" panose="020F0502020204030204" pitchFamily="34" charset="0"/>
                <a:cs typeface="Calibri" panose="020F0502020204030204" pitchFamily="34" charset="0"/>
              </a:rPr>
              <a:t>Data Augmentation</a:t>
            </a:r>
          </a:p>
          <a:p>
            <a:pPr algn="ctr"/>
            <a:r>
              <a:rPr lang="en-US" sz="2500" b="1" dirty="0" smtClean="0">
                <a:latin typeface="Calibri" panose="020F0502020204030204" pitchFamily="34" charset="0"/>
                <a:cs typeface="Calibri" panose="020F0502020204030204" pitchFamily="34" charset="0"/>
              </a:rPr>
              <a:t>(</a:t>
            </a:r>
            <a:r>
              <a:rPr lang="ka-GE" sz="2500" b="1" dirty="0" smtClean="0">
                <a:latin typeface="Calibri" panose="020F0502020204030204" pitchFamily="34" charset="0"/>
                <a:cs typeface="Calibri" panose="020F0502020204030204" pitchFamily="34" charset="0"/>
              </a:rPr>
              <a:t>მონაცემთა გამრავალფეროვნება</a:t>
            </a:r>
            <a:r>
              <a:rPr lang="en-US" sz="2500" b="1" dirty="0" smtClean="0">
                <a:latin typeface="Calibri" panose="020F0502020204030204" pitchFamily="34" charset="0"/>
                <a:cs typeface="Calibri" panose="020F0502020204030204" pitchFamily="34" charset="0"/>
              </a:rPr>
              <a:t>)</a:t>
            </a:r>
            <a:endParaRPr lang="en-US" sz="25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5751" y="2155583"/>
            <a:ext cx="1444341" cy="948304"/>
          </a:xfrm>
          <a:prstGeom prst="rect">
            <a:avLst/>
          </a:prstGeom>
        </p:spPr>
      </p:pic>
    </p:spTree>
    <p:extLst>
      <p:ext uri="{BB962C8B-B14F-4D97-AF65-F5344CB8AC3E}">
        <p14:creationId xmlns:p14="http://schemas.microsoft.com/office/powerpoint/2010/main" val="385062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 y="2265679"/>
            <a:ext cx="4245033"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Let’s we have the following sample for learning</a:t>
            </a:r>
            <a:endParaRPr lang="en-US" sz="2000" b="1" dirty="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5751" y="2155583"/>
            <a:ext cx="1444341" cy="948304"/>
          </a:xfrm>
          <a:prstGeom prst="rect">
            <a:avLst/>
          </a:prstGeom>
        </p:spPr>
      </p:pic>
      <p:sp>
        <p:nvSpPr>
          <p:cNvPr id="6" name="TextBox 5"/>
          <p:cNvSpPr txBox="1"/>
          <p:nvPr/>
        </p:nvSpPr>
        <p:spPr>
          <a:xfrm>
            <a:off x="243840" y="3883377"/>
            <a:ext cx="4482539" cy="1323439"/>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With simple transformations we can get 100-s of different samples for one sample</a:t>
            </a:r>
            <a:r>
              <a:rPr lang="ka-GE"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This approach drastically increases chance</a:t>
            </a:r>
            <a:r>
              <a:rPr lang="en-US" sz="2000" b="1" dirty="0" smtClean="0">
                <a:latin typeface="Calibri" panose="020F0502020204030204" pitchFamily="34" charset="0"/>
                <a:cs typeface="Calibri" panose="020F0502020204030204" pitchFamily="34" charset="0"/>
              </a:rPr>
              <a:t> of stable learning</a:t>
            </a:r>
            <a:r>
              <a:rPr lang="ka-GE"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5751" y="3969951"/>
            <a:ext cx="6092064" cy="2258285"/>
          </a:xfrm>
          <a:prstGeom prst="rect">
            <a:avLst/>
          </a:prstGeom>
        </p:spPr>
      </p:pic>
      <p:sp>
        <p:nvSpPr>
          <p:cNvPr id="8" name="TextBox 7"/>
          <p:cNvSpPr txBox="1"/>
          <p:nvPr/>
        </p:nvSpPr>
        <p:spPr>
          <a:xfrm>
            <a:off x="243840" y="470526"/>
            <a:ext cx="11785600" cy="938719"/>
          </a:xfrm>
          <a:prstGeom prst="rect">
            <a:avLst/>
          </a:prstGeom>
          <a:noFill/>
        </p:spPr>
        <p:txBody>
          <a:bodyPr wrap="square" rtlCol="0">
            <a:spAutoFit/>
          </a:bodyPr>
          <a:lstStyle/>
          <a:p>
            <a:pPr algn="ctr"/>
            <a:r>
              <a:rPr lang="en-US" sz="3000" b="1" dirty="0" smtClean="0">
                <a:latin typeface="Calibri" panose="020F0502020204030204" pitchFamily="34" charset="0"/>
                <a:cs typeface="Calibri" panose="020F0502020204030204" pitchFamily="34" charset="0"/>
              </a:rPr>
              <a:t>Data Augmentation</a:t>
            </a:r>
          </a:p>
          <a:p>
            <a:pPr algn="ctr"/>
            <a:r>
              <a:rPr lang="en-US" sz="2500" b="1" dirty="0" smtClean="0">
                <a:latin typeface="Calibri" panose="020F0502020204030204" pitchFamily="34" charset="0"/>
                <a:cs typeface="Calibri" panose="020F0502020204030204" pitchFamily="34" charset="0"/>
              </a:rPr>
              <a:t>(</a:t>
            </a:r>
            <a:r>
              <a:rPr lang="ka-GE" sz="2500" b="1" dirty="0" smtClean="0">
                <a:latin typeface="Calibri" panose="020F0502020204030204" pitchFamily="34" charset="0"/>
                <a:cs typeface="Calibri" panose="020F0502020204030204" pitchFamily="34" charset="0"/>
              </a:rPr>
              <a:t>მონაცემთა გამრავალფეროვნება</a:t>
            </a:r>
            <a:r>
              <a:rPr lang="en-US" sz="2500" b="1" dirty="0" smtClean="0">
                <a:latin typeface="Calibri" panose="020F0502020204030204" pitchFamily="34" charset="0"/>
                <a:cs typeface="Calibri" panose="020F0502020204030204" pitchFamily="34" charset="0"/>
              </a:rPr>
              <a:t>)</a:t>
            </a:r>
            <a:endParaRPr lang="en-US" sz="25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49252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3840" y="2086786"/>
            <a:ext cx="4245033" cy="3785652"/>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Suppose </a:t>
            </a:r>
            <a:r>
              <a:rPr lang="en-US" sz="2000" b="1" dirty="0" smtClean="0">
                <a:latin typeface="Calibri" panose="020F0502020204030204" pitchFamily="34" charset="0"/>
                <a:cs typeface="Calibri" panose="020F0502020204030204" pitchFamily="34" charset="0"/>
              </a:rPr>
              <a:t>we want to train neural network</a:t>
            </a:r>
            <a:r>
              <a:rPr lang="ka-GE" sz="2000" b="1" dirty="0" smtClean="0">
                <a:latin typeface="Calibri" panose="020F0502020204030204" pitchFamily="34" charset="0"/>
                <a:cs typeface="Calibri" panose="020F0502020204030204" pitchFamily="34" charset="0"/>
              </a:rPr>
              <a:t>, </a:t>
            </a:r>
            <a:r>
              <a:rPr lang="en-US" sz="2000" b="1" dirty="0" smtClean="0">
                <a:latin typeface="Calibri" panose="020F0502020204030204" pitchFamily="34" charset="0"/>
                <a:cs typeface="Calibri" panose="020F0502020204030204" pitchFamily="34" charset="0"/>
              </a:rPr>
              <a:t>which will be able to tell difference between the following figures.</a:t>
            </a:r>
            <a:endParaRPr lang="ka-GE" sz="2000" b="1" dirty="0" smtClean="0">
              <a:latin typeface="Calibri" panose="020F0502020204030204" pitchFamily="34" charset="0"/>
              <a:cs typeface="Calibri" panose="020F0502020204030204" pitchFamily="34" charset="0"/>
            </a:endParaRPr>
          </a:p>
          <a:p>
            <a:endParaRPr lang="ka-GE" sz="2000" b="1" dirty="0">
              <a:latin typeface="Calibri" panose="020F0502020204030204" pitchFamily="34" charset="0"/>
              <a:cs typeface="Calibri" panose="020F0502020204030204" pitchFamily="34" charset="0"/>
            </a:endParaRPr>
          </a:p>
          <a:p>
            <a:r>
              <a:rPr lang="en-US" sz="2000" b="1" dirty="0" smtClean="0">
                <a:latin typeface="Calibri" panose="020F0502020204030204" pitchFamily="34" charset="0"/>
                <a:cs typeface="Calibri" panose="020F0502020204030204" pitchFamily="34" charset="0"/>
              </a:rPr>
              <a:t>Number </a:t>
            </a:r>
            <a:r>
              <a:rPr lang="en-US" sz="2000" b="1" dirty="0" smtClean="0">
                <a:latin typeface="Calibri" panose="020F0502020204030204" pitchFamily="34" charset="0"/>
                <a:cs typeface="Calibri" panose="020F0502020204030204" pitchFamily="34" charset="0"/>
              </a:rPr>
              <a:t>of classes is </a:t>
            </a:r>
            <a:r>
              <a:rPr lang="en-US" sz="2000" i="1" dirty="0">
                <a:latin typeface="Times New Roman" panose="02020603050405020304" pitchFamily="18" charset="0"/>
                <a:cs typeface="Times New Roman" panose="02020603050405020304" pitchFamily="18" charset="0"/>
              </a:rPr>
              <a:t>K</a:t>
            </a:r>
            <a:r>
              <a:rPr lang="en-US" sz="2000" b="1" dirty="0" smtClean="0">
                <a:latin typeface="Calibri" panose="020F0502020204030204" pitchFamily="34" charset="0"/>
                <a:cs typeface="Calibri" panose="020F0502020204030204" pitchFamily="34" charset="0"/>
              </a:rPr>
              <a:t>, number of samples per class is </a:t>
            </a:r>
            <a:r>
              <a:rPr lang="en-US" sz="2000" i="1" dirty="0" smtClean="0">
                <a:latin typeface="Times New Roman" panose="02020603050405020304" pitchFamily="18" charset="0"/>
                <a:cs typeface="Times New Roman" panose="02020603050405020304" pitchFamily="18" charset="0"/>
              </a:rPr>
              <a:t>N</a:t>
            </a:r>
            <a:r>
              <a:rPr lang="en-US" sz="2000" b="1" dirty="0" smtClean="0">
                <a:latin typeface="Calibri" panose="020F0502020204030204" pitchFamily="34" charset="0"/>
                <a:cs typeface="Calibri" panose="020F0502020204030204" pitchFamily="34" charset="0"/>
              </a:rPr>
              <a:t>.</a:t>
            </a:r>
            <a:endParaRPr lang="ka-GE" sz="2000" b="1" dirty="0" smtClean="0">
              <a:latin typeface="Calibri" panose="020F0502020204030204" pitchFamily="34" charset="0"/>
              <a:cs typeface="Calibri" panose="020F0502020204030204" pitchFamily="34" charset="0"/>
            </a:endParaRPr>
          </a:p>
          <a:p>
            <a:endParaRPr lang="ka-GE" sz="2000" b="1" dirty="0">
              <a:latin typeface="Calibri" panose="020F0502020204030204" pitchFamily="34" charset="0"/>
              <a:cs typeface="Calibri" panose="020F0502020204030204" pitchFamily="34" charset="0"/>
            </a:endParaRPr>
          </a:p>
          <a:p>
            <a:r>
              <a:rPr lang="en-US" sz="2000" i="1" dirty="0" smtClean="0">
                <a:latin typeface="Times New Roman" panose="02020603050405020304" pitchFamily="18" charset="0"/>
                <a:cs typeface="Times New Roman" panose="02020603050405020304" pitchFamily="18" charset="0"/>
              </a:rPr>
              <a:t>N</a:t>
            </a:r>
            <a:r>
              <a:rPr lang="en-US" sz="2000" b="1" dirty="0" smtClean="0">
                <a:latin typeface="Calibri" panose="020F0502020204030204" pitchFamily="34" charset="0"/>
                <a:cs typeface="Calibri" panose="020F0502020204030204" pitchFamily="34" charset="0"/>
              </a:rPr>
              <a:t>-way </a:t>
            </a:r>
            <a:r>
              <a:rPr lang="en-US" sz="2000" i="1" dirty="0" smtClean="0">
                <a:latin typeface="Times New Roman" panose="02020603050405020304" pitchFamily="18" charset="0"/>
                <a:cs typeface="Times New Roman" panose="02020603050405020304" pitchFamily="18" charset="0"/>
              </a:rPr>
              <a:t>K</a:t>
            </a:r>
            <a:r>
              <a:rPr lang="en-US" sz="2000" b="1" dirty="0" smtClean="0">
                <a:latin typeface="Calibri" panose="020F0502020204030204" pitchFamily="34" charset="0"/>
                <a:cs typeface="Calibri" panose="020F0502020204030204" pitchFamily="34" charset="0"/>
              </a:rPr>
              <a:t>-shot </a:t>
            </a:r>
            <a:r>
              <a:rPr lang="en-US" sz="2000" b="1" dirty="0">
                <a:latin typeface="Calibri" panose="020F0502020204030204" pitchFamily="34" charset="0"/>
                <a:cs typeface="Calibri" panose="020F0502020204030204" pitchFamily="34" charset="0"/>
              </a:rPr>
              <a:t>image classification </a:t>
            </a:r>
            <a:r>
              <a:rPr lang="en-US" sz="2000" b="1" dirty="0" smtClean="0">
                <a:latin typeface="Calibri" panose="020F0502020204030204" pitchFamily="34" charset="0"/>
                <a:cs typeface="Calibri" panose="020F0502020204030204" pitchFamily="34" charset="0"/>
              </a:rPr>
              <a:t>task. When </a:t>
            </a:r>
            <a:r>
              <a:rPr lang="en-US" sz="2000" i="1" dirty="0">
                <a:latin typeface="Times New Roman" panose="02020603050405020304" pitchFamily="18" charset="0"/>
                <a:cs typeface="Times New Roman" panose="02020603050405020304" pitchFamily="18" charset="0"/>
              </a:rPr>
              <a:t>K</a:t>
            </a:r>
            <a:r>
              <a:rPr lang="en-US" sz="2000" b="1" dirty="0" smtClean="0">
                <a:latin typeface="Calibri" panose="020F0502020204030204" pitchFamily="34" charset="0"/>
                <a:cs typeface="Calibri" panose="020F0502020204030204" pitchFamily="34" charset="0"/>
              </a:rPr>
              <a:t> is small, we have few-shot </a:t>
            </a:r>
            <a:r>
              <a:rPr lang="en-US" sz="2000" b="1" dirty="0">
                <a:latin typeface="Calibri" panose="020F0502020204030204" pitchFamily="34" charset="0"/>
                <a:cs typeface="Calibri" panose="020F0502020204030204" pitchFamily="34" charset="0"/>
              </a:rPr>
              <a:t>image classification (or one-shot in the case where </a:t>
            </a:r>
            <a:r>
              <a:rPr lang="en-US" sz="2000" i="1" dirty="0" smtClean="0">
                <a:latin typeface="Times New Roman" panose="02020603050405020304" pitchFamily="18" charset="0"/>
                <a:cs typeface="Times New Roman" panose="02020603050405020304" pitchFamily="18" charset="0"/>
              </a:rPr>
              <a:t>K=</a:t>
            </a:r>
            <a:r>
              <a:rPr lang="en-US" sz="2000" dirty="0" smtClean="0">
                <a:latin typeface="Times New Roman" panose="02020603050405020304" pitchFamily="18" charset="0"/>
                <a:cs typeface="Times New Roman" panose="02020603050405020304" pitchFamily="18" charset="0"/>
              </a:rPr>
              <a:t>1</a:t>
            </a:r>
            <a:r>
              <a:rPr lang="en-US" sz="2000" b="1" dirty="0" smtClean="0">
                <a:latin typeface="Calibri" panose="020F0502020204030204" pitchFamily="34" charset="0"/>
                <a:cs typeface="Calibri" panose="020F0502020204030204" pitchFamily="34" charset="0"/>
              </a:rPr>
              <a:t>)</a:t>
            </a:r>
            <a:endParaRPr lang="en-US" sz="2000" b="1" dirty="0">
              <a:latin typeface="Calibri" panose="020F0502020204030204" pitchFamily="34" charset="0"/>
              <a:cs typeface="Calibri" panose="020F0502020204030204" pitchFamily="34" charset="0"/>
            </a:endParaRPr>
          </a:p>
        </p:txBody>
      </p:sp>
      <p:sp>
        <p:nvSpPr>
          <p:cNvPr id="4" name="TextBox 3"/>
          <p:cNvSpPr txBox="1"/>
          <p:nvPr/>
        </p:nvSpPr>
        <p:spPr>
          <a:xfrm>
            <a:off x="243840" y="470526"/>
            <a:ext cx="11785600" cy="553998"/>
          </a:xfrm>
          <a:prstGeom prst="rect">
            <a:avLst/>
          </a:prstGeom>
          <a:noFill/>
        </p:spPr>
        <p:txBody>
          <a:bodyPr wrap="square" rtlCol="0">
            <a:spAutoFit/>
          </a:bodyPr>
          <a:lstStyle/>
          <a:p>
            <a:pPr algn="ctr"/>
            <a:r>
              <a:rPr lang="en-US" sz="3000" b="1" dirty="0" smtClean="0">
                <a:latin typeface="Calibri" panose="020F0502020204030204" pitchFamily="34" charset="0"/>
                <a:cs typeface="Calibri" panose="020F0502020204030204" pitchFamily="34" charset="0"/>
              </a:rPr>
              <a:t>Meta </a:t>
            </a:r>
            <a:r>
              <a:rPr lang="en-US" sz="3000" b="1" dirty="0" smtClean="0">
                <a:latin typeface="Calibri" panose="020F0502020204030204" pitchFamily="34" charset="0"/>
                <a:cs typeface="Calibri" panose="020F0502020204030204" pitchFamily="34" charset="0"/>
              </a:rPr>
              <a:t>Learning</a:t>
            </a:r>
            <a:endParaRPr lang="en-US" sz="3000" b="1" dirty="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88873" y="3517947"/>
            <a:ext cx="5154858" cy="1373448"/>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16704" y="2146848"/>
            <a:ext cx="4842932" cy="108832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8874" y="5329264"/>
            <a:ext cx="4963884" cy="1158727"/>
          </a:xfrm>
          <a:prstGeom prst="rect">
            <a:avLst/>
          </a:prstGeom>
        </p:spPr>
      </p:pic>
      <p:sp>
        <p:nvSpPr>
          <p:cNvPr id="9" name="TextBox 8"/>
          <p:cNvSpPr txBox="1"/>
          <p:nvPr/>
        </p:nvSpPr>
        <p:spPr>
          <a:xfrm>
            <a:off x="9916600" y="2337068"/>
            <a:ext cx="2112840"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truncated cone</a:t>
            </a:r>
            <a:endParaRPr lang="en-US" sz="2000" b="1" dirty="0">
              <a:latin typeface="Calibri" panose="020F0502020204030204" pitchFamily="34" charset="0"/>
              <a:cs typeface="Calibri" panose="020F0502020204030204" pitchFamily="34" charset="0"/>
            </a:endParaRPr>
          </a:p>
        </p:txBody>
      </p:sp>
      <p:sp>
        <p:nvSpPr>
          <p:cNvPr id="10" name="TextBox 9"/>
          <p:cNvSpPr txBox="1"/>
          <p:nvPr/>
        </p:nvSpPr>
        <p:spPr>
          <a:xfrm>
            <a:off x="9916600" y="3997634"/>
            <a:ext cx="2112840" cy="707886"/>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quadrangular pyramid</a:t>
            </a:r>
            <a:endParaRPr lang="en-US" sz="2000" b="1" dirty="0">
              <a:latin typeface="Calibri" panose="020F0502020204030204" pitchFamily="34" charset="0"/>
              <a:cs typeface="Calibri" panose="020F0502020204030204" pitchFamily="34" charset="0"/>
            </a:endParaRPr>
          </a:p>
        </p:txBody>
      </p:sp>
      <p:sp>
        <p:nvSpPr>
          <p:cNvPr id="11" name="TextBox 10"/>
          <p:cNvSpPr txBox="1"/>
          <p:nvPr/>
        </p:nvSpPr>
        <p:spPr>
          <a:xfrm>
            <a:off x="9916600" y="5650188"/>
            <a:ext cx="2112840" cy="400110"/>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cone</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12704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3761" y="96251"/>
            <a:ext cx="2882690" cy="6545887"/>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98382" y="96250"/>
            <a:ext cx="5730949" cy="6545889"/>
          </a:xfrm>
          <a:prstGeom prst="rect">
            <a:avLst/>
          </a:prstGeom>
        </p:spPr>
      </p:pic>
      <p:sp>
        <p:nvSpPr>
          <p:cNvPr id="6" name="TextBox 5"/>
          <p:cNvSpPr txBox="1"/>
          <p:nvPr/>
        </p:nvSpPr>
        <p:spPr>
          <a:xfrm>
            <a:off x="137964" y="96252"/>
            <a:ext cx="2860418" cy="400110"/>
          </a:xfrm>
          <a:prstGeom prst="rect">
            <a:avLst/>
          </a:prstGeom>
          <a:noFill/>
        </p:spPr>
        <p:txBody>
          <a:bodyPr wrap="square" rtlCol="0">
            <a:spAutoFit/>
          </a:bodyPr>
          <a:lstStyle/>
          <a:p>
            <a:r>
              <a:rPr lang="en-US" sz="2000" b="1" dirty="0" smtClean="0">
                <a:latin typeface="Calibri" panose="020F0502020204030204" pitchFamily="34" charset="0"/>
                <a:cs typeface="Calibri" panose="020F0502020204030204" pitchFamily="34" charset="0"/>
              </a:rPr>
              <a:t>In our case </a:t>
            </a:r>
            <a:r>
              <a:rPr lang="en-US" sz="2000" i="1" dirty="0" smtClean="0">
                <a:latin typeface="Times New Roman" panose="02020603050405020304" pitchFamily="18" charset="0"/>
                <a:cs typeface="Times New Roman" panose="02020603050405020304" pitchFamily="18" charset="0"/>
              </a:rPr>
              <a:t>K</a:t>
            </a:r>
            <a:r>
              <a:rPr lang="ka-GE" sz="2000" i="1" dirty="0" smtClean="0">
                <a:latin typeface="Times New Roman" panose="02020603050405020304" pitchFamily="18" charset="0"/>
                <a:cs typeface="Times New Roman" panose="02020603050405020304" pitchFamily="18" charset="0"/>
              </a:rPr>
              <a:t>=3, </a:t>
            </a:r>
            <a:r>
              <a:rPr lang="en-US" sz="2000" i="1" dirty="0" smtClean="0">
                <a:latin typeface="Times New Roman" panose="02020603050405020304" pitchFamily="18" charset="0"/>
                <a:cs typeface="Times New Roman" panose="02020603050405020304" pitchFamily="18" charset="0"/>
              </a:rPr>
              <a:t>N</a:t>
            </a:r>
            <a:r>
              <a:rPr lang="ka-GE" sz="2000" i="1" dirty="0" smtClean="0">
                <a:latin typeface="Times New Roman" panose="02020603050405020304" pitchFamily="18" charset="0"/>
                <a:cs typeface="Times New Roman" panose="02020603050405020304" pitchFamily="18" charset="0"/>
              </a:rPr>
              <a:t>=4.</a:t>
            </a:r>
            <a:endParaRPr lang="en-US"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82572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2514</TotalTime>
  <Words>435</Words>
  <Application>Microsoft Office PowerPoint</Application>
  <PresentationFormat>Widescreen</PresentationFormat>
  <Paragraphs>71</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Sylfaen</vt:lpstr>
      <vt:lpstr>Times New Roman</vt:lpstr>
      <vt:lpstr>Office Theme</vt:lpstr>
      <vt:lpstr>Few-Shot Learning in Neural Networks  (რამდენიმე ნიმუშით სწავლება)</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ინტელექტის უახლესი ტენდენციები</dc:title>
  <dc:creator>პაატა გოგიშვილი</dc:creator>
  <cp:lastModifiedBy>პაატა გოგიშვილი</cp:lastModifiedBy>
  <cp:revision>234</cp:revision>
  <dcterms:created xsi:type="dcterms:W3CDTF">2022-05-08T09:06:28Z</dcterms:created>
  <dcterms:modified xsi:type="dcterms:W3CDTF">2022-12-13T22:34:31Z</dcterms:modified>
</cp:coreProperties>
</file>