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22" r:id="rId2"/>
    <p:sldId id="323" r:id="rId3"/>
    <p:sldId id="324" r:id="rId4"/>
    <p:sldId id="341" r:id="rId5"/>
    <p:sldId id="342" r:id="rId6"/>
    <p:sldId id="343" r:id="rId7"/>
    <p:sldId id="344" r:id="rId8"/>
    <p:sldId id="345" r:id="rId9"/>
    <p:sldId id="346" r:id="rId10"/>
    <p:sldId id="348" r:id="rId11"/>
    <p:sldId id="349" r:id="rId12"/>
    <p:sldId id="350" r:id="rId13"/>
    <p:sldId id="351" r:id="rId14"/>
    <p:sldId id="352" r:id="rId15"/>
    <p:sldId id="34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64C97-48C7-412B-A3A8-859CD54437A6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4DEA2-9966-4761-80E9-9015DF2AF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4DEA2-9966-4761-80E9-9015DF2AF1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68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LEAN</a:t>
            </a:r>
          </a:p>
          <a:p>
            <a:endParaRPr lang="en-US" sz="3200" dirty="0">
              <a:solidFill>
                <a:schemeClr val="tx1"/>
              </a:solidFill>
            </a:endParaRPr>
          </a:p>
          <a:p>
            <a:r>
              <a:rPr lang="ka-GE" dirty="0" smtClean="0">
                <a:solidFill>
                  <a:schemeClr val="tx1"/>
                </a:solidFill>
              </a:rPr>
              <a:t>ზედმეტი სამუშაოს სწორი იდენტიფიცირება და მოშორება.</a:t>
            </a:r>
          </a:p>
          <a:p>
            <a:endParaRPr lang="ka-GE" dirty="0">
              <a:solidFill>
                <a:schemeClr val="tx1"/>
              </a:solidFill>
            </a:endParaRPr>
          </a:p>
          <a:p>
            <a:r>
              <a:rPr lang="ka-GE" dirty="0" smtClean="0">
                <a:solidFill>
                  <a:schemeClr val="tx1"/>
                </a:solidFill>
              </a:rPr>
              <a:t>იდეა წამოვიდა წარმოებიდან. გაყიდვების გაზრდის პარალელურად, უნდა მოვახდინოთ ხარჯების შემცირება.</a:t>
            </a:r>
            <a:endParaRPr lang="ka-G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9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mtClean="0">
                <a:solidFill>
                  <a:schemeClr val="tx1"/>
                </a:solidFill>
              </a:rPr>
              <a:t>დახარჯეთ ნაკლები დრო</a:t>
            </a:r>
          </a:p>
          <a:p>
            <a:r>
              <a:rPr lang="ka-GE" smtClean="0">
                <a:solidFill>
                  <a:schemeClr val="tx1"/>
                </a:solidFill>
              </a:rPr>
              <a:t>შეამცირეთ ხარჯები</a:t>
            </a:r>
          </a:p>
          <a:p>
            <a:r>
              <a:rPr lang="ka-GE" smtClean="0">
                <a:solidFill>
                  <a:schemeClr val="tx1"/>
                </a:solidFill>
              </a:rPr>
              <a:t>გააუმჯობესეთ მუშაობის ხარისხი</a:t>
            </a:r>
            <a:endParaRPr lang="ka-G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6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 smtClean="0">
                <a:solidFill>
                  <a:schemeClr val="tx1"/>
                </a:solidFill>
              </a:rPr>
              <a:t>1. კლიენტის ღირებულებების სწორი განსაზღვრა</a:t>
            </a:r>
            <a:endParaRPr lang="ka-G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7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 smtClean="0">
                <a:solidFill>
                  <a:schemeClr val="tx1"/>
                </a:solidFill>
              </a:rPr>
              <a:t>1. კლიენტის ღირებულებების სწორი განსაზღვრა</a:t>
            </a:r>
          </a:p>
          <a:p>
            <a:r>
              <a:rPr lang="ka-GE" dirty="0" smtClean="0">
                <a:solidFill>
                  <a:schemeClr val="tx1"/>
                </a:solidFill>
              </a:rPr>
              <a:t>2. ყველა ნაბიჯისთვის ღირებულებების შესაბამება</a:t>
            </a:r>
            <a:endParaRPr lang="ka-G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dirty="0" smtClean="0">
                <a:solidFill>
                  <a:schemeClr val="tx1"/>
                </a:solidFill>
              </a:rPr>
              <a:t>1. კლიენტის ღირებულებების სწორი განსაზღვრა</a:t>
            </a:r>
          </a:p>
          <a:p>
            <a:r>
              <a:rPr lang="ka-GE" dirty="0" smtClean="0">
                <a:solidFill>
                  <a:schemeClr val="tx1"/>
                </a:solidFill>
              </a:rPr>
              <a:t>2. ყველა რესურსისთვის ღირებულებების შესაბამება</a:t>
            </a:r>
          </a:p>
          <a:p>
            <a:r>
              <a:rPr lang="ka-GE" dirty="0" smtClean="0">
                <a:solidFill>
                  <a:schemeClr val="tx1"/>
                </a:solidFill>
              </a:rPr>
              <a:t>3. </a:t>
            </a:r>
            <a:r>
              <a:rPr lang="ka-GE" smtClean="0">
                <a:solidFill>
                  <a:schemeClr val="tx1"/>
                </a:solidFill>
              </a:rPr>
              <a:t>სამოქმედო გეგმის </a:t>
            </a:r>
            <a:r>
              <a:rPr lang="ka-GE" dirty="0" smtClean="0">
                <a:solidFill>
                  <a:schemeClr val="tx1"/>
                </a:solidFill>
              </a:rPr>
              <a:t>განსაზღვრა</a:t>
            </a:r>
          </a:p>
          <a:p>
            <a:r>
              <a:rPr lang="ka-GE" dirty="0" smtClean="0">
                <a:solidFill>
                  <a:schemeClr val="tx1"/>
                </a:solidFill>
              </a:rPr>
              <a:t>4. წინასწარი გამზადების თავიდან არიდება</a:t>
            </a:r>
          </a:p>
          <a:p>
            <a:r>
              <a:rPr lang="ka-GE" dirty="0" smtClean="0">
                <a:solidFill>
                  <a:schemeClr val="tx1"/>
                </a:solidFill>
              </a:rPr>
              <a:t>5. მთელი პროცესის დახვეწა</a:t>
            </a:r>
            <a:endParaRPr lang="ka-G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1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EXTREME PROGRAMMING</a:t>
            </a:r>
            <a:r>
              <a:rPr lang="ka-GE" sz="3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86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</a:t>
            </a:r>
            <a:r>
              <a:rPr lang="ka-GE" sz="2200" dirty="0" smtClean="0"/>
              <a:t>1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</a:t>
            </a:r>
            <a:r>
              <a:rPr lang="en-US" sz="1400" dirty="0" smtClean="0"/>
              <a:t>2</a:t>
            </a:r>
            <a:r>
              <a:rPr lang="ka-GE" sz="1400" dirty="0" smtClean="0"/>
              <a:t> </a:t>
            </a:r>
            <a:r>
              <a:rPr lang="ka-GE" sz="1400" dirty="0" smtClean="0"/>
              <a:t>წლის </a:t>
            </a:r>
            <a:r>
              <a:rPr lang="en-US" sz="1400" dirty="0" smtClean="0"/>
              <a:t>2</a:t>
            </a:r>
            <a:r>
              <a:rPr lang="ka-GE" sz="1400" smtClean="0"/>
              <a:t>1 </a:t>
            </a:r>
            <a:r>
              <a:rPr lang="ka-GE" sz="1400" dirty="0" smtClean="0"/>
              <a:t>დეკემბერი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962150"/>
            <a:ext cx="7887183" cy="1295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დამატებითი თავები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/>
                </a:solidFill>
              </a:rPr>
              <a:t>Computer-aided software engineering</a:t>
            </a:r>
            <a:r>
              <a:rPr lang="ka-GE" sz="4400" dirty="0">
                <a:solidFill>
                  <a:schemeClr val="tx1"/>
                </a:solidFill>
              </a:rPr>
              <a:t> (</a:t>
            </a:r>
            <a:r>
              <a:rPr lang="en-US" sz="4400" dirty="0">
                <a:solidFill>
                  <a:schemeClr val="tx1"/>
                </a:solidFill>
              </a:rPr>
              <a:t>CASE</a:t>
            </a:r>
            <a:r>
              <a:rPr lang="ka-GE" sz="4400" dirty="0">
                <a:solidFill>
                  <a:schemeClr val="tx1"/>
                </a:solidFill>
              </a:rPr>
              <a:t>)</a:t>
            </a:r>
          </a:p>
          <a:p>
            <a:endParaRPr lang="ka-GE" sz="4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a-GE" sz="4000" dirty="0">
                <a:solidFill>
                  <a:schemeClr val="tx1"/>
                </a:solidFill>
              </a:rPr>
              <a:t>ავტომატური პროგრამული ხელსაწყოები და მეთოდები;</a:t>
            </a:r>
          </a:p>
          <a:p>
            <a:pPr marL="0" indent="0">
              <a:buNone/>
            </a:pPr>
            <a:r>
              <a:rPr lang="ka-GE" sz="4000" dirty="0">
                <a:solidFill>
                  <a:schemeClr val="tx1"/>
                </a:solidFill>
              </a:rPr>
              <a:t>მაღალი ხარისხი და უშეცდომო;</a:t>
            </a:r>
          </a:p>
          <a:p>
            <a:pPr marL="0" indent="0">
              <a:buNone/>
            </a:pPr>
            <a:endParaRPr lang="ka-G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tx1"/>
                </a:solidFill>
              </a:rPr>
              <a:t>Computer-aided software engineering</a:t>
            </a:r>
            <a:r>
              <a:rPr lang="ka-GE" sz="4800" dirty="0">
                <a:solidFill>
                  <a:schemeClr val="tx1"/>
                </a:solidFill>
              </a:rPr>
              <a:t> (</a:t>
            </a:r>
            <a:r>
              <a:rPr lang="en-US" sz="4800" dirty="0">
                <a:solidFill>
                  <a:schemeClr val="tx1"/>
                </a:solidFill>
              </a:rPr>
              <a:t>CASE</a:t>
            </a:r>
            <a:r>
              <a:rPr lang="ka-GE" sz="4800" dirty="0">
                <a:solidFill>
                  <a:schemeClr val="tx1"/>
                </a:solidFill>
              </a:rPr>
              <a:t>)</a:t>
            </a:r>
          </a:p>
          <a:p>
            <a:endParaRPr lang="ka-GE" sz="4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a-GE" sz="4000" dirty="0">
                <a:solidFill>
                  <a:schemeClr val="tx1"/>
                </a:solidFill>
              </a:rPr>
              <a:t>კონფიგურაციის მენეჯმენტი;</a:t>
            </a:r>
          </a:p>
          <a:p>
            <a:pPr marL="0" indent="0">
              <a:buNone/>
            </a:pPr>
            <a:r>
              <a:rPr lang="ka-GE" sz="4000" dirty="0">
                <a:solidFill>
                  <a:schemeClr val="tx1"/>
                </a:solidFill>
              </a:rPr>
              <a:t>მონაცემთა მოდელები და ავტომატური გარდაქმნები;</a:t>
            </a:r>
          </a:p>
          <a:p>
            <a:pPr marL="0" indent="0">
              <a:buNone/>
            </a:pPr>
            <a:r>
              <a:rPr lang="ka-GE" sz="4000" dirty="0">
                <a:solidFill>
                  <a:schemeClr val="tx1"/>
                </a:solidFill>
              </a:rPr>
              <a:t>კოდის ავტომატური გენერაცია</a:t>
            </a:r>
            <a:r>
              <a:rPr lang="en-US" sz="4000" dirty="0">
                <a:solidFill>
                  <a:schemeClr val="tx1"/>
                </a:solidFill>
              </a:rPr>
              <a:t> (app.dbdesigner.net)</a:t>
            </a:r>
            <a:r>
              <a:rPr lang="ka-GE" sz="40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UML;</a:t>
            </a:r>
            <a:endParaRPr lang="ka-GE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02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 fontScale="4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a-GE" sz="5400" dirty="0">
                <a:solidFill>
                  <a:schemeClr val="tx1"/>
                </a:solidFill>
              </a:rPr>
              <a:t>დაპროგრამების ინტეგრირებული გარემო (</a:t>
            </a:r>
            <a:r>
              <a:rPr lang="en-US" sz="5400" dirty="0">
                <a:solidFill>
                  <a:schemeClr val="tx1"/>
                </a:solidFill>
              </a:rPr>
              <a:t>IDE</a:t>
            </a:r>
            <a:r>
              <a:rPr lang="ka-GE" sz="5400" dirty="0">
                <a:solidFill>
                  <a:schemeClr val="tx1"/>
                </a:solidFill>
              </a:rPr>
              <a:t>)</a:t>
            </a:r>
          </a:p>
          <a:p>
            <a:endParaRPr lang="ka-GE" sz="5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ka-GE" sz="4800" dirty="0">
                <a:solidFill>
                  <a:schemeClr val="tx1"/>
                </a:solidFill>
              </a:rPr>
              <a:t>კოდის რედაქტორი;</a:t>
            </a:r>
          </a:p>
          <a:p>
            <a:pPr marL="0" indent="0">
              <a:buNone/>
            </a:pPr>
            <a:r>
              <a:rPr lang="ka-GE" sz="4800" dirty="0" err="1">
                <a:solidFill>
                  <a:schemeClr val="tx1"/>
                </a:solidFill>
              </a:rPr>
              <a:t>კომპილერი</a:t>
            </a:r>
            <a:r>
              <a:rPr lang="ka-GE" sz="4800" dirty="0">
                <a:solidFill>
                  <a:schemeClr val="tx1"/>
                </a:solidFill>
              </a:rPr>
              <a:t> ან ინტერპრეტატორი;</a:t>
            </a:r>
          </a:p>
          <a:p>
            <a:pPr marL="0" indent="0">
              <a:buNone/>
            </a:pPr>
            <a:r>
              <a:rPr lang="ka-GE" sz="4800" dirty="0">
                <a:solidFill>
                  <a:schemeClr val="tx1"/>
                </a:solidFill>
              </a:rPr>
              <a:t>ბილდის ავტომატური საშუალებები;</a:t>
            </a:r>
          </a:p>
          <a:p>
            <a:pPr marL="0" indent="0">
              <a:buNone/>
            </a:pPr>
            <a:r>
              <a:rPr lang="ka-GE" sz="4800" dirty="0">
                <a:solidFill>
                  <a:schemeClr val="tx1"/>
                </a:solidFill>
              </a:rPr>
              <a:t>ტესტირების ავტომატური საშუალებები;</a:t>
            </a:r>
          </a:p>
          <a:p>
            <a:pPr marL="0" indent="0">
              <a:buNone/>
            </a:pPr>
            <a:r>
              <a:rPr lang="ka-GE" sz="4800" dirty="0">
                <a:solidFill>
                  <a:schemeClr val="tx1"/>
                </a:solidFill>
              </a:rPr>
              <a:t>გამართვის ავტომატური საშუალებები;</a:t>
            </a:r>
          </a:p>
        </p:txBody>
      </p:sp>
    </p:spTree>
    <p:extLst>
      <p:ext uri="{BB962C8B-B14F-4D97-AF65-F5344CB8AC3E}">
        <p14:creationId xmlns:p14="http://schemas.microsoft.com/office/powerpoint/2010/main" val="29273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25809" y="1962150"/>
            <a:ext cx="7495942" cy="2590800"/>
          </a:xfrm>
          <a:prstGeom prst="rect">
            <a:avLst/>
          </a:prstGeom>
        </p:spPr>
        <p:txBody>
          <a:bodyPr vert="horz" lIns="0" tIns="45720" rIns="0" bIns="45720" numCol="2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Spring</a:t>
            </a:r>
            <a:r>
              <a:rPr lang="en-US" sz="5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</a:rPr>
              <a:t>Struts;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</a:rPr>
              <a:t>JXT;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</a:rPr>
              <a:t>JS;</a:t>
            </a:r>
          </a:p>
          <a:p>
            <a:pPr marL="0" indent="0">
              <a:buNone/>
            </a:pPr>
            <a:r>
              <a:rPr lang="en-US" sz="5400" dirty="0" err="1">
                <a:solidFill>
                  <a:schemeClr val="tx1"/>
                </a:solidFill>
              </a:rPr>
              <a:t>Jquery</a:t>
            </a:r>
            <a:r>
              <a:rPr lang="en-US" sz="5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5400" dirty="0" err="1">
                <a:solidFill>
                  <a:schemeClr val="tx1"/>
                </a:solidFill>
              </a:rPr>
              <a:t>Laravel</a:t>
            </a:r>
            <a:r>
              <a:rPr lang="en-US" sz="5400" dirty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</a:rPr>
              <a:t>Hibernate</a:t>
            </a:r>
            <a:r>
              <a:rPr lang="en-US" sz="5400" dirty="0" smtClean="0">
                <a:solidFill>
                  <a:schemeClr val="tx1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React JS</a:t>
            </a:r>
          </a:p>
          <a:p>
            <a:pPr marL="0" indent="0">
              <a:buNone/>
            </a:pPr>
            <a:r>
              <a:rPr lang="en-US" sz="5400" dirty="0" smtClean="0">
                <a:solidFill>
                  <a:schemeClr val="tx1"/>
                </a:solidFill>
              </a:rPr>
              <a:t>Angular JS</a:t>
            </a:r>
            <a:endParaRPr lang="ka-GE" sz="5400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979526"/>
            <a:ext cx="7505235" cy="609600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</a:rPr>
              <a:t>Software </a:t>
            </a:r>
            <a:r>
              <a:rPr lang="en-US" sz="6000" dirty="0" smtClean="0">
                <a:solidFill>
                  <a:schemeClr val="tx1"/>
                </a:solidFill>
              </a:rPr>
              <a:t>framework</a:t>
            </a:r>
            <a:endParaRPr lang="ka-GE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50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 smtClean="0">
                <a:solidFill>
                  <a:schemeClr val="tx1"/>
                </a:solidFill>
              </a:rPr>
              <a:t>Agile</a:t>
            </a:r>
          </a:p>
          <a:p>
            <a:endParaRPr lang="en-US" sz="6000" dirty="0">
              <a:solidFill>
                <a:schemeClr val="tx1"/>
              </a:solidFill>
            </a:endParaRPr>
          </a:p>
          <a:p>
            <a:r>
              <a:rPr lang="en-US" sz="2500" dirty="0">
                <a:solidFill>
                  <a:schemeClr val="tx1"/>
                </a:solidFill>
              </a:rPr>
              <a:t>http://</a:t>
            </a:r>
            <a:r>
              <a:rPr lang="en-US" sz="2500" dirty="0" smtClean="0">
                <a:solidFill>
                  <a:schemeClr val="tx1"/>
                </a:solidFill>
              </a:rPr>
              <a:t>agilemanifesto.org</a:t>
            </a:r>
            <a:endParaRPr lang="ka-GE" sz="2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1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დამატებითი თავები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89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solidFill>
                  <a:schemeClr val="tx1"/>
                </a:solidFill>
              </a:rPr>
              <a:t>SCRUM</a:t>
            </a:r>
            <a:endParaRPr lang="ka-GE" sz="3000" dirty="0" smtClean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Kanban</a:t>
            </a:r>
            <a:endParaRPr lang="ka-GE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43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2949</TotalTime>
  <Words>270</Words>
  <Application>Microsoft Office PowerPoint</Application>
  <PresentationFormat>On-screen Show (16:9)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BPG Web 002 Caps</vt:lpstr>
      <vt:lpstr>Calibri</vt:lpstr>
      <vt:lpstr>Gill Sans MT</vt:lpstr>
      <vt:lpstr>Sylfaen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306</cp:revision>
  <dcterms:created xsi:type="dcterms:W3CDTF">2016-09-13T18:38:05Z</dcterms:created>
  <dcterms:modified xsi:type="dcterms:W3CDTF">2022-12-21T08:30:04Z</dcterms:modified>
</cp:coreProperties>
</file>