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6" r:id="rId8"/>
    <p:sldId id="262" r:id="rId9"/>
    <p:sldId id="267"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8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35D588-2BFE-4AF8-A39A-F137FA7B8191}"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38FA-69EA-4CE7-BB92-85E5650B781D}" type="slidenum">
              <a:rPr lang="en-US" smtClean="0"/>
              <a:t>‹#›</a:t>
            </a:fld>
            <a:endParaRPr lang="en-US"/>
          </a:p>
        </p:txBody>
      </p:sp>
    </p:spTree>
    <p:extLst>
      <p:ext uri="{BB962C8B-B14F-4D97-AF65-F5344CB8AC3E}">
        <p14:creationId xmlns:p14="http://schemas.microsoft.com/office/powerpoint/2010/main" val="19805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35D588-2BFE-4AF8-A39A-F137FA7B8191}"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38FA-69EA-4CE7-BB92-85E5650B781D}" type="slidenum">
              <a:rPr lang="en-US" smtClean="0"/>
              <a:t>‹#›</a:t>
            </a:fld>
            <a:endParaRPr lang="en-US"/>
          </a:p>
        </p:txBody>
      </p:sp>
    </p:spTree>
    <p:extLst>
      <p:ext uri="{BB962C8B-B14F-4D97-AF65-F5344CB8AC3E}">
        <p14:creationId xmlns:p14="http://schemas.microsoft.com/office/powerpoint/2010/main" val="2937443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35D588-2BFE-4AF8-A39A-F137FA7B8191}"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38FA-69EA-4CE7-BB92-85E5650B781D}" type="slidenum">
              <a:rPr lang="en-US" smtClean="0"/>
              <a:t>‹#›</a:t>
            </a:fld>
            <a:endParaRPr lang="en-US"/>
          </a:p>
        </p:txBody>
      </p:sp>
    </p:spTree>
    <p:extLst>
      <p:ext uri="{BB962C8B-B14F-4D97-AF65-F5344CB8AC3E}">
        <p14:creationId xmlns:p14="http://schemas.microsoft.com/office/powerpoint/2010/main" val="2348510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35D588-2BFE-4AF8-A39A-F137FA7B8191}"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38FA-69EA-4CE7-BB92-85E5650B781D}" type="slidenum">
              <a:rPr lang="en-US" smtClean="0"/>
              <a:t>‹#›</a:t>
            </a:fld>
            <a:endParaRPr lang="en-US"/>
          </a:p>
        </p:txBody>
      </p:sp>
    </p:spTree>
    <p:extLst>
      <p:ext uri="{BB962C8B-B14F-4D97-AF65-F5344CB8AC3E}">
        <p14:creationId xmlns:p14="http://schemas.microsoft.com/office/powerpoint/2010/main" val="3363926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35D588-2BFE-4AF8-A39A-F137FA7B8191}"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38FA-69EA-4CE7-BB92-85E5650B781D}" type="slidenum">
              <a:rPr lang="en-US" smtClean="0"/>
              <a:t>‹#›</a:t>
            </a:fld>
            <a:endParaRPr lang="en-US"/>
          </a:p>
        </p:txBody>
      </p:sp>
    </p:spTree>
    <p:extLst>
      <p:ext uri="{BB962C8B-B14F-4D97-AF65-F5344CB8AC3E}">
        <p14:creationId xmlns:p14="http://schemas.microsoft.com/office/powerpoint/2010/main" val="2337544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35D588-2BFE-4AF8-A39A-F137FA7B8191}" type="datetimeFigureOut">
              <a:rPr lang="en-US" smtClean="0"/>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D638FA-69EA-4CE7-BB92-85E5650B781D}" type="slidenum">
              <a:rPr lang="en-US" smtClean="0"/>
              <a:t>‹#›</a:t>
            </a:fld>
            <a:endParaRPr lang="en-US"/>
          </a:p>
        </p:txBody>
      </p:sp>
    </p:spTree>
    <p:extLst>
      <p:ext uri="{BB962C8B-B14F-4D97-AF65-F5344CB8AC3E}">
        <p14:creationId xmlns:p14="http://schemas.microsoft.com/office/powerpoint/2010/main" val="1446842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35D588-2BFE-4AF8-A39A-F137FA7B8191}" type="datetimeFigureOut">
              <a:rPr lang="en-US" smtClean="0"/>
              <a:t>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D638FA-69EA-4CE7-BB92-85E5650B781D}" type="slidenum">
              <a:rPr lang="en-US" smtClean="0"/>
              <a:t>‹#›</a:t>
            </a:fld>
            <a:endParaRPr lang="en-US"/>
          </a:p>
        </p:txBody>
      </p:sp>
    </p:spTree>
    <p:extLst>
      <p:ext uri="{BB962C8B-B14F-4D97-AF65-F5344CB8AC3E}">
        <p14:creationId xmlns:p14="http://schemas.microsoft.com/office/powerpoint/2010/main" val="2408941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35D588-2BFE-4AF8-A39A-F137FA7B8191}" type="datetimeFigureOut">
              <a:rPr lang="en-US" smtClean="0"/>
              <a:t>2/15/2023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D638FA-69EA-4CE7-BB92-85E5650B781D}" type="slidenum">
              <a:rPr lang="en-US" smtClean="0"/>
              <a:t>‹#›</a:t>
            </a:fld>
            <a:endParaRPr lang="en-US"/>
          </a:p>
        </p:txBody>
      </p:sp>
    </p:spTree>
    <p:extLst>
      <p:ext uri="{BB962C8B-B14F-4D97-AF65-F5344CB8AC3E}">
        <p14:creationId xmlns:p14="http://schemas.microsoft.com/office/powerpoint/2010/main" val="1214549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35D588-2BFE-4AF8-A39A-F137FA7B8191}" type="datetimeFigureOut">
              <a:rPr lang="en-US" smtClean="0"/>
              <a:t>2/15/2023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D638FA-69EA-4CE7-BB92-85E5650B781D}" type="slidenum">
              <a:rPr lang="en-US" smtClean="0"/>
              <a:t>‹#›</a:t>
            </a:fld>
            <a:endParaRPr lang="en-US"/>
          </a:p>
        </p:txBody>
      </p:sp>
    </p:spTree>
    <p:extLst>
      <p:ext uri="{BB962C8B-B14F-4D97-AF65-F5344CB8AC3E}">
        <p14:creationId xmlns:p14="http://schemas.microsoft.com/office/powerpoint/2010/main" val="1889920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B35D588-2BFE-4AF8-A39A-F137FA7B8191}" type="datetimeFigureOut">
              <a:rPr lang="en-US" smtClean="0"/>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D638FA-69EA-4CE7-BB92-85E5650B781D}" type="slidenum">
              <a:rPr lang="en-US" smtClean="0"/>
              <a:t>‹#›</a:t>
            </a:fld>
            <a:endParaRPr lang="en-US"/>
          </a:p>
        </p:txBody>
      </p:sp>
    </p:spTree>
    <p:extLst>
      <p:ext uri="{BB962C8B-B14F-4D97-AF65-F5344CB8AC3E}">
        <p14:creationId xmlns:p14="http://schemas.microsoft.com/office/powerpoint/2010/main" val="2803199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B35D588-2BFE-4AF8-A39A-F137FA7B8191}" type="datetimeFigureOut">
              <a:rPr lang="en-US" smtClean="0"/>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D638FA-69EA-4CE7-BB92-85E5650B781D}" type="slidenum">
              <a:rPr lang="en-US" smtClean="0"/>
              <a:t>‹#›</a:t>
            </a:fld>
            <a:endParaRPr lang="en-US"/>
          </a:p>
        </p:txBody>
      </p:sp>
    </p:spTree>
    <p:extLst>
      <p:ext uri="{BB962C8B-B14F-4D97-AF65-F5344CB8AC3E}">
        <p14:creationId xmlns:p14="http://schemas.microsoft.com/office/powerpoint/2010/main" val="563701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35D588-2BFE-4AF8-A39A-F137FA7B8191}" type="datetimeFigureOut">
              <a:rPr lang="en-US" smtClean="0"/>
              <a:t>2/15/2023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D638FA-69EA-4CE7-BB92-85E5650B781D}" type="slidenum">
              <a:rPr lang="en-US" smtClean="0"/>
              <a:t>‹#›</a:t>
            </a:fld>
            <a:endParaRPr lang="en-US"/>
          </a:p>
        </p:txBody>
      </p:sp>
    </p:spTree>
    <p:extLst>
      <p:ext uri="{BB962C8B-B14F-4D97-AF65-F5344CB8AC3E}">
        <p14:creationId xmlns:p14="http://schemas.microsoft.com/office/powerpoint/2010/main" val="1164909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9344" y="457287"/>
            <a:ext cx="1839432" cy="1860610"/>
          </a:xfrm>
          <a:prstGeom prst="rect">
            <a:avLst/>
          </a:prstGeom>
        </p:spPr>
      </p:pic>
      <p:sp>
        <p:nvSpPr>
          <p:cNvPr id="5" name="TextBox 4"/>
          <p:cNvSpPr txBox="1"/>
          <p:nvPr/>
        </p:nvSpPr>
        <p:spPr>
          <a:xfrm>
            <a:off x="2918637" y="1002871"/>
            <a:ext cx="8038214" cy="769441"/>
          </a:xfrm>
          <a:prstGeom prst="rect">
            <a:avLst/>
          </a:prstGeom>
          <a:noFill/>
        </p:spPr>
        <p:txBody>
          <a:bodyPr wrap="square" rtlCol="0">
            <a:spAutoFit/>
          </a:bodyPr>
          <a:lstStyle/>
          <a:p>
            <a:r>
              <a:rPr lang="en-US" sz="4400" dirty="0" smtClean="0">
                <a:latin typeface="Arial" panose="020B0604020202020204" pitchFamily="34" charset="0"/>
                <a:cs typeface="Arial" panose="020B0604020202020204" pitchFamily="34" charset="0"/>
              </a:rPr>
              <a:t>ILIA STATE UNIVERSITY</a:t>
            </a:r>
            <a:endParaRPr lang="en-US" sz="4400" dirty="0">
              <a:latin typeface="Arial" panose="020B0604020202020204" pitchFamily="34" charset="0"/>
              <a:cs typeface="Arial" panose="020B0604020202020204" pitchFamily="34" charset="0"/>
            </a:endParaRPr>
          </a:p>
        </p:txBody>
      </p:sp>
      <p:sp>
        <p:nvSpPr>
          <p:cNvPr id="6" name="Rectangle 5"/>
          <p:cNvSpPr/>
          <p:nvPr/>
        </p:nvSpPr>
        <p:spPr>
          <a:xfrm>
            <a:off x="467831" y="2886493"/>
            <a:ext cx="11313041" cy="954107"/>
          </a:xfrm>
          <a:prstGeom prst="rect">
            <a:avLst/>
          </a:prstGeom>
        </p:spPr>
        <p:txBody>
          <a:bodyPr wrap="square">
            <a:spAutoFit/>
          </a:bodyPr>
          <a:lstStyle/>
          <a:p>
            <a:pPr algn="ctr"/>
            <a:r>
              <a:rPr lang="en-US" sz="2800" b="1" i="0" dirty="0" smtClean="0">
                <a:solidFill>
                  <a:srgbClr val="222222"/>
                </a:solidFill>
                <a:effectLst/>
                <a:latin typeface="Arial" panose="020B0604020202020204" pitchFamily="34" charset="0"/>
              </a:rPr>
              <a:t>Mechanisms of connection of educational programs of the School of Technology with the IT industry</a:t>
            </a:r>
            <a:endParaRPr lang="en-US" sz="2800" dirty="0"/>
          </a:p>
        </p:txBody>
      </p:sp>
      <p:sp>
        <p:nvSpPr>
          <p:cNvPr id="2" name="Rectangle 1"/>
          <p:cNvSpPr/>
          <p:nvPr/>
        </p:nvSpPr>
        <p:spPr>
          <a:xfrm>
            <a:off x="3371676" y="5311822"/>
            <a:ext cx="5505353" cy="1031051"/>
          </a:xfrm>
          <a:prstGeom prst="rect">
            <a:avLst/>
          </a:prstGeom>
        </p:spPr>
        <p:txBody>
          <a:bodyPr wrap="none">
            <a:spAutoFit/>
          </a:bodyPr>
          <a:lstStyle/>
          <a:p>
            <a:pPr algn="ctr"/>
            <a:r>
              <a:rPr lang="en-US" sz="2500" dirty="0">
                <a:latin typeface="-apple-system"/>
              </a:rPr>
              <a:t>Georgia &amp; Armenia Tech Hub </a:t>
            </a:r>
            <a:r>
              <a:rPr lang="en-US" sz="2500" dirty="0" smtClean="0">
                <a:latin typeface="-apple-system"/>
              </a:rPr>
              <a:t>Summit</a:t>
            </a:r>
          </a:p>
          <a:p>
            <a:pPr algn="ctr"/>
            <a:endParaRPr lang="en-US" dirty="0" smtClean="0">
              <a:latin typeface="-apple-system"/>
            </a:endParaRPr>
          </a:p>
          <a:p>
            <a:pPr algn="ctr"/>
            <a:r>
              <a:rPr lang="en-US" dirty="0" smtClean="0">
                <a:latin typeface="-apple-system"/>
              </a:rPr>
              <a:t>Tbilisi, 2023</a:t>
            </a:r>
            <a:endParaRPr lang="en-US" dirty="0"/>
          </a:p>
        </p:txBody>
      </p:sp>
    </p:spTree>
    <p:extLst>
      <p:ext uri="{BB962C8B-B14F-4D97-AF65-F5344CB8AC3E}">
        <p14:creationId xmlns:p14="http://schemas.microsoft.com/office/powerpoint/2010/main" val="38814311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4458" y="1513197"/>
            <a:ext cx="11252199" cy="1077218"/>
          </a:xfrm>
          <a:prstGeom prst="rect">
            <a:avLst/>
          </a:prstGeom>
        </p:spPr>
        <p:txBody>
          <a:bodyPr wrap="square">
            <a:spAutoFit/>
          </a:bodyPr>
          <a:lstStyle/>
          <a:p>
            <a:pPr algn="just"/>
            <a:r>
              <a:rPr lang="en-US" sz="3200" b="1" dirty="0" smtClean="0"/>
              <a:t>We are open to </a:t>
            </a:r>
            <a:r>
              <a:rPr lang="en-US" sz="3200" b="1" dirty="0"/>
              <a:t>industry representatives </a:t>
            </a:r>
            <a:r>
              <a:rPr lang="en-US" sz="3200" b="1" dirty="0" smtClean="0"/>
              <a:t>to elaborate joint courses!</a:t>
            </a:r>
            <a:r>
              <a:rPr lang="en-US" sz="2800" b="1" dirty="0" smtClean="0"/>
              <a:t> </a:t>
            </a:r>
            <a:endParaRPr lang="en-US" sz="2800" dirty="0" smtClean="0"/>
          </a:p>
        </p:txBody>
      </p:sp>
      <p:sp>
        <p:nvSpPr>
          <p:cNvPr id="3" name="Rectangle 2"/>
          <p:cNvSpPr/>
          <p:nvPr/>
        </p:nvSpPr>
        <p:spPr>
          <a:xfrm>
            <a:off x="584791" y="366455"/>
            <a:ext cx="10951535" cy="707886"/>
          </a:xfrm>
          <a:prstGeom prst="rect">
            <a:avLst/>
          </a:prstGeom>
        </p:spPr>
        <p:txBody>
          <a:bodyPr wrap="square">
            <a:spAutoFit/>
          </a:bodyPr>
          <a:lstStyle/>
          <a:p>
            <a:pPr algn="ctr"/>
            <a:r>
              <a:rPr lang="en-US" sz="4000" dirty="0" smtClean="0"/>
              <a:t>Joint Courses</a:t>
            </a:r>
            <a:endParaRPr lang="en-US" sz="4000" dirty="0"/>
          </a:p>
        </p:txBody>
      </p:sp>
    </p:spTree>
    <p:extLst>
      <p:ext uri="{BB962C8B-B14F-4D97-AF65-F5344CB8AC3E}">
        <p14:creationId xmlns:p14="http://schemas.microsoft.com/office/powerpoint/2010/main" val="9673877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9608" y="160892"/>
            <a:ext cx="11476339" cy="584775"/>
          </a:xfrm>
          <a:prstGeom prst="rect">
            <a:avLst/>
          </a:prstGeom>
        </p:spPr>
        <p:txBody>
          <a:bodyPr wrap="square">
            <a:spAutoFit/>
          </a:bodyPr>
          <a:lstStyle/>
          <a:p>
            <a:pPr algn="ctr"/>
            <a:r>
              <a:rPr lang="en-NZ" sz="3200" b="1" dirty="0" smtClean="0">
                <a:highlight>
                  <a:srgbClr val="FFFFFF"/>
                </a:highlight>
                <a:latin typeface="Merriweather"/>
                <a:ea typeface="Merriweather"/>
                <a:cs typeface="Merriweather"/>
              </a:rPr>
              <a:t>Educational Programs</a:t>
            </a:r>
            <a:endParaRPr lang="en-US" sz="3200" b="1" dirty="0"/>
          </a:p>
        </p:txBody>
      </p:sp>
      <p:sp>
        <p:nvSpPr>
          <p:cNvPr id="3" name="Rectangle 2"/>
          <p:cNvSpPr/>
          <p:nvPr/>
        </p:nvSpPr>
        <p:spPr>
          <a:xfrm>
            <a:off x="329609" y="1341107"/>
            <a:ext cx="7527851" cy="2400657"/>
          </a:xfrm>
          <a:prstGeom prst="rect">
            <a:avLst/>
          </a:prstGeom>
        </p:spPr>
        <p:txBody>
          <a:bodyPr wrap="square">
            <a:spAutoFit/>
          </a:bodyPr>
          <a:lstStyle/>
          <a:p>
            <a:r>
              <a:rPr lang="en-US" sz="3000" dirty="0" smtClean="0"/>
              <a:t>Undergraduate Programs</a:t>
            </a:r>
          </a:p>
          <a:p>
            <a:pPr algn="ctr"/>
            <a:endParaRPr lang="en-US" sz="3000" dirty="0" smtClean="0"/>
          </a:p>
          <a:p>
            <a:pPr marL="457200" indent="-457200">
              <a:buFont typeface="Arial" panose="020B0604020202020204" pitchFamily="34" charset="0"/>
              <a:buChar char="•"/>
            </a:pPr>
            <a:r>
              <a:rPr lang="en-US" sz="3000" dirty="0" smtClean="0"/>
              <a:t>Computer Engineering (</a:t>
            </a:r>
            <a:r>
              <a:rPr lang="en-US" sz="3000" dirty="0" err="1" smtClean="0"/>
              <a:t>Eng</a:t>
            </a:r>
            <a:r>
              <a:rPr lang="en-US" sz="3000" dirty="0" smtClean="0"/>
              <a:t>, Geo)</a:t>
            </a:r>
          </a:p>
          <a:p>
            <a:pPr marL="457200" indent="-457200">
              <a:buFont typeface="Arial" panose="020B0604020202020204" pitchFamily="34" charset="0"/>
              <a:buChar char="•"/>
            </a:pPr>
            <a:r>
              <a:rPr lang="en-US" sz="3000" dirty="0" smtClean="0"/>
              <a:t>Computer Science (</a:t>
            </a:r>
            <a:r>
              <a:rPr lang="en-US" sz="3000" dirty="0" err="1" smtClean="0"/>
              <a:t>Eng</a:t>
            </a:r>
            <a:r>
              <a:rPr lang="en-US" sz="3000" dirty="0" smtClean="0"/>
              <a:t>)</a:t>
            </a:r>
          </a:p>
          <a:p>
            <a:pPr marL="457200" indent="-457200">
              <a:buFont typeface="Arial" panose="020B0604020202020204" pitchFamily="34" charset="0"/>
              <a:buChar char="•"/>
            </a:pPr>
            <a:r>
              <a:rPr lang="en-US" sz="3000" dirty="0" smtClean="0"/>
              <a:t>Electrical </a:t>
            </a:r>
            <a:r>
              <a:rPr lang="en-US" sz="3000" dirty="0"/>
              <a:t>and Electronic </a:t>
            </a:r>
            <a:r>
              <a:rPr lang="en-US" sz="3000" dirty="0" smtClean="0"/>
              <a:t>Engineering (</a:t>
            </a:r>
            <a:r>
              <a:rPr lang="en-US" sz="3000" dirty="0" err="1" smtClean="0"/>
              <a:t>Eng</a:t>
            </a:r>
            <a:r>
              <a:rPr lang="en-US" sz="3000" dirty="0" smtClean="0"/>
              <a:t>)</a:t>
            </a:r>
          </a:p>
        </p:txBody>
      </p:sp>
      <p:sp>
        <p:nvSpPr>
          <p:cNvPr id="6" name="Rectangle 5"/>
          <p:cNvSpPr/>
          <p:nvPr/>
        </p:nvSpPr>
        <p:spPr>
          <a:xfrm>
            <a:off x="9354635" y="1842706"/>
            <a:ext cx="2451312" cy="1354217"/>
          </a:xfrm>
          <a:prstGeom prst="rect">
            <a:avLst/>
          </a:prstGeom>
        </p:spPr>
        <p:txBody>
          <a:bodyPr wrap="none">
            <a:spAutoFit/>
          </a:bodyPr>
          <a:lstStyle/>
          <a:p>
            <a:pPr algn="ctr"/>
            <a:r>
              <a:rPr lang="en-NZ" sz="2500" b="1" dirty="0" smtClean="0">
                <a:highlight>
                  <a:srgbClr val="FFFFFF"/>
                </a:highlight>
                <a:latin typeface="Merriweather"/>
                <a:ea typeface="Merriweather"/>
                <a:cs typeface="Merriweather"/>
              </a:rPr>
              <a:t>School </a:t>
            </a:r>
          </a:p>
          <a:p>
            <a:pPr algn="ctr"/>
            <a:r>
              <a:rPr lang="en-NZ" sz="2500" b="1" dirty="0" smtClean="0">
                <a:highlight>
                  <a:srgbClr val="FFFFFF"/>
                </a:highlight>
                <a:latin typeface="Merriweather"/>
                <a:ea typeface="Merriweather"/>
                <a:cs typeface="Merriweather"/>
              </a:rPr>
              <a:t>of </a:t>
            </a:r>
          </a:p>
          <a:p>
            <a:pPr algn="ctr"/>
            <a:r>
              <a:rPr lang="en-NZ" sz="3200" b="1" dirty="0" smtClean="0">
                <a:highlight>
                  <a:srgbClr val="FFFFFF"/>
                </a:highlight>
                <a:latin typeface="Merriweather"/>
                <a:ea typeface="Merriweather"/>
                <a:cs typeface="Merriweather"/>
              </a:rPr>
              <a:t>Technology</a:t>
            </a:r>
            <a:endParaRPr lang="en-US" sz="3200" b="1" dirty="0"/>
          </a:p>
        </p:txBody>
      </p:sp>
      <p:sp>
        <p:nvSpPr>
          <p:cNvPr id="4" name="Rectangle 3"/>
          <p:cNvSpPr/>
          <p:nvPr/>
        </p:nvSpPr>
        <p:spPr>
          <a:xfrm>
            <a:off x="329608" y="4619959"/>
            <a:ext cx="7527850" cy="1477328"/>
          </a:xfrm>
          <a:prstGeom prst="rect">
            <a:avLst/>
          </a:prstGeom>
        </p:spPr>
        <p:txBody>
          <a:bodyPr wrap="square">
            <a:spAutoFit/>
          </a:bodyPr>
          <a:lstStyle/>
          <a:p>
            <a:r>
              <a:rPr lang="en-US" sz="3000" dirty="0" smtClean="0"/>
              <a:t>Graduate </a:t>
            </a:r>
            <a:r>
              <a:rPr lang="en-US" sz="3000" dirty="0"/>
              <a:t>Programs</a:t>
            </a:r>
            <a:endParaRPr lang="en-US" sz="3000" dirty="0" smtClean="0"/>
          </a:p>
          <a:p>
            <a:pPr algn="ctr"/>
            <a:endParaRPr lang="en-US" sz="3000" dirty="0" smtClean="0"/>
          </a:p>
          <a:p>
            <a:pPr marL="457200" indent="-457200">
              <a:buFont typeface="Arial" panose="020B0604020202020204" pitchFamily="34" charset="0"/>
              <a:buChar char="•"/>
            </a:pPr>
            <a:r>
              <a:rPr lang="en-US" sz="3000" dirty="0" smtClean="0"/>
              <a:t>Software Engineering (</a:t>
            </a:r>
            <a:r>
              <a:rPr lang="en-US" sz="3000" dirty="0" err="1" smtClean="0"/>
              <a:t>Eng</a:t>
            </a:r>
            <a:r>
              <a:rPr lang="en-US" sz="3000" dirty="0" smtClean="0"/>
              <a:t>)</a:t>
            </a:r>
            <a:endParaRPr lang="en-US" sz="30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64566" y="3296601"/>
            <a:ext cx="2231449" cy="2231449"/>
          </a:xfrm>
          <a:prstGeom prst="rect">
            <a:avLst/>
          </a:prstGeom>
        </p:spPr>
      </p:pic>
    </p:spTree>
    <p:extLst>
      <p:ext uri="{BB962C8B-B14F-4D97-AF65-F5344CB8AC3E}">
        <p14:creationId xmlns:p14="http://schemas.microsoft.com/office/powerpoint/2010/main" val="13401149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4791" y="366455"/>
            <a:ext cx="10951535" cy="707886"/>
          </a:xfrm>
          <a:prstGeom prst="rect">
            <a:avLst/>
          </a:prstGeom>
        </p:spPr>
        <p:txBody>
          <a:bodyPr wrap="square">
            <a:spAutoFit/>
          </a:bodyPr>
          <a:lstStyle/>
          <a:p>
            <a:pPr algn="ctr"/>
            <a:r>
              <a:rPr lang="en-US" sz="4000" dirty="0"/>
              <a:t>Senior Design </a:t>
            </a:r>
            <a:r>
              <a:rPr lang="en-US" sz="4000" dirty="0" smtClean="0"/>
              <a:t>Project – 12 ECTS</a:t>
            </a:r>
            <a:endParaRPr lang="en-US" sz="4000" dirty="0"/>
          </a:p>
        </p:txBody>
      </p:sp>
      <p:sp>
        <p:nvSpPr>
          <p:cNvPr id="3" name="Rectangle 2"/>
          <p:cNvSpPr/>
          <p:nvPr/>
        </p:nvSpPr>
        <p:spPr>
          <a:xfrm>
            <a:off x="465667" y="1678202"/>
            <a:ext cx="11252199" cy="4247317"/>
          </a:xfrm>
          <a:prstGeom prst="rect">
            <a:avLst/>
          </a:prstGeom>
        </p:spPr>
        <p:txBody>
          <a:bodyPr wrap="square">
            <a:spAutoFit/>
          </a:bodyPr>
          <a:lstStyle/>
          <a:p>
            <a:pPr algn="just"/>
            <a:r>
              <a:rPr lang="en-NZ" sz="3000" dirty="0"/>
              <a:t>The Senior Design Project is divided into </a:t>
            </a:r>
            <a:r>
              <a:rPr lang="en-NZ" sz="3000" dirty="0" smtClean="0"/>
              <a:t>two parts offered </a:t>
            </a:r>
            <a:r>
              <a:rPr lang="en-NZ" sz="3000" dirty="0"/>
              <a:t>in two semesters sequentially. In the first semester, the students mainly focus on proposal development, acquiring components needed and conducting preliminary designs. In the second semester, students implement the design proposal developed in the first semester and transform the design into the product.</a:t>
            </a:r>
            <a:endParaRPr lang="en-US" sz="3000" dirty="0"/>
          </a:p>
          <a:p>
            <a:endParaRPr lang="en-US" sz="3000" dirty="0"/>
          </a:p>
          <a:p>
            <a:r>
              <a:rPr lang="en-US" sz="3000" dirty="0" smtClean="0"/>
              <a:t>Semester 7 - Senior </a:t>
            </a:r>
            <a:r>
              <a:rPr lang="en-US" sz="3000" dirty="0"/>
              <a:t>Design </a:t>
            </a:r>
            <a:r>
              <a:rPr lang="en-US" sz="3000" dirty="0" smtClean="0"/>
              <a:t>Conception</a:t>
            </a:r>
            <a:endParaRPr lang="ka-GE" sz="3000" dirty="0" smtClean="0"/>
          </a:p>
          <a:p>
            <a:r>
              <a:rPr lang="en-US" sz="3000" dirty="0" smtClean="0"/>
              <a:t>Semester 8 - Senior </a:t>
            </a:r>
            <a:r>
              <a:rPr lang="en-US" sz="3000" dirty="0"/>
              <a:t>Design Project</a:t>
            </a:r>
          </a:p>
        </p:txBody>
      </p:sp>
    </p:spTree>
    <p:extLst>
      <p:ext uri="{BB962C8B-B14F-4D97-AF65-F5344CB8AC3E}">
        <p14:creationId xmlns:p14="http://schemas.microsoft.com/office/powerpoint/2010/main" val="22196559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5667" y="1242263"/>
            <a:ext cx="11252199" cy="5170646"/>
          </a:xfrm>
          <a:prstGeom prst="rect">
            <a:avLst/>
          </a:prstGeom>
        </p:spPr>
        <p:txBody>
          <a:bodyPr wrap="square">
            <a:spAutoFit/>
          </a:bodyPr>
          <a:lstStyle/>
          <a:p>
            <a:pPr algn="just"/>
            <a:r>
              <a:rPr lang="en-US" sz="3000" dirty="0"/>
              <a:t>The </a:t>
            </a:r>
            <a:r>
              <a:rPr lang="en-US" sz="3000" dirty="0" smtClean="0"/>
              <a:t>course </a:t>
            </a:r>
            <a:r>
              <a:rPr lang="en-US" sz="3000" dirty="0"/>
              <a:t>culminates with a day dedicated to showcase and demonstrate working projects in table-top exhibits for Design Day. Design Day attendees include the Defense Committee (minimum 3 members), public at large as well as local employers, alumni, and other interested parties. The students demonstrate their working projects and also get additional experience in explaining their project to people with varied backgrounds. Design day is organized by the Faculty of Business, Technology and Education</a:t>
            </a:r>
            <a:r>
              <a:rPr lang="en-US" sz="3000" dirty="0" smtClean="0"/>
              <a:t>.</a:t>
            </a:r>
          </a:p>
          <a:p>
            <a:pPr algn="just"/>
            <a:r>
              <a:rPr lang="en-US" sz="3000" dirty="0" smtClean="0"/>
              <a:t> </a:t>
            </a:r>
            <a:endParaRPr lang="en-US" sz="3000" dirty="0"/>
          </a:p>
          <a:p>
            <a:pPr algn="just"/>
            <a:r>
              <a:rPr lang="en-US" sz="3000" dirty="0"/>
              <a:t>The teams and their individual members will be evaluated according to criteria below, by each member of the Defense Committee. </a:t>
            </a:r>
            <a:endParaRPr lang="en-US" sz="3000" dirty="0" smtClean="0"/>
          </a:p>
        </p:txBody>
      </p:sp>
      <p:sp>
        <p:nvSpPr>
          <p:cNvPr id="4" name="Rectangle 3"/>
          <p:cNvSpPr/>
          <p:nvPr/>
        </p:nvSpPr>
        <p:spPr>
          <a:xfrm>
            <a:off x="584791" y="366455"/>
            <a:ext cx="10951535" cy="707886"/>
          </a:xfrm>
          <a:prstGeom prst="rect">
            <a:avLst/>
          </a:prstGeom>
        </p:spPr>
        <p:txBody>
          <a:bodyPr wrap="square">
            <a:spAutoFit/>
          </a:bodyPr>
          <a:lstStyle/>
          <a:p>
            <a:pPr algn="ctr"/>
            <a:r>
              <a:rPr lang="en-US" sz="4000" dirty="0"/>
              <a:t>Senior Design </a:t>
            </a:r>
            <a:r>
              <a:rPr lang="en-US" sz="4000" dirty="0" smtClean="0"/>
              <a:t>Project</a:t>
            </a:r>
            <a:endParaRPr lang="en-US" sz="4000" dirty="0"/>
          </a:p>
        </p:txBody>
      </p:sp>
    </p:spTree>
    <p:extLst>
      <p:ext uri="{BB962C8B-B14F-4D97-AF65-F5344CB8AC3E}">
        <p14:creationId xmlns:p14="http://schemas.microsoft.com/office/powerpoint/2010/main" val="2350328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4458" y="2317530"/>
            <a:ext cx="11252199" cy="1169551"/>
          </a:xfrm>
          <a:prstGeom prst="rect">
            <a:avLst/>
          </a:prstGeom>
        </p:spPr>
        <p:txBody>
          <a:bodyPr wrap="square">
            <a:spAutoFit/>
          </a:bodyPr>
          <a:lstStyle/>
          <a:p>
            <a:pPr algn="just"/>
            <a:r>
              <a:rPr lang="en-US" sz="3500" b="1" dirty="0" smtClean="0"/>
              <a:t>We </a:t>
            </a:r>
            <a:r>
              <a:rPr lang="en-US" sz="3500" b="1" dirty="0"/>
              <a:t>are open to industry representatives to participate in the project </a:t>
            </a:r>
            <a:r>
              <a:rPr lang="en-US" sz="3500" b="1" dirty="0" smtClean="0"/>
              <a:t>implementation process!</a:t>
            </a:r>
          </a:p>
        </p:txBody>
      </p:sp>
      <p:sp>
        <p:nvSpPr>
          <p:cNvPr id="3" name="Rectangle 2"/>
          <p:cNvSpPr/>
          <p:nvPr/>
        </p:nvSpPr>
        <p:spPr>
          <a:xfrm>
            <a:off x="584791" y="366455"/>
            <a:ext cx="10951535" cy="707886"/>
          </a:xfrm>
          <a:prstGeom prst="rect">
            <a:avLst/>
          </a:prstGeom>
        </p:spPr>
        <p:txBody>
          <a:bodyPr wrap="square">
            <a:spAutoFit/>
          </a:bodyPr>
          <a:lstStyle/>
          <a:p>
            <a:pPr algn="ctr"/>
            <a:r>
              <a:rPr lang="en-US" sz="4000" dirty="0"/>
              <a:t>Senior Design </a:t>
            </a:r>
            <a:r>
              <a:rPr lang="en-US" sz="4000" dirty="0" smtClean="0"/>
              <a:t>Project</a:t>
            </a:r>
            <a:endParaRPr lang="en-US" sz="4000" dirty="0"/>
          </a:p>
        </p:txBody>
      </p:sp>
    </p:spTree>
    <p:extLst>
      <p:ext uri="{BB962C8B-B14F-4D97-AF65-F5344CB8AC3E}">
        <p14:creationId xmlns:p14="http://schemas.microsoft.com/office/powerpoint/2010/main" val="10659109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5667" y="1242263"/>
            <a:ext cx="11252199" cy="2677656"/>
          </a:xfrm>
          <a:prstGeom prst="rect">
            <a:avLst/>
          </a:prstGeom>
        </p:spPr>
        <p:txBody>
          <a:bodyPr wrap="square">
            <a:spAutoFit/>
          </a:bodyPr>
          <a:lstStyle/>
          <a:p>
            <a:pPr algn="just"/>
            <a:r>
              <a:rPr lang="en-US" sz="2800" dirty="0" smtClean="0"/>
              <a:t>Our educational programs </a:t>
            </a:r>
            <a:r>
              <a:rPr lang="en-US" sz="2800" dirty="0"/>
              <a:t>have their own advisory boards, which are staffed by industry representatives, both local and international specialists. The purpose of this board is to update and revise the subject and learning content of the program in a timely manner. This review and control is motivated by the fact that the training programs do not lag behind the market demands and needs, which are made by the IT industry.</a:t>
            </a:r>
            <a:endParaRPr lang="en-US" sz="2800" dirty="0" smtClean="0"/>
          </a:p>
        </p:txBody>
      </p:sp>
      <p:sp>
        <p:nvSpPr>
          <p:cNvPr id="3" name="Rectangle 2"/>
          <p:cNvSpPr/>
          <p:nvPr/>
        </p:nvSpPr>
        <p:spPr>
          <a:xfrm>
            <a:off x="584791" y="366455"/>
            <a:ext cx="10951535" cy="707886"/>
          </a:xfrm>
          <a:prstGeom prst="rect">
            <a:avLst/>
          </a:prstGeom>
        </p:spPr>
        <p:txBody>
          <a:bodyPr wrap="square">
            <a:spAutoFit/>
          </a:bodyPr>
          <a:lstStyle/>
          <a:p>
            <a:pPr algn="ctr"/>
            <a:r>
              <a:rPr lang="en-US" sz="4000" dirty="0" smtClean="0"/>
              <a:t>Advisory Boards for Educational Programs</a:t>
            </a:r>
            <a:endParaRPr lang="en-US" sz="4000" dirty="0"/>
          </a:p>
        </p:txBody>
      </p:sp>
      <p:sp>
        <p:nvSpPr>
          <p:cNvPr id="4" name="Rectangle 3"/>
          <p:cNvSpPr/>
          <p:nvPr/>
        </p:nvSpPr>
        <p:spPr>
          <a:xfrm>
            <a:off x="465666" y="4180196"/>
            <a:ext cx="11252199" cy="1708160"/>
          </a:xfrm>
          <a:prstGeom prst="rect">
            <a:avLst/>
          </a:prstGeom>
        </p:spPr>
        <p:txBody>
          <a:bodyPr wrap="square">
            <a:spAutoFit/>
          </a:bodyPr>
          <a:lstStyle/>
          <a:p>
            <a:pPr algn="just"/>
            <a:r>
              <a:rPr lang="en-US" sz="3500" b="1" dirty="0" smtClean="0"/>
              <a:t>We </a:t>
            </a:r>
            <a:r>
              <a:rPr lang="en-US" sz="3500" b="1" dirty="0"/>
              <a:t>are open to industry representatives </a:t>
            </a:r>
            <a:r>
              <a:rPr lang="en-US" sz="3500" b="1" dirty="0" smtClean="0"/>
              <a:t>to participate in the development and continuous improvement process of the </a:t>
            </a:r>
            <a:r>
              <a:rPr lang="en-US" sz="3500" b="1" dirty="0"/>
              <a:t>educational programs </a:t>
            </a:r>
            <a:r>
              <a:rPr lang="en-US" sz="3500" b="1" dirty="0" smtClean="0"/>
              <a:t>as members of advisory boards!</a:t>
            </a:r>
          </a:p>
        </p:txBody>
      </p:sp>
    </p:spTree>
    <p:extLst>
      <p:ext uri="{BB962C8B-B14F-4D97-AF65-F5344CB8AC3E}">
        <p14:creationId xmlns:p14="http://schemas.microsoft.com/office/powerpoint/2010/main" val="1501653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4458" y="1513197"/>
            <a:ext cx="11252199" cy="1815882"/>
          </a:xfrm>
          <a:prstGeom prst="rect">
            <a:avLst/>
          </a:prstGeom>
        </p:spPr>
        <p:txBody>
          <a:bodyPr wrap="square">
            <a:spAutoFit/>
          </a:bodyPr>
          <a:lstStyle/>
          <a:p>
            <a:pPr algn="just"/>
            <a:r>
              <a:rPr lang="en-US" sz="2800" dirty="0" smtClean="0"/>
              <a:t>Our educational programs </a:t>
            </a:r>
            <a:r>
              <a:rPr lang="en-US" sz="2800" dirty="0"/>
              <a:t>were developed and implemented with the support, funding and involvement of the Millennium Foundation and the University of San Diego. Accordingly, we can say that these programs already meet international standards.</a:t>
            </a:r>
            <a:endParaRPr lang="en-US" sz="2800" dirty="0" smtClean="0"/>
          </a:p>
        </p:txBody>
      </p:sp>
      <p:sp>
        <p:nvSpPr>
          <p:cNvPr id="3" name="Rectangle 2"/>
          <p:cNvSpPr/>
          <p:nvPr/>
        </p:nvSpPr>
        <p:spPr>
          <a:xfrm>
            <a:off x="584791" y="366455"/>
            <a:ext cx="10951535" cy="707886"/>
          </a:xfrm>
          <a:prstGeom prst="rect">
            <a:avLst/>
          </a:prstGeom>
        </p:spPr>
        <p:txBody>
          <a:bodyPr wrap="square">
            <a:spAutoFit/>
          </a:bodyPr>
          <a:lstStyle/>
          <a:p>
            <a:pPr algn="ctr"/>
            <a:r>
              <a:rPr lang="en-US" sz="4000" dirty="0" smtClean="0"/>
              <a:t>International standards of our programs</a:t>
            </a:r>
            <a:endParaRPr lang="en-US" sz="4000" dirty="0"/>
          </a:p>
        </p:txBody>
      </p:sp>
    </p:spTree>
    <p:extLst>
      <p:ext uri="{BB962C8B-B14F-4D97-AF65-F5344CB8AC3E}">
        <p14:creationId xmlns:p14="http://schemas.microsoft.com/office/powerpoint/2010/main" val="31638547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4458" y="1513197"/>
            <a:ext cx="11252199" cy="2677656"/>
          </a:xfrm>
          <a:prstGeom prst="rect">
            <a:avLst/>
          </a:prstGeom>
        </p:spPr>
        <p:txBody>
          <a:bodyPr wrap="square">
            <a:spAutoFit/>
          </a:bodyPr>
          <a:lstStyle/>
          <a:p>
            <a:pPr algn="just"/>
            <a:r>
              <a:rPr lang="en-US" sz="2800" dirty="0"/>
              <a:t>We are in the process of obtaining American engineering technology </a:t>
            </a:r>
            <a:r>
              <a:rPr lang="en-US" sz="2800" dirty="0" smtClean="0"/>
              <a:t>accreditation (ABET). </a:t>
            </a:r>
            <a:r>
              <a:rPr lang="en-US" sz="2800" dirty="0"/>
              <a:t>Which will pave the way for our students in the American employment market and will also allow them to continue their studies at the master's level or higher level of the US universities, without additional bureaucratic questions that may be related to the recognition of credits.</a:t>
            </a:r>
            <a:endParaRPr lang="en-US" sz="2800" dirty="0" smtClean="0"/>
          </a:p>
        </p:txBody>
      </p:sp>
      <p:sp>
        <p:nvSpPr>
          <p:cNvPr id="3" name="Rectangle 2"/>
          <p:cNvSpPr/>
          <p:nvPr/>
        </p:nvSpPr>
        <p:spPr>
          <a:xfrm>
            <a:off x="584791" y="366455"/>
            <a:ext cx="10951535" cy="707886"/>
          </a:xfrm>
          <a:prstGeom prst="rect">
            <a:avLst/>
          </a:prstGeom>
        </p:spPr>
        <p:txBody>
          <a:bodyPr wrap="square">
            <a:spAutoFit/>
          </a:bodyPr>
          <a:lstStyle/>
          <a:p>
            <a:pPr algn="ctr"/>
            <a:r>
              <a:rPr lang="en-US" sz="4000" dirty="0" smtClean="0"/>
              <a:t>ABET accreditation</a:t>
            </a:r>
            <a:endParaRPr lang="en-US" sz="4000" dirty="0"/>
          </a:p>
        </p:txBody>
      </p:sp>
    </p:spTree>
    <p:extLst>
      <p:ext uri="{BB962C8B-B14F-4D97-AF65-F5344CB8AC3E}">
        <p14:creationId xmlns:p14="http://schemas.microsoft.com/office/powerpoint/2010/main" val="8704168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4458" y="1513197"/>
            <a:ext cx="11252199" cy="2246769"/>
          </a:xfrm>
          <a:prstGeom prst="rect">
            <a:avLst/>
          </a:prstGeom>
        </p:spPr>
        <p:txBody>
          <a:bodyPr wrap="square">
            <a:spAutoFit/>
          </a:bodyPr>
          <a:lstStyle/>
          <a:p>
            <a:pPr algn="just"/>
            <a:r>
              <a:rPr lang="en-US" sz="2800" dirty="0"/>
              <a:t>Almost every week, meetings are held at the university, where presentations are made by industry representatives, both local and international.</a:t>
            </a:r>
          </a:p>
          <a:p>
            <a:pPr algn="just"/>
            <a:endParaRPr lang="en-US" sz="2800" dirty="0" smtClean="0"/>
          </a:p>
          <a:p>
            <a:pPr algn="just"/>
            <a:r>
              <a:rPr lang="en-US" sz="2800" dirty="0" smtClean="0"/>
              <a:t>Through </a:t>
            </a:r>
            <a:r>
              <a:rPr lang="en-US" sz="2800" dirty="0"/>
              <a:t>these meetings, we ensure that students keep their eyes and minds on modern trends.</a:t>
            </a:r>
            <a:endParaRPr lang="en-US" sz="2800" dirty="0" smtClean="0"/>
          </a:p>
        </p:txBody>
      </p:sp>
      <p:sp>
        <p:nvSpPr>
          <p:cNvPr id="3" name="Rectangle 2"/>
          <p:cNvSpPr/>
          <p:nvPr/>
        </p:nvSpPr>
        <p:spPr>
          <a:xfrm>
            <a:off x="584791" y="366455"/>
            <a:ext cx="10951535" cy="707886"/>
          </a:xfrm>
          <a:prstGeom prst="rect">
            <a:avLst/>
          </a:prstGeom>
        </p:spPr>
        <p:txBody>
          <a:bodyPr wrap="square">
            <a:spAutoFit/>
          </a:bodyPr>
          <a:lstStyle/>
          <a:p>
            <a:pPr algn="ctr"/>
            <a:r>
              <a:rPr lang="en-US" sz="4000" dirty="0" smtClean="0"/>
              <a:t>Weekly Meetups</a:t>
            </a:r>
            <a:endParaRPr lang="en-US" sz="4000" dirty="0"/>
          </a:p>
        </p:txBody>
      </p:sp>
    </p:spTree>
    <p:extLst>
      <p:ext uri="{BB962C8B-B14F-4D97-AF65-F5344CB8AC3E}">
        <p14:creationId xmlns:p14="http://schemas.microsoft.com/office/powerpoint/2010/main" val="4146032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532</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Arial</vt:lpstr>
      <vt:lpstr>Calibri</vt:lpstr>
      <vt:lpstr>Calibri Light</vt:lpstr>
      <vt:lpstr>Merriweather</vt:lpstr>
      <vt:lpstr>Sylfaen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პაატა გოგიშვილი</dc:creator>
  <cp:lastModifiedBy>პაატა გოგიშვილი</cp:lastModifiedBy>
  <cp:revision>44</cp:revision>
  <dcterms:created xsi:type="dcterms:W3CDTF">2023-02-15T10:36:03Z</dcterms:created>
  <dcterms:modified xsi:type="dcterms:W3CDTF">2023-02-15T20:12:27Z</dcterms:modified>
</cp:coreProperties>
</file>