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8" r:id="rId4"/>
    <p:sldId id="330" r:id="rId5"/>
    <p:sldId id="331" r:id="rId6"/>
    <p:sldId id="332" r:id="rId7"/>
    <p:sldId id="333" r:id="rId8"/>
    <p:sldId id="334" r:id="rId9"/>
    <p:sldId id="329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138" d="100"/>
          <a:sy n="138" d="100"/>
        </p:scale>
        <p:origin x="7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წვრთნის დრო და რესურსები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თანამედროვე ნეირონული ქსელის წვრთნას (მაგალითად </a:t>
            </a:r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ImageNet 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ბაზაზე) უამრავი რესურსი სჭირდება.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ცნობილი კლასიკური ქსელები რამდენიმე გრაფიკულ დაფაზე იწვრთნება და 2-3 კვირა სჭირდება პრაქტიკული შედეგის მიღებას.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ასევე, აღსანიშნავია, რომ კარგი შედეგის მიღებას მრავალი ექსპერიმენტის ჩატარება სჭირდება.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ცხადია, არასაკმარისი რესურსის პირობებში, ვერ მოხერხდება ამ მიმართულებით ნაბიჯების გადადგმა.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4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 fontScale="90000"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ადამიანი ყველაფერს თავიდან არ სწავლობს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განათლებული ადამიანისთვის, მისი პროფესიის მომიჯნავე სფეროს შესწავლას გაცილებით ნაკლები დროს სჭირდება, ვიდრე ახალგაზრდის მიერ ამ სფეროს თავიდან შესწავლას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მოუნდებოდა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ეს თვალსაჩინო მაგალითი გამოიყენეს ხელოვნურ ნეირონულ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ქსელებშიც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.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ცოდნის გადატანა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Transfer Learning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უკვე გაწვრთნილ ნეირონულ ქსელს აცლიან სრულად ბმულ დაბოლოებას, ანუ ნაკვთების ინტერპრეტაციის ნაწილს;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ადგამენ სხვა სრულად ბმულ ქსელს;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წვრთნიან ახალ მონაცემებზე (მომიჯნავე მიმართულებიდან), თუმცა ნაკვთების ამომცნობ ნაწილს არ უცვლიან წონებს;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3805" y="40957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შედეგად ვღებულობთ ქსელს, რომელიც სწრაფად გაიწვრთნა და სწორად ახდენს ნაკვთების ინტერპრეტაციას.</a:t>
            </a:r>
          </a:p>
        </p:txBody>
      </p:sp>
    </p:spTree>
    <p:extLst>
      <p:ext uri="{BB962C8B-B14F-4D97-AF65-F5344CB8AC3E}">
        <p14:creationId xmlns:p14="http://schemas.microsoft.com/office/powerpoint/2010/main" val="23085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ცოდნის გადატანა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 (Transfer Learning)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71550"/>
            <a:ext cx="76676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ცოდნის </a:t>
            </a:r>
            <a:r>
              <a:rPr lang="ka-GE" sz="2500" b="1" dirty="0" err="1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გადტანა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 (Transfer Learning)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71550"/>
            <a:ext cx="6561131" cy="39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6"/>
            <a:ext cx="7406640" cy="1014063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მოდელის დახვეწა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/>
            </a:r>
            <a:b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</a:b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Model Fine-Tuning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208" y="188595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განსხვავებულ მონაცემებს ნაკვთებიც განსხვავებული აქვს. იმისთვის, რომ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მოიმიჯნავე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სფეროს უკეთ მოვარგოთ ნეირონული ქსელი, ნაკვთების ბოლო შრის ოდნავ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გადასწავლასაც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აწარმოებენ.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ასეთი მეთოდით, ნაკვთების დაზუსტებაც ხდება და უკეთესი  მოდელი გამოდის.</a:t>
            </a:r>
          </a:p>
        </p:txBody>
      </p:sp>
    </p:spTree>
    <p:extLst>
      <p:ext uri="{BB962C8B-B14F-4D97-AF65-F5344CB8AC3E}">
        <p14:creationId xmlns:p14="http://schemas.microsoft.com/office/powerpoint/2010/main" val="5539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6"/>
            <a:ext cx="7406640" cy="1090263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err="1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გადასწავლა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/>
            </a:r>
            <a:b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</a:b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Overfitting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35255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გაწვრთნის </a:t>
            </a:r>
            <a:r>
              <a:rPr lang="ka-GE" dirty="0">
                <a:latin typeface="BPG Web 002" panose="020B0603030804020204" pitchFamily="34" charset="0"/>
                <a:cs typeface="BPG Web 002" panose="020B0603030804020204" pitchFamily="34" charset="0"/>
              </a:rPr>
              <a:t>შემდეგ, ნეირონული ქსელი უნდა ახერხებდეს მიღებული ცოდნის განზოგადებას ახალ მონაცემებზე.</a:t>
            </a:r>
          </a:p>
          <a:p>
            <a:pPr algn="just"/>
            <a:endParaRPr lang="ka-GE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ცოდნის გადატანისას, თუ საწყისი ქსელი უფრო დიდი ოდენობის მონაცემებზეა გაწვრთნილი, არსებობს იმისი საშიშროება, რომ შედარებით მცირე მონაცემების „დაზეპირება“ მოხდეს სწავლის მაგივრად (და დავკარგოთ განზოგადების უნარი).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6"/>
            <a:ext cx="7406640" cy="1090263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err="1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გადასწავლა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/>
            </a:r>
            <a:b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</a:b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Overfitting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35255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გადასწავლის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თავიდან არიდების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რადენიმე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მეთოდი არსებობს: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ამოთიშვა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(</a:t>
            </a:r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Dropout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)</a:t>
            </a:r>
            <a:endParaRPr lang="en-US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მონაცემთა ნაკრების ნორმალიზაცია (</a:t>
            </a:r>
            <a:r>
              <a:rPr lang="en-US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Batch Normalization</a:t>
            </a:r>
            <a:r>
              <a:rPr lang="ka-GE" dirty="0">
                <a:latin typeface="BPG Web 002" panose="020B0603030804020204" pitchFamily="34" charset="0"/>
                <a:cs typeface="BPG Web 002" panose="020B0603030804020204" pitchFamily="34" charset="0"/>
              </a:rPr>
              <a:t>)</a:t>
            </a:r>
            <a:endParaRPr lang="en-US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2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972" y="285750"/>
            <a:ext cx="7406640" cy="685800"/>
          </a:xfrm>
        </p:spPr>
        <p:txBody>
          <a:bodyPr>
            <a:normAutofit fontScale="90000"/>
          </a:bodyPr>
          <a:lstStyle/>
          <a:p>
            <a:r>
              <a:rPr lang="ka-GE" sz="48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ნეირონული ქსელები</a:t>
            </a:r>
            <a:endParaRPr lang="en-US" sz="48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952750"/>
            <a:ext cx="7406640" cy="555552"/>
          </a:xfrm>
        </p:spPr>
        <p:txBody>
          <a:bodyPr>
            <a:normAutofit/>
          </a:bodyPr>
          <a:lstStyle/>
          <a:p>
            <a:r>
              <a:rPr lang="ka-GE" sz="3000" dirty="0" smtClean="0">
                <a:latin typeface="BPG WEB 001 Caps" panose="020B0603030804020204" pitchFamily="34" charset="0"/>
              </a:rPr>
              <a:t>პაატა გოგიშვილი</a:t>
            </a:r>
            <a:endParaRPr lang="en-US" sz="3000" dirty="0">
              <a:latin typeface="BPG WEB 001 Caps" panose="020B0603030804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502098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ინფორმატიკის დოქტორი</a:t>
            </a:r>
            <a:endParaRPr lang="en-US" sz="1800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ასოცირებული პროფესორი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548" y="2077301"/>
            <a:ext cx="1295400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კვირა </a:t>
            </a:r>
            <a:r>
              <a:rPr lang="en-US" sz="22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9</a:t>
            </a:r>
            <a:endParaRPr lang="en-US" sz="22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22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 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წლის </a:t>
            </a:r>
            <a:r>
              <a:rPr lang="en-US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32</a:t>
            </a:r>
            <a:r>
              <a:rPr lang="ka-GE" sz="1400" smtClean="0">
                <a:latin typeface="BPG Web 002" panose="020B0603030804020204" pitchFamily="34" charset="0"/>
                <a:cs typeface="BPG Web 002" panose="020B0603030804020204" pitchFamily="34" charset="0"/>
              </a:rPr>
              <a:t> </a:t>
            </a:r>
            <a:r>
              <a:rPr lang="ka-GE" sz="1400" smtClean="0">
                <a:latin typeface="BPG Web 002" panose="020B0603030804020204" pitchFamily="34" charset="0"/>
                <a:cs typeface="BPG Web 002" panose="020B0603030804020204" pitchFamily="34" charset="0"/>
              </a:rPr>
              <a:t>ნოემბერი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68500" y="970866"/>
            <a:ext cx="7424184" cy="80432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500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ცოდნის გარდაქმნა, მოდელის დახვეწა</a:t>
            </a:r>
          </a:p>
          <a:p>
            <a:r>
              <a:rPr lang="en-US" sz="2500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Transfer Learning, Model Fine-Tuning</a:t>
            </a:r>
            <a:endParaRPr lang="en-US" sz="2500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ნაკვთები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Features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კონვოლუციური ქსელის თითოეული ფილტრი (ბირთვი) განპირობებულია კონკრეტული ნაკვთის მოსაძებნად.</a:t>
            </a:r>
          </a:p>
          <a:p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პირველი შრე დაბალი დონის ნაკვთებს პოულობს, ხოლო მომდევნო შრეები უფრო მაღალი დონის ლოგიკურ ნაკვთებს ეძებენ.</a:t>
            </a:r>
            <a:endParaRPr lang="en-US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ნეირონული ქსელის მუშაობის მკაფიო სურათის მისაღებად ადგენენ მისი შრეებიდან მიღებული მნიშვნელობების გამოსახულებების რუკას - ნაკვთების რუკას.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en-US" dirty="0">
                <a:latin typeface="BPG Web 002" panose="020B0603030804020204" pitchFamily="34" charset="0"/>
                <a:cs typeface="BPG Web 002" panose="020B0603030804020204" pitchFamily="34" charset="0"/>
              </a:rPr>
              <a:t>https://debuggercafe.com/visualizing-filters-and-feature-maps-in-convolutional-neural-networks-using-pytorch/</a:t>
            </a:r>
          </a:p>
        </p:txBody>
      </p:sp>
    </p:spTree>
    <p:extLst>
      <p:ext uri="{BB962C8B-B14F-4D97-AF65-F5344CB8AC3E}">
        <p14:creationId xmlns:p14="http://schemas.microsoft.com/office/powerpoint/2010/main" val="25116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ნაკვთები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Features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31" y="2038350"/>
            <a:ext cx="3861153" cy="25632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12001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დავუშვათ გვაქვს ნეირონული ქსელი, რომლის შესასვლელზე მოვდეთ შემდეგი სურათი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8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ნაკვთები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Features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0477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ნეირონების პირველი შრის მიერ მოცემული ნაკვთების რუკა შემდეგნაირად შეიძლება გამოიყურებოდეს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963160"/>
            <a:ext cx="3848100" cy="29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3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ნაკვთები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Features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0477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ნეირონების მეორე შრის მიერ მოცემული ნაკვთების რუკა შემდეგნაირად შეიძლება გამოიყურებოდეს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963160"/>
            <a:ext cx="3848099" cy="29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ნაკვთები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Features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0477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ნეირონების შემდეგი შრის მიერ მოცემული ნაკვთების რუკა შემდეგნაირად შეიძლება გამოიყურებოდეს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963160"/>
            <a:ext cx="3848099" cy="29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ნაკვთები (</a:t>
            </a:r>
            <a:r>
              <a:rPr lang="en-US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Features</a:t>
            </a:r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)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04775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ნეირონების მომდევნო შრის მიერ მოცემული ნაკვთების რუკა შემდეგნაირად შეიძლება გამოიყურებოდეს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963160"/>
            <a:ext cx="3848099" cy="29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183888" y="186087"/>
            <a:ext cx="7406640" cy="633064"/>
          </a:xfrm>
        </p:spPr>
        <p:txBody>
          <a:bodyPr>
            <a:normAutofit/>
          </a:bodyPr>
          <a:lstStyle/>
          <a:p>
            <a:pPr algn="ctr"/>
            <a:r>
              <a:rPr lang="ka-GE" sz="25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ნაკვთების ინტერპრეტაცია</a:t>
            </a:r>
            <a:endParaRPr lang="en-US" sz="25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120015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იმის, მერე, რაც ნეირონულმა ქსელმა სურათის ნაკვთები წარმატებით ამოიცნო, საჭიროა მიღებული ნაკვთების კომბინაციის სწორი ანალიზი და ინტერპრეტაცია, რომ ზუსტად დავადგინოთ რა არის გამოსახული განსახილველ სურათზე.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ნაკვთების ინტერპრეტაციის მიზნით, კონვოლუციურ ქსელში, როგორც წესი, იყენებენ სრულად ბმულ ქსელს.</a:t>
            </a:r>
          </a:p>
          <a:p>
            <a:pPr algn="just"/>
            <a:endParaRPr lang="ka-GE" dirty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pPr algn="just"/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სრულად ბმული ქსელი კონვოლუციური ქსელის ბოლო ნაწილს წარმოადგენს და მას აქვს დავალებული ნაკვთების მიხედვით კონკრეტული პასუხის შედგენა ნეირონული ქსელის </a:t>
            </a:r>
            <a:r>
              <a:rPr lang="ka-GE" dirty="0" err="1" smtClean="0">
                <a:latin typeface="BPG Web 002" panose="020B0603030804020204" pitchFamily="34" charset="0"/>
                <a:cs typeface="BPG Web 002" panose="020B0603030804020204" pitchFamily="34" charset="0"/>
              </a:rPr>
              <a:t>გამოსასვლელისთვის</a:t>
            </a:r>
            <a:r>
              <a:rPr lang="ka-GE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.</a:t>
            </a:r>
            <a:endParaRPr lang="en-US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3461</TotalTime>
  <Words>487</Words>
  <Application>Microsoft Office PowerPoint</Application>
  <PresentationFormat>On-screen Show (16:9)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BPG WEB 001 Caps</vt:lpstr>
      <vt:lpstr>BPG Web 002</vt:lpstr>
      <vt:lpstr>BPG Web 002 Caps</vt:lpstr>
      <vt:lpstr>Gill Sans MT</vt:lpstr>
      <vt:lpstr>Verdana</vt:lpstr>
      <vt:lpstr>Wingdings 2</vt:lpstr>
      <vt:lpstr>Solstice</vt:lpstr>
      <vt:lpstr>PowerPoint Presentation</vt:lpstr>
      <vt:lpstr>ნეირონული ქსელები</vt:lpstr>
      <vt:lpstr>ნაკვთები (Features)</vt:lpstr>
      <vt:lpstr>ნაკვთები (Features)</vt:lpstr>
      <vt:lpstr>ნაკვთები (Features)</vt:lpstr>
      <vt:lpstr>ნაკვთები (Features)</vt:lpstr>
      <vt:lpstr>ნაკვთები (Features)</vt:lpstr>
      <vt:lpstr>ნაკვთები (Features)</vt:lpstr>
      <vt:lpstr>ნაკვთების ინტერპრეტაცია</vt:lpstr>
      <vt:lpstr>წვრთნის დრო და რესურსები</vt:lpstr>
      <vt:lpstr>ადამიანი ყველაფერს თავიდან არ სწავლობს</vt:lpstr>
      <vt:lpstr>ცოდნის გადატანა (Transfer Learning)</vt:lpstr>
      <vt:lpstr>ცოდნის გადატანა (Transfer Learning)</vt:lpstr>
      <vt:lpstr>ცოდნის გადტანა (Transfer Learning)</vt:lpstr>
      <vt:lpstr>მოდელის დახვეწა Model Fine-Tuning</vt:lpstr>
      <vt:lpstr>გადასწავლა Overfitting</vt:lpstr>
      <vt:lpstr>გადასწავლა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301</cp:revision>
  <dcterms:created xsi:type="dcterms:W3CDTF">2016-09-13T18:38:05Z</dcterms:created>
  <dcterms:modified xsi:type="dcterms:W3CDTF">2022-11-22T06:25:57Z</dcterms:modified>
</cp:coreProperties>
</file>