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23" r:id="rId2"/>
    <p:sldId id="345" r:id="rId3"/>
    <p:sldId id="348" r:id="rId4"/>
    <p:sldId id="349" r:id="rId5"/>
    <p:sldId id="350" r:id="rId6"/>
    <p:sldId id="347" r:id="rId7"/>
    <p:sldId id="346" r:id="rId8"/>
    <p:sldId id="351" r:id="rId9"/>
    <p:sldId id="352" r:id="rId10"/>
    <p:sldId id="353" r:id="rId11"/>
    <p:sldId id="355" r:id="rId12"/>
    <p:sldId id="354" r:id="rId13"/>
    <p:sldId id="356" r:id="rId14"/>
    <p:sldId id="366" r:id="rId15"/>
    <p:sldId id="357" r:id="rId16"/>
    <p:sldId id="358"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AFF"/>
    <a:srgbClr val="CAD0FE"/>
    <a:srgbClr val="B3BCFD"/>
    <a:srgbClr val="00B050"/>
    <a:srgbClr val="FF000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79" autoAdjust="0"/>
  </p:normalViewPr>
  <p:slideViewPr>
    <p:cSldViewPr>
      <p:cViewPr varScale="1">
        <p:scale>
          <a:sx n="89" d="100"/>
          <a:sy n="89" d="100"/>
        </p:scale>
        <p:origin x="84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575FF-52D4-4730-8717-35E97D7F905E}" type="datetimeFigureOut">
              <a:rPr lang="en-US" smtClean="0"/>
              <a:t>3/18/2023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F37C4-3687-400D-BA5B-00C7165BEF36}" type="slidenum">
              <a:rPr lang="en-US" smtClean="0"/>
              <a:t>‹#›</a:t>
            </a:fld>
            <a:endParaRPr lang="en-US"/>
          </a:p>
        </p:txBody>
      </p:sp>
    </p:spTree>
    <p:extLst>
      <p:ext uri="{BB962C8B-B14F-4D97-AF65-F5344CB8AC3E}">
        <p14:creationId xmlns:p14="http://schemas.microsoft.com/office/powerpoint/2010/main" val="269158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0177E6E-5A08-415B-BB67-7F521B2F416A}" type="datetimeFigureOut">
              <a:rPr lang="en-US" smtClean="0"/>
              <a:t>3/18/2023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a:t>Click to edit Master title style</a:t>
            </a:r>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3/18/2023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0177E6E-5A08-415B-BB67-7F521B2F416A}" type="datetimeFigureOut">
              <a:rPr lang="en-US" smtClean="0"/>
              <a:t>3/18/2023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3/18/2023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0177E6E-5A08-415B-BB67-7F521B2F416A}" type="datetimeFigureOut">
              <a:rPr lang="en-US" smtClean="0"/>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3/18/2023</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668660" cy="837517"/>
          </a:xfrm>
        </p:spPr>
        <p:txBody>
          <a:bodyPr>
            <a:normAutofit fontScale="90000"/>
          </a:bodyPr>
          <a:lstStyle/>
          <a:p>
            <a:r>
              <a:rPr lang="en-US" sz="4000" b="1" dirty="0">
                <a:latin typeface="BPG WEB 001 Caps" panose="020B0603030804020204" pitchFamily="34" charset="0"/>
                <a:cs typeface="BPG Web 002" panose="020B0603030804020204" pitchFamily="34" charset="0"/>
              </a:rPr>
              <a:t>Introduction to Operating Systems</a:t>
            </a:r>
          </a:p>
        </p:txBody>
      </p:sp>
      <p:sp>
        <p:nvSpPr>
          <p:cNvPr id="3" name="Subtitle 2"/>
          <p:cNvSpPr>
            <a:spLocks noGrp="1"/>
          </p:cNvSpPr>
          <p:nvPr>
            <p:ph type="subTitle" idx="1"/>
          </p:nvPr>
        </p:nvSpPr>
        <p:spPr>
          <a:xfrm>
            <a:off x="1166344" y="2952750"/>
            <a:ext cx="7406640" cy="555552"/>
          </a:xfrm>
        </p:spPr>
        <p:txBody>
          <a:bodyPr>
            <a:normAutofit/>
          </a:bodyPr>
          <a:lstStyle/>
          <a:p>
            <a:r>
              <a:rPr lang="en-US" sz="3000" dirty="0" err="1">
                <a:latin typeface="BPG WEB 001 Caps" panose="020B0603030804020204" pitchFamily="34" charset="0"/>
              </a:rPr>
              <a:t>Paata</a:t>
            </a:r>
            <a:r>
              <a:rPr lang="en-US" sz="3000" dirty="0">
                <a:latin typeface="BPG WEB 001 Caps" panose="020B0603030804020204" pitchFamily="34" charset="0"/>
              </a:rPr>
              <a:t> Gogishvili</a:t>
            </a: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800" dirty="0">
                <a:latin typeface="BPG Web 002" panose="020B0603030804020204" pitchFamily="34" charset="0"/>
                <a:cs typeface="BPG Web 002" panose="020B0603030804020204" pitchFamily="34" charset="0"/>
              </a:rPr>
              <a:t>Doctor of Informatics</a:t>
            </a:r>
          </a:p>
          <a:p>
            <a:r>
              <a:rPr lang="en-US" sz="1400" dirty="0">
                <a:latin typeface="BPG Web 002" panose="020B0603030804020204" pitchFamily="34" charset="0"/>
                <a:cs typeface="BPG Web 002" panose="020B0603030804020204" pitchFamily="34" charset="0"/>
              </a:rPr>
              <a:t>Associate Professor</a:t>
            </a:r>
          </a:p>
        </p:txBody>
      </p:sp>
      <p:sp>
        <p:nvSpPr>
          <p:cNvPr id="8" name="Subtitle 2"/>
          <p:cNvSpPr txBox="1">
            <a:spLocks/>
          </p:cNvSpPr>
          <p:nvPr/>
        </p:nvSpPr>
        <p:spPr>
          <a:xfrm>
            <a:off x="1215972" y="4721298"/>
            <a:ext cx="2136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400" dirty="0">
                <a:latin typeface="BPG Web 002" panose="020B0603030804020204" pitchFamily="34" charset="0"/>
                <a:cs typeface="BPG Web 002" panose="020B0603030804020204" pitchFamily="34" charset="0"/>
              </a:rPr>
              <a:t>March 19, </a:t>
            </a:r>
            <a:r>
              <a:rPr lang="ka-GE" sz="1400" dirty="0">
                <a:latin typeface="BPG Web 002" panose="020B0603030804020204" pitchFamily="34" charset="0"/>
                <a:cs typeface="BPG Web 002" panose="020B0603030804020204" pitchFamily="34" charset="0"/>
              </a:rPr>
              <a:t>20</a:t>
            </a:r>
            <a:r>
              <a:rPr lang="en-US" sz="1400" dirty="0">
                <a:latin typeface="BPG Web 002" panose="020B0603030804020204" pitchFamily="34" charset="0"/>
                <a:cs typeface="BPG Web 002" panose="020B0603030804020204" pitchFamily="34" charset="0"/>
              </a:rPr>
              <a:t>2</a:t>
            </a:r>
            <a:r>
              <a:rPr lang="ka-GE" sz="1400" dirty="0">
                <a:latin typeface="BPG Web 002" panose="020B0603030804020204" pitchFamily="34" charset="0"/>
                <a:cs typeface="BPG Web 002" panose="020B0603030804020204" pitchFamily="34" charset="0"/>
              </a:rPr>
              <a:t>3</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2500" dirty="0">
                <a:latin typeface="BPG Web 002" panose="020B0603030804020204" pitchFamily="34" charset="0"/>
                <a:cs typeface="BPG Web 002" panose="020B0603030804020204" pitchFamily="34" charset="0"/>
              </a:rPr>
              <a:t>Introduction</a:t>
            </a:r>
            <a:endParaRPr lang="ka-GE" sz="2500" dirty="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en-US" sz="1600" dirty="0">
                <a:latin typeface="BPG Web 002 Caps" panose="020B0603030804020204" pitchFamily="34" charset="0"/>
                <a:cs typeface="BPG Web 002 Caps" panose="020B0603030804020204" pitchFamily="34" charset="0"/>
              </a:rPr>
              <a:t>School of Technology</a:t>
            </a:r>
          </a:p>
        </p:txBody>
      </p:sp>
      <p:sp>
        <p:nvSpPr>
          <p:cNvPr id="14" name="TextBox 13"/>
          <p:cNvSpPr txBox="1"/>
          <p:nvPr/>
        </p:nvSpPr>
        <p:spPr>
          <a:xfrm>
            <a:off x="4419600" y="4685265"/>
            <a:ext cx="4416118" cy="276999"/>
          </a:xfrm>
          <a:prstGeom prst="rect">
            <a:avLst/>
          </a:prstGeom>
          <a:noFill/>
        </p:spPr>
        <p:txBody>
          <a:bodyPr wrap="square" rtlCol="0">
            <a:spAutoFit/>
          </a:bodyPr>
          <a:lstStyle/>
          <a:p>
            <a:pPr algn="r"/>
            <a:r>
              <a:rPr lang="en-US" sz="1200" dirty="0">
                <a:latin typeface="BPG Web 002 Caps" panose="020B0603030804020204" pitchFamily="34" charset="0"/>
                <a:cs typeface="BPG Web 002 Caps" panose="020B0603030804020204" pitchFamily="34" charset="0"/>
              </a:rPr>
              <a:t>Faculty of Business, Technology and Education</a:t>
            </a:r>
          </a:p>
        </p:txBody>
      </p:sp>
    </p:spTree>
    <p:extLst>
      <p:ext uri="{BB962C8B-B14F-4D97-AF65-F5344CB8AC3E}">
        <p14:creationId xmlns:p14="http://schemas.microsoft.com/office/powerpoint/2010/main" val="1265681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76130" y="57150"/>
            <a:ext cx="7406640" cy="528762"/>
          </a:xfrm>
        </p:spPr>
        <p:txBody>
          <a:bodyPr>
            <a:normAutofit fontScale="90000"/>
          </a:bodyPr>
          <a:lstStyle/>
          <a:p>
            <a:r>
              <a:rPr lang="en-US" sz="3000" b="1" dirty="0">
                <a:latin typeface="Arial" panose="020B0604020202020204" pitchFamily="34" charset="0"/>
                <a:cs typeface="Arial" panose="020B0604020202020204" pitchFamily="34" charset="0"/>
              </a:rPr>
              <a:t>Root User</a:t>
            </a:r>
          </a:p>
        </p:txBody>
      </p:sp>
      <p:sp>
        <p:nvSpPr>
          <p:cNvPr id="5" name="TextBox 4"/>
          <p:cNvSpPr txBox="1"/>
          <p:nvPr/>
        </p:nvSpPr>
        <p:spPr>
          <a:xfrm>
            <a:off x="1148963" y="895350"/>
            <a:ext cx="7772400" cy="3493264"/>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The root user, also known as the </a:t>
            </a:r>
            <a:r>
              <a:rPr lang="en-US" sz="1700" dirty="0" err="1">
                <a:latin typeface="Arial" panose="020B0604020202020204" pitchFamily="34" charset="0"/>
                <a:cs typeface="Arial" panose="020B0604020202020204" pitchFamily="34" charset="0"/>
              </a:rPr>
              <a:t>superuser</a:t>
            </a:r>
            <a:r>
              <a:rPr lang="en-US" sz="1700" dirty="0">
                <a:latin typeface="Arial" panose="020B0604020202020204" pitchFamily="34" charset="0"/>
                <a:cs typeface="Arial" panose="020B0604020202020204" pitchFamily="34" charset="0"/>
              </a:rPr>
              <a:t> or administrator, is a special user account on a Unix-like operating system that has complete control over the system. This account has the highest level of access permissions and can perform any task, including system-wide configuration changes, installing and removing software, and managing user accounts.</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The root user has access to all system files and directories and can modify or delete them as needed. This level of access is necessary for performing tasks that require elevated privileges, such as system maintenance, software updates, and troubleshooting.</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It is recommended to use the root user account only when absolutely necessary, and to use a regular user account for day-to-day tasks.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7691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57150"/>
            <a:ext cx="7406640" cy="572825"/>
          </a:xfrm>
        </p:spPr>
        <p:txBody>
          <a:bodyPr>
            <a:normAutofit/>
          </a:bodyPr>
          <a:lstStyle/>
          <a:p>
            <a:r>
              <a:rPr lang="en-US" sz="3000" b="1" dirty="0">
                <a:latin typeface="Arial" panose="020B0604020202020204" pitchFamily="34" charset="0"/>
                <a:cs typeface="Arial" panose="020B0604020202020204" pitchFamily="34" charset="0"/>
              </a:rPr>
              <a:t>Regular user</a:t>
            </a:r>
          </a:p>
        </p:txBody>
      </p:sp>
      <p:sp>
        <p:nvSpPr>
          <p:cNvPr id="5" name="TextBox 4"/>
          <p:cNvSpPr txBox="1"/>
          <p:nvPr/>
        </p:nvSpPr>
        <p:spPr>
          <a:xfrm>
            <a:off x="1245704" y="819150"/>
            <a:ext cx="7772400" cy="4016484"/>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Regular users are usually created for individuals who need access to the system but do not require the ability to make system-wide changes.</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Regular users can perform tasks like accessing files, running programs, and creating and editing documents, but they are not allowed to make system-wide changes or modify system files without first obtaining the necessary permissions from an administrative user.</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Regular users typically have their own home directory where they can store and manage their files and settings. They can also execute commands and run programs that are installed on the system.</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In summary, regular users are essential for everyday usage of a Linux system and help to maintain system security by limiting the scope of actions that can be performed without administrative privileges.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55204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136000"/>
            <a:ext cx="7406640" cy="572825"/>
          </a:xfrm>
        </p:spPr>
        <p:txBody>
          <a:bodyPr>
            <a:normAutofit/>
          </a:bodyPr>
          <a:lstStyle/>
          <a:p>
            <a:r>
              <a:rPr lang="en-US" sz="3000" b="1">
                <a:latin typeface="Arial" panose="020B0604020202020204" pitchFamily="34" charset="0"/>
                <a:cs typeface="Arial" panose="020B0604020202020204" pitchFamily="34" charset="0"/>
              </a:rPr>
              <a:t>Permissions</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45704" y="855389"/>
            <a:ext cx="7772400" cy="397031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Permissions are the “rights” to act on a file or directory. The basic rights are read, write, and execute.</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Read</a:t>
            </a:r>
            <a:r>
              <a:rPr lang="en-US" dirty="0">
                <a:latin typeface="Arial" panose="020B0604020202020204" pitchFamily="34" charset="0"/>
                <a:cs typeface="Arial" panose="020B0604020202020204" pitchFamily="34" charset="0"/>
              </a:rPr>
              <a:t>: a readable permission allows the contents of the file to be viewed. A read permission on a directory allows you to list the contents of a directory.</a:t>
            </a: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Write</a:t>
            </a:r>
            <a:r>
              <a:rPr lang="en-US" dirty="0">
                <a:latin typeface="Arial" panose="020B0604020202020204" pitchFamily="34" charset="0"/>
                <a:cs typeface="Arial" panose="020B0604020202020204" pitchFamily="34" charset="0"/>
              </a:rPr>
              <a:t>: a write permission on a file allows you to modify the contents of that file. For a directory, the write permission allows you to edit the contents of a directory (e.g. add/delete files).</a:t>
            </a: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Execute</a:t>
            </a:r>
            <a:r>
              <a:rPr lang="en-US" dirty="0">
                <a:latin typeface="Arial" panose="020B0604020202020204" pitchFamily="34" charset="0"/>
                <a:cs typeface="Arial" panose="020B0604020202020204" pitchFamily="34" charset="0"/>
              </a:rPr>
              <a:t>: for a file, the executable permission allows you to run the file and execute a program or script. For a directory, the execute permission allows you to change to a different directory and make it your current working directory. Users usually have a default group, but they may belong to several additional groups.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982281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136000"/>
            <a:ext cx="7406640" cy="572825"/>
          </a:xfrm>
        </p:spPr>
        <p:txBody>
          <a:bodyPr>
            <a:normAutofit/>
          </a:bodyPr>
          <a:lstStyle/>
          <a:p>
            <a:r>
              <a:rPr lang="en-US" sz="3000" b="1" dirty="0">
                <a:latin typeface="Arial" panose="020B0604020202020204" pitchFamily="34" charset="0"/>
                <a:cs typeface="Arial" panose="020B0604020202020204" pitchFamily="34" charset="0"/>
              </a:rPr>
              <a:t>Encoding of read, write and execute</a:t>
            </a:r>
          </a:p>
        </p:txBody>
      </p:sp>
      <p:sp>
        <p:nvSpPr>
          <p:cNvPr id="5" name="TextBox 4"/>
          <p:cNvSpPr txBox="1"/>
          <p:nvPr/>
        </p:nvSpPr>
        <p:spPr>
          <a:xfrm>
            <a:off x="1245704" y="855389"/>
            <a:ext cx="7772400" cy="3308598"/>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Read, write and execute permissions are encoded in 3 bits.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1 means, that action is allowed</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0 means, that action is not allowed</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For example – 110 means, that only read is allowed, writing and executing is not allowed.</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File and folder has 3 types of access: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Access for owner of that file or directory</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Access for group of owner of that file or directory</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Access for every other user</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959042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136000"/>
            <a:ext cx="7406640" cy="572825"/>
          </a:xfrm>
        </p:spPr>
        <p:txBody>
          <a:bodyPr>
            <a:normAutofit/>
          </a:bodyPr>
          <a:lstStyle/>
          <a:p>
            <a:r>
              <a:rPr lang="en-US" sz="3000" b="1" dirty="0">
                <a:latin typeface="Arial" panose="020B0604020202020204" pitchFamily="34" charset="0"/>
                <a:cs typeface="Arial" panose="020B0604020202020204" pitchFamily="34" charset="0"/>
              </a:rPr>
              <a:t>Encoding of read, write and execute</a:t>
            </a:r>
          </a:p>
        </p:txBody>
      </p:sp>
      <p:sp>
        <p:nvSpPr>
          <p:cNvPr id="5" name="TextBox 4"/>
          <p:cNvSpPr txBox="1"/>
          <p:nvPr/>
        </p:nvSpPr>
        <p:spPr>
          <a:xfrm>
            <a:off x="1156048" y="819150"/>
            <a:ext cx="7862058" cy="384721"/>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permissions (for owner, group and other users) of the file or folder</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descr="Graphical user interface, application&#10;&#10;Description automatically generated">
            <a:extLst>
              <a:ext uri="{FF2B5EF4-FFF2-40B4-BE49-F238E27FC236}">
                <a16:creationId xmlns:a16="http://schemas.microsoft.com/office/drawing/2014/main" id="{96C9E1A3-F138-2A4F-ACE1-9B3A4A01F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247" y="1352550"/>
            <a:ext cx="3568353" cy="1624216"/>
          </a:xfrm>
          <a:prstGeom prst="rect">
            <a:avLst/>
          </a:prstGeom>
        </p:spPr>
      </p:pic>
      <p:pic>
        <p:nvPicPr>
          <p:cNvPr id="11" name="Picture 10" descr="A picture containing text, clock&#10;&#10;Description automatically generated">
            <a:extLst>
              <a:ext uri="{FF2B5EF4-FFF2-40B4-BE49-F238E27FC236}">
                <a16:creationId xmlns:a16="http://schemas.microsoft.com/office/drawing/2014/main" id="{17961002-2BAC-1F47-E0E9-DE75EFA21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2246" y="3301530"/>
            <a:ext cx="3568353" cy="1632420"/>
          </a:xfrm>
          <a:prstGeom prst="rect">
            <a:avLst/>
          </a:prstGeom>
        </p:spPr>
      </p:pic>
      <p:graphicFrame>
        <p:nvGraphicFramePr>
          <p:cNvPr id="12" name="Table 12">
            <a:extLst>
              <a:ext uri="{FF2B5EF4-FFF2-40B4-BE49-F238E27FC236}">
                <a16:creationId xmlns:a16="http://schemas.microsoft.com/office/drawing/2014/main" id="{CFB2B53C-0F2A-FA0B-EDA7-59DD7A3926D1}"/>
              </a:ext>
            </a:extLst>
          </p:cNvPr>
          <p:cNvGraphicFramePr>
            <a:graphicFrameLocks noGrp="1"/>
          </p:cNvGraphicFramePr>
          <p:nvPr>
            <p:extLst>
              <p:ext uri="{D42A27DB-BD31-4B8C-83A1-F6EECF244321}">
                <p14:modId xmlns:p14="http://schemas.microsoft.com/office/powerpoint/2010/main" val="1137822507"/>
              </p:ext>
            </p:extLst>
          </p:nvPr>
        </p:nvGraphicFramePr>
        <p:xfrm>
          <a:off x="5181600" y="1428750"/>
          <a:ext cx="3087318" cy="3337560"/>
        </p:xfrm>
        <a:graphic>
          <a:graphicData uri="http://schemas.openxmlformats.org/drawingml/2006/table">
            <a:tbl>
              <a:tblPr firstRow="1" bandRow="1">
                <a:tableStyleId>{5940675A-B579-460E-94D1-54222C63F5DA}</a:tableStyleId>
              </a:tblPr>
              <a:tblGrid>
                <a:gridCol w="1029106">
                  <a:extLst>
                    <a:ext uri="{9D8B030D-6E8A-4147-A177-3AD203B41FA5}">
                      <a16:colId xmlns:a16="http://schemas.microsoft.com/office/drawing/2014/main" val="1091909814"/>
                    </a:ext>
                  </a:extLst>
                </a:gridCol>
                <a:gridCol w="1029106">
                  <a:extLst>
                    <a:ext uri="{9D8B030D-6E8A-4147-A177-3AD203B41FA5}">
                      <a16:colId xmlns:a16="http://schemas.microsoft.com/office/drawing/2014/main" val="707023842"/>
                    </a:ext>
                  </a:extLst>
                </a:gridCol>
                <a:gridCol w="1029106">
                  <a:extLst>
                    <a:ext uri="{9D8B030D-6E8A-4147-A177-3AD203B41FA5}">
                      <a16:colId xmlns:a16="http://schemas.microsoft.com/office/drawing/2014/main" val="3111254957"/>
                    </a:ext>
                  </a:extLst>
                </a:gridCol>
              </a:tblGrid>
              <a:tr h="370840">
                <a:tc>
                  <a:txBody>
                    <a:bodyPr/>
                    <a:lstStyle/>
                    <a:p>
                      <a:pPr algn="ctr"/>
                      <a:r>
                        <a:rPr lang="en-US" sz="1400" b="1" dirty="0"/>
                        <a:t>numeric</a:t>
                      </a:r>
                      <a:endParaRPr lang="en-US" sz="1400" b="1" dirty="0">
                        <a:latin typeface="Lucida Console" panose="020B0609040504020204" pitchFamily="49" charset="0"/>
                      </a:endParaRPr>
                    </a:p>
                  </a:txBody>
                  <a:tcPr anchor="ctr">
                    <a:solidFill>
                      <a:srgbClr val="E7EAFF"/>
                    </a:solidFill>
                  </a:tcPr>
                </a:tc>
                <a:tc>
                  <a:txBody>
                    <a:bodyPr/>
                    <a:lstStyle/>
                    <a:p>
                      <a:pPr algn="ctr"/>
                      <a:r>
                        <a:rPr lang="en-US" sz="1400" b="1" dirty="0"/>
                        <a:t>symbolic</a:t>
                      </a:r>
                      <a:endParaRPr lang="en-US" sz="1400" b="1" dirty="0">
                        <a:latin typeface="Lucida Console" panose="020B0609040504020204" pitchFamily="49" charset="0"/>
                      </a:endParaRPr>
                    </a:p>
                  </a:txBody>
                  <a:tcPr anchor="ctr">
                    <a:solidFill>
                      <a:srgbClr val="E7EAFF"/>
                    </a:solidFill>
                  </a:tcPr>
                </a:tc>
                <a:tc>
                  <a:txBody>
                    <a:bodyPr/>
                    <a:lstStyle/>
                    <a:p>
                      <a:pPr algn="ctr"/>
                      <a:r>
                        <a:rPr lang="en-US" sz="1400" b="1" dirty="0"/>
                        <a:t>binary</a:t>
                      </a:r>
                      <a:endParaRPr lang="en-US" sz="1400" b="1" dirty="0">
                        <a:latin typeface="Lucida Console" panose="020B0609040504020204" pitchFamily="49" charset="0"/>
                      </a:endParaRPr>
                    </a:p>
                  </a:txBody>
                  <a:tcPr anchor="ctr">
                    <a:solidFill>
                      <a:srgbClr val="E7EAFF"/>
                    </a:solidFill>
                  </a:tcPr>
                </a:tc>
                <a:extLst>
                  <a:ext uri="{0D108BD9-81ED-4DB2-BD59-A6C34878D82A}">
                    <a16:rowId xmlns:a16="http://schemas.microsoft.com/office/drawing/2014/main" val="3933565207"/>
                  </a:ext>
                </a:extLst>
              </a:tr>
              <a:tr h="370840">
                <a:tc>
                  <a:txBody>
                    <a:bodyPr/>
                    <a:lstStyle/>
                    <a:p>
                      <a:pPr algn="ctr"/>
                      <a:r>
                        <a:rPr lang="en-US" sz="1800" dirty="0"/>
                        <a:t>7</a:t>
                      </a:r>
                      <a:endParaRPr lang="en-US" sz="1800" dirty="0">
                        <a:latin typeface="Lucida Console" panose="020B0609040504020204" pitchFamily="49" charset="0"/>
                      </a:endParaRPr>
                    </a:p>
                  </a:txBody>
                  <a:tcPr/>
                </a:tc>
                <a:tc>
                  <a:txBody>
                    <a:bodyPr/>
                    <a:lstStyle/>
                    <a:p>
                      <a:pPr algn="ctr"/>
                      <a:r>
                        <a:rPr lang="en-US" sz="1800" dirty="0" err="1"/>
                        <a:t>rwx</a:t>
                      </a:r>
                      <a:endParaRPr lang="en-US" sz="1800" dirty="0">
                        <a:latin typeface="Lucida Console" panose="020B0609040504020204" pitchFamily="49" charset="0"/>
                      </a:endParaRPr>
                    </a:p>
                  </a:txBody>
                  <a:tcPr/>
                </a:tc>
                <a:tc>
                  <a:txBody>
                    <a:bodyPr/>
                    <a:lstStyle/>
                    <a:p>
                      <a:pPr algn="ctr"/>
                      <a:r>
                        <a:rPr lang="en-US" sz="1800" dirty="0"/>
                        <a:t>111</a:t>
                      </a:r>
                      <a:endParaRPr lang="en-US" sz="1800" dirty="0">
                        <a:latin typeface="Lucida Console" panose="020B0609040504020204" pitchFamily="49" charset="0"/>
                      </a:endParaRPr>
                    </a:p>
                  </a:txBody>
                  <a:tcPr/>
                </a:tc>
                <a:extLst>
                  <a:ext uri="{0D108BD9-81ED-4DB2-BD59-A6C34878D82A}">
                    <a16:rowId xmlns:a16="http://schemas.microsoft.com/office/drawing/2014/main" val="242248307"/>
                  </a:ext>
                </a:extLst>
              </a:tr>
              <a:tr h="370840">
                <a:tc>
                  <a:txBody>
                    <a:bodyPr/>
                    <a:lstStyle/>
                    <a:p>
                      <a:pPr algn="ctr"/>
                      <a:r>
                        <a:rPr lang="en-US" sz="1800" dirty="0"/>
                        <a:t>6</a:t>
                      </a:r>
                      <a:endParaRPr lang="en-US" sz="1800" dirty="0">
                        <a:latin typeface="Lucida Console" panose="020B0609040504020204" pitchFamily="49" charset="0"/>
                      </a:endParaRPr>
                    </a:p>
                  </a:txBody>
                  <a:tcPr/>
                </a:tc>
                <a:tc>
                  <a:txBody>
                    <a:bodyPr/>
                    <a:lstStyle/>
                    <a:p>
                      <a:pPr algn="ctr"/>
                      <a:r>
                        <a:rPr kumimoji="0" lang="en-US" sz="1800" b="0" u="none" strike="noStrike" kern="1200" cap="none" spc="0" normalizeH="0" baseline="0" noProof="0" dirty="0" err="1">
                          <a:ln>
                            <a:noFill/>
                          </a:ln>
                          <a:solidFill>
                            <a:prstClr val="black"/>
                          </a:solidFill>
                          <a:effectLst/>
                          <a:uLnTx/>
                          <a:uFillTx/>
                        </a:rPr>
                        <a:t>rwx</a:t>
                      </a:r>
                      <a:endParaRPr lang="en-US" sz="1800" dirty="0">
                        <a:latin typeface="Lucida Console" panose="020B0609040504020204" pitchFamily="49" charset="0"/>
                      </a:endParaRPr>
                    </a:p>
                  </a:txBody>
                  <a:tcPr/>
                </a:tc>
                <a:tc>
                  <a:txBody>
                    <a:bodyPr/>
                    <a:lstStyle/>
                    <a:p>
                      <a:pPr algn="ctr"/>
                      <a:r>
                        <a:rPr lang="en-US" sz="1800" dirty="0"/>
                        <a:t>110</a:t>
                      </a:r>
                      <a:endParaRPr lang="en-US" sz="1800" dirty="0">
                        <a:latin typeface="Lucida Console" panose="020B0609040504020204" pitchFamily="49" charset="0"/>
                      </a:endParaRPr>
                    </a:p>
                  </a:txBody>
                  <a:tcPr/>
                </a:tc>
                <a:extLst>
                  <a:ext uri="{0D108BD9-81ED-4DB2-BD59-A6C34878D82A}">
                    <a16:rowId xmlns:a16="http://schemas.microsoft.com/office/drawing/2014/main" val="551581429"/>
                  </a:ext>
                </a:extLst>
              </a:tr>
              <a:tr h="370840">
                <a:tc>
                  <a:txBody>
                    <a:bodyPr/>
                    <a:lstStyle/>
                    <a:p>
                      <a:pPr algn="ctr"/>
                      <a:r>
                        <a:rPr lang="en-US" sz="1800" dirty="0"/>
                        <a:t>5</a:t>
                      </a:r>
                      <a:endParaRPr lang="en-US" sz="1800" dirty="0">
                        <a:latin typeface="Lucida Console" panose="020B0609040504020204" pitchFamily="49" charset="0"/>
                      </a:endParaRPr>
                    </a:p>
                  </a:txBody>
                  <a:tcPr/>
                </a:tc>
                <a:tc>
                  <a:txBody>
                    <a:bodyPr/>
                    <a:lstStyle/>
                    <a:p>
                      <a:pPr algn="ctr"/>
                      <a:r>
                        <a:rPr kumimoji="0" lang="en-US" sz="1800" b="0" u="none" strike="noStrike" kern="1200" cap="none" spc="0" normalizeH="0" baseline="0" noProof="0" dirty="0" err="1">
                          <a:ln>
                            <a:noFill/>
                          </a:ln>
                          <a:solidFill>
                            <a:prstClr val="black"/>
                          </a:solidFill>
                          <a:effectLst/>
                          <a:uLnTx/>
                          <a:uFillTx/>
                        </a:rPr>
                        <a:t>rwx</a:t>
                      </a:r>
                      <a:endParaRPr lang="en-US" sz="1800" dirty="0">
                        <a:latin typeface="Lucida Console" panose="020B0609040504020204" pitchFamily="49" charset="0"/>
                      </a:endParaRPr>
                    </a:p>
                  </a:txBody>
                  <a:tcPr/>
                </a:tc>
                <a:tc>
                  <a:txBody>
                    <a:bodyPr/>
                    <a:lstStyle/>
                    <a:p>
                      <a:pPr algn="ctr"/>
                      <a:r>
                        <a:rPr lang="en-US" sz="1800" dirty="0"/>
                        <a:t>101</a:t>
                      </a:r>
                      <a:endParaRPr lang="en-US" sz="1800" dirty="0">
                        <a:latin typeface="Lucida Console" panose="020B0609040504020204" pitchFamily="49" charset="0"/>
                      </a:endParaRPr>
                    </a:p>
                  </a:txBody>
                  <a:tcPr/>
                </a:tc>
                <a:extLst>
                  <a:ext uri="{0D108BD9-81ED-4DB2-BD59-A6C34878D82A}">
                    <a16:rowId xmlns:a16="http://schemas.microsoft.com/office/drawing/2014/main" val="2240565084"/>
                  </a:ext>
                </a:extLst>
              </a:tr>
              <a:tr h="370840">
                <a:tc>
                  <a:txBody>
                    <a:bodyPr/>
                    <a:lstStyle/>
                    <a:p>
                      <a:pPr algn="ctr"/>
                      <a:r>
                        <a:rPr lang="en-US" sz="1800" dirty="0"/>
                        <a:t>4</a:t>
                      </a:r>
                      <a:endParaRPr lang="en-US" sz="1800" dirty="0">
                        <a:latin typeface="Lucida Console" panose="020B0609040504020204" pitchFamily="49" charset="0"/>
                      </a:endParaRPr>
                    </a:p>
                  </a:txBody>
                  <a:tcPr/>
                </a:tc>
                <a:tc>
                  <a:txBody>
                    <a:bodyPr/>
                    <a:lstStyle/>
                    <a:p>
                      <a:pPr algn="ctr"/>
                      <a:r>
                        <a:rPr kumimoji="0" lang="en-US" sz="1800" b="0" u="none" strike="noStrike" kern="1200" cap="none" spc="0" normalizeH="0" baseline="0" noProof="0" dirty="0" err="1">
                          <a:ln>
                            <a:noFill/>
                          </a:ln>
                          <a:solidFill>
                            <a:prstClr val="black"/>
                          </a:solidFill>
                          <a:effectLst/>
                          <a:uLnTx/>
                          <a:uFillTx/>
                        </a:rPr>
                        <a:t>rwx</a:t>
                      </a:r>
                      <a:endParaRPr lang="en-US" sz="1800" dirty="0">
                        <a:latin typeface="Lucida Console" panose="020B0609040504020204" pitchFamily="49" charset="0"/>
                      </a:endParaRPr>
                    </a:p>
                  </a:txBody>
                  <a:tcPr/>
                </a:tc>
                <a:tc>
                  <a:txBody>
                    <a:bodyPr/>
                    <a:lstStyle/>
                    <a:p>
                      <a:pPr algn="ctr"/>
                      <a:r>
                        <a:rPr lang="en-US" sz="1800" dirty="0"/>
                        <a:t>100</a:t>
                      </a:r>
                      <a:endParaRPr lang="en-US" sz="1800" dirty="0">
                        <a:latin typeface="Lucida Console" panose="020B0609040504020204" pitchFamily="49" charset="0"/>
                      </a:endParaRPr>
                    </a:p>
                  </a:txBody>
                  <a:tcPr/>
                </a:tc>
                <a:extLst>
                  <a:ext uri="{0D108BD9-81ED-4DB2-BD59-A6C34878D82A}">
                    <a16:rowId xmlns:a16="http://schemas.microsoft.com/office/drawing/2014/main" val="2686406805"/>
                  </a:ext>
                </a:extLst>
              </a:tr>
              <a:tr h="370840">
                <a:tc>
                  <a:txBody>
                    <a:bodyPr/>
                    <a:lstStyle/>
                    <a:p>
                      <a:pPr algn="ctr"/>
                      <a:r>
                        <a:rPr lang="en-US" sz="1800" dirty="0"/>
                        <a:t>3</a:t>
                      </a:r>
                      <a:endParaRPr lang="en-US" sz="1800" dirty="0">
                        <a:latin typeface="Lucida Console" panose="020B0609040504020204" pitchFamily="49" charset="0"/>
                      </a:endParaRPr>
                    </a:p>
                  </a:txBody>
                  <a:tcPr/>
                </a:tc>
                <a:tc>
                  <a:txBody>
                    <a:bodyPr/>
                    <a:lstStyle/>
                    <a:p>
                      <a:pPr algn="ctr"/>
                      <a:r>
                        <a:rPr kumimoji="0" lang="en-US" sz="1800" b="0" u="none" strike="noStrike" kern="1200" cap="none" spc="0" normalizeH="0" baseline="0" noProof="0" dirty="0" err="1">
                          <a:ln>
                            <a:noFill/>
                          </a:ln>
                          <a:solidFill>
                            <a:prstClr val="black"/>
                          </a:solidFill>
                          <a:effectLst/>
                          <a:uLnTx/>
                          <a:uFillTx/>
                        </a:rPr>
                        <a:t>rwx</a:t>
                      </a:r>
                      <a:endParaRPr lang="en-US" sz="1800" dirty="0">
                        <a:latin typeface="Lucida Console" panose="020B0609040504020204" pitchFamily="49" charset="0"/>
                      </a:endParaRPr>
                    </a:p>
                  </a:txBody>
                  <a:tcPr/>
                </a:tc>
                <a:tc>
                  <a:txBody>
                    <a:bodyPr/>
                    <a:lstStyle/>
                    <a:p>
                      <a:pPr algn="ctr"/>
                      <a:r>
                        <a:rPr lang="en-US" sz="1800" dirty="0"/>
                        <a:t>011</a:t>
                      </a:r>
                      <a:endParaRPr lang="en-US" sz="1800" dirty="0">
                        <a:latin typeface="Lucida Console" panose="020B0609040504020204" pitchFamily="49" charset="0"/>
                      </a:endParaRPr>
                    </a:p>
                  </a:txBody>
                  <a:tcPr/>
                </a:tc>
                <a:extLst>
                  <a:ext uri="{0D108BD9-81ED-4DB2-BD59-A6C34878D82A}">
                    <a16:rowId xmlns:a16="http://schemas.microsoft.com/office/drawing/2014/main" val="3856502892"/>
                  </a:ext>
                </a:extLst>
              </a:tr>
              <a:tr h="370840">
                <a:tc>
                  <a:txBody>
                    <a:bodyPr/>
                    <a:lstStyle/>
                    <a:p>
                      <a:pPr algn="ctr"/>
                      <a:r>
                        <a:rPr lang="en-US" sz="1800" dirty="0"/>
                        <a:t>2</a:t>
                      </a:r>
                      <a:endParaRPr lang="en-US" sz="1800" dirty="0">
                        <a:latin typeface="Lucida Console" panose="020B0609040504020204" pitchFamily="49" charset="0"/>
                      </a:endParaRPr>
                    </a:p>
                  </a:txBody>
                  <a:tcPr/>
                </a:tc>
                <a:tc>
                  <a:txBody>
                    <a:bodyPr/>
                    <a:lstStyle/>
                    <a:p>
                      <a:pPr algn="ctr"/>
                      <a:r>
                        <a:rPr kumimoji="0" lang="en-US" sz="1800" b="0" u="none" strike="noStrike" kern="1200" cap="none" spc="0" normalizeH="0" baseline="0" noProof="0" dirty="0" err="1">
                          <a:ln>
                            <a:noFill/>
                          </a:ln>
                          <a:solidFill>
                            <a:prstClr val="black"/>
                          </a:solidFill>
                          <a:effectLst/>
                          <a:uLnTx/>
                          <a:uFillTx/>
                        </a:rPr>
                        <a:t>rwx</a:t>
                      </a:r>
                      <a:endParaRPr lang="en-US" sz="1800" dirty="0">
                        <a:latin typeface="Lucida Console" panose="020B0609040504020204" pitchFamily="49" charset="0"/>
                      </a:endParaRPr>
                    </a:p>
                  </a:txBody>
                  <a:tcPr/>
                </a:tc>
                <a:tc>
                  <a:txBody>
                    <a:bodyPr/>
                    <a:lstStyle/>
                    <a:p>
                      <a:pPr algn="ctr"/>
                      <a:r>
                        <a:rPr lang="en-US" sz="1800" dirty="0"/>
                        <a:t>010</a:t>
                      </a:r>
                      <a:endParaRPr lang="en-US" sz="1800" dirty="0">
                        <a:latin typeface="Lucida Console" panose="020B0609040504020204" pitchFamily="49" charset="0"/>
                      </a:endParaRPr>
                    </a:p>
                  </a:txBody>
                  <a:tcPr/>
                </a:tc>
                <a:extLst>
                  <a:ext uri="{0D108BD9-81ED-4DB2-BD59-A6C34878D82A}">
                    <a16:rowId xmlns:a16="http://schemas.microsoft.com/office/drawing/2014/main" val="1005888709"/>
                  </a:ext>
                </a:extLst>
              </a:tr>
              <a:tr h="370840">
                <a:tc>
                  <a:txBody>
                    <a:bodyPr/>
                    <a:lstStyle/>
                    <a:p>
                      <a:pPr algn="ctr"/>
                      <a:r>
                        <a:rPr lang="en-US" sz="1800" dirty="0"/>
                        <a:t>1</a:t>
                      </a:r>
                      <a:endParaRPr lang="en-US" sz="1800" dirty="0">
                        <a:latin typeface="Lucida Console" panose="020B0609040504020204" pitchFamily="49" charset="0"/>
                      </a:endParaRPr>
                    </a:p>
                  </a:txBody>
                  <a:tcPr/>
                </a:tc>
                <a:tc>
                  <a:txBody>
                    <a:bodyPr/>
                    <a:lstStyle/>
                    <a:p>
                      <a:pPr algn="ctr"/>
                      <a:r>
                        <a:rPr kumimoji="0" lang="en-US" sz="1800" b="0" u="none" strike="noStrike" kern="1200" cap="none" spc="0" normalizeH="0" baseline="0" noProof="0" dirty="0" err="1">
                          <a:ln>
                            <a:noFill/>
                          </a:ln>
                          <a:solidFill>
                            <a:prstClr val="black"/>
                          </a:solidFill>
                          <a:effectLst/>
                          <a:uLnTx/>
                          <a:uFillTx/>
                        </a:rPr>
                        <a:t>rwx</a:t>
                      </a:r>
                      <a:endParaRPr lang="en-US" sz="1800" dirty="0">
                        <a:latin typeface="Lucida Console" panose="020B0609040504020204" pitchFamily="49" charset="0"/>
                      </a:endParaRPr>
                    </a:p>
                  </a:txBody>
                  <a:tcPr/>
                </a:tc>
                <a:tc>
                  <a:txBody>
                    <a:bodyPr/>
                    <a:lstStyle/>
                    <a:p>
                      <a:pPr algn="ctr"/>
                      <a:r>
                        <a:rPr lang="en-US" sz="1800" dirty="0"/>
                        <a:t>001</a:t>
                      </a:r>
                      <a:endParaRPr lang="en-US" sz="1800" dirty="0">
                        <a:latin typeface="Lucida Console" panose="020B0609040504020204" pitchFamily="49" charset="0"/>
                      </a:endParaRPr>
                    </a:p>
                  </a:txBody>
                  <a:tcPr/>
                </a:tc>
                <a:extLst>
                  <a:ext uri="{0D108BD9-81ED-4DB2-BD59-A6C34878D82A}">
                    <a16:rowId xmlns:a16="http://schemas.microsoft.com/office/drawing/2014/main" val="1438747691"/>
                  </a:ext>
                </a:extLst>
              </a:tr>
              <a:tr h="370840">
                <a:tc>
                  <a:txBody>
                    <a:bodyPr/>
                    <a:lstStyle/>
                    <a:p>
                      <a:pPr algn="ctr"/>
                      <a:r>
                        <a:rPr lang="en-US" sz="1800" dirty="0"/>
                        <a:t>0</a:t>
                      </a:r>
                      <a:endParaRPr lang="en-US" sz="1800" dirty="0">
                        <a:latin typeface="Lucida Console" panose="020B0609040504020204" pitchFamily="49" charset="0"/>
                      </a:endParaRPr>
                    </a:p>
                  </a:txBody>
                  <a:tcPr/>
                </a:tc>
                <a:tc>
                  <a:txBody>
                    <a:bodyPr/>
                    <a:lstStyle/>
                    <a:p>
                      <a:pPr algn="ctr"/>
                      <a:r>
                        <a:rPr kumimoji="0" lang="en-US" sz="1800" b="0" u="none" strike="noStrike" kern="1200" cap="none" spc="0" normalizeH="0" baseline="0" noProof="0" dirty="0" err="1">
                          <a:ln>
                            <a:noFill/>
                          </a:ln>
                          <a:solidFill>
                            <a:prstClr val="black"/>
                          </a:solidFill>
                          <a:effectLst/>
                          <a:uLnTx/>
                          <a:uFillTx/>
                        </a:rPr>
                        <a:t>rwx</a:t>
                      </a:r>
                      <a:endParaRPr lang="en-US" sz="1800" dirty="0">
                        <a:latin typeface="Lucida Console" panose="020B0609040504020204" pitchFamily="49" charset="0"/>
                      </a:endParaRPr>
                    </a:p>
                  </a:txBody>
                  <a:tcPr/>
                </a:tc>
                <a:tc>
                  <a:txBody>
                    <a:bodyPr/>
                    <a:lstStyle/>
                    <a:p>
                      <a:pPr algn="ctr"/>
                      <a:r>
                        <a:rPr lang="en-US" sz="1800" dirty="0"/>
                        <a:t>000</a:t>
                      </a:r>
                      <a:endParaRPr lang="en-US" sz="1800" dirty="0">
                        <a:latin typeface="Lucida Console" panose="020B0609040504020204" pitchFamily="49" charset="0"/>
                      </a:endParaRPr>
                    </a:p>
                  </a:txBody>
                  <a:tcPr/>
                </a:tc>
                <a:extLst>
                  <a:ext uri="{0D108BD9-81ED-4DB2-BD59-A6C34878D82A}">
                    <a16:rowId xmlns:a16="http://schemas.microsoft.com/office/drawing/2014/main" val="1627507365"/>
                  </a:ext>
                </a:extLst>
              </a:tr>
            </a:tbl>
          </a:graphicData>
        </a:graphic>
      </p:graphicFrame>
      <p:sp>
        <p:nvSpPr>
          <p:cNvPr id="13" name="TextBox 12">
            <a:extLst>
              <a:ext uri="{FF2B5EF4-FFF2-40B4-BE49-F238E27FC236}">
                <a16:creationId xmlns:a16="http://schemas.microsoft.com/office/drawing/2014/main" id="{C7F1439D-3EEC-9A22-C6A1-64CEE7E13BCE}"/>
              </a:ext>
            </a:extLst>
          </p:cNvPr>
          <p:cNvSpPr txBox="1"/>
          <p:nvPr/>
        </p:nvSpPr>
        <p:spPr>
          <a:xfrm rot="16200000">
            <a:off x="6868698" y="2792730"/>
            <a:ext cx="3562439" cy="384721"/>
          </a:xfrm>
          <a:prstGeom prst="rect">
            <a:avLst/>
          </a:prstGeom>
          <a:noFill/>
        </p:spPr>
        <p:txBody>
          <a:bodyPr wrap="square" rtlCol="0">
            <a:spAutoFit/>
          </a:bodyPr>
          <a:lstStyle/>
          <a:p>
            <a:pPr algn="just"/>
            <a:r>
              <a:rPr lang="en-US" sz="1900" dirty="0" err="1">
                <a:highlight>
                  <a:srgbClr val="C0C0C0"/>
                </a:highlight>
                <a:latin typeface="Lucida Console" panose="020B0609040504020204" pitchFamily="49" charset="0"/>
                <a:cs typeface="Arial" panose="020B0604020202020204" pitchFamily="34" charset="0"/>
              </a:rPr>
              <a:t>chmod</a:t>
            </a:r>
            <a:r>
              <a:rPr lang="en-US" sz="1900" dirty="0">
                <a:highlight>
                  <a:srgbClr val="C0C0C0"/>
                </a:highlight>
                <a:latin typeface="Lucida Console" panose="020B0609040504020204" pitchFamily="49" charset="0"/>
                <a:cs typeface="Arial" panose="020B0604020202020204" pitchFamily="34" charset="0"/>
              </a:rPr>
              <a:t> 754 &lt;file name&gt;</a:t>
            </a:r>
          </a:p>
        </p:txBody>
      </p:sp>
    </p:spTree>
    <p:extLst>
      <p:ext uri="{BB962C8B-B14F-4D97-AF65-F5344CB8AC3E}">
        <p14:creationId xmlns:p14="http://schemas.microsoft.com/office/powerpoint/2010/main" val="4098351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136000"/>
            <a:ext cx="7406640" cy="572825"/>
          </a:xfrm>
        </p:spPr>
        <p:txBody>
          <a:bodyPr>
            <a:normAutofit/>
          </a:bodyPr>
          <a:lstStyle/>
          <a:p>
            <a:r>
              <a:rPr lang="en-US" sz="3000" b="1" dirty="0">
                <a:latin typeface="Arial" panose="020B0604020202020204" pitchFamily="34" charset="0"/>
                <a:cs typeface="Arial" panose="020B0604020202020204" pitchFamily="34" charset="0"/>
              </a:rPr>
              <a:t>Users and Groups</a:t>
            </a:r>
          </a:p>
        </p:txBody>
      </p:sp>
      <p:sp>
        <p:nvSpPr>
          <p:cNvPr id="5" name="TextBox 4"/>
          <p:cNvSpPr txBox="1"/>
          <p:nvPr/>
        </p:nvSpPr>
        <p:spPr>
          <a:xfrm>
            <a:off x="1245704" y="742950"/>
            <a:ext cx="7772400" cy="677108"/>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User can be member of Group(s). Information about users and groups can be found in files </a:t>
            </a:r>
            <a:r>
              <a:rPr lang="en-US" sz="1900" dirty="0">
                <a:highlight>
                  <a:srgbClr val="C0C0C0"/>
                </a:highlight>
                <a:latin typeface="Lucida Console" panose="020B0609040504020204" pitchFamily="49" charset="0"/>
                <a:cs typeface="Arial" panose="020B0604020202020204" pitchFamily="34" charset="0"/>
              </a:rPr>
              <a:t>/</a:t>
            </a:r>
            <a:r>
              <a:rPr lang="en-US" sz="1900" dirty="0" err="1">
                <a:highlight>
                  <a:srgbClr val="C0C0C0"/>
                </a:highlight>
                <a:latin typeface="Lucida Console" panose="020B0609040504020204" pitchFamily="49" charset="0"/>
                <a:cs typeface="Arial" panose="020B0604020202020204" pitchFamily="34" charset="0"/>
              </a:rPr>
              <a:t>etc</a:t>
            </a:r>
            <a:r>
              <a:rPr lang="en-US" sz="1900" dirty="0">
                <a:highlight>
                  <a:srgbClr val="C0C0C0"/>
                </a:highlight>
                <a:latin typeface="Lucida Console" panose="020B0609040504020204" pitchFamily="49" charset="0"/>
                <a:cs typeface="Arial" panose="020B0604020202020204" pitchFamily="34" charset="0"/>
              </a:rPr>
              <a:t>/passwd</a:t>
            </a:r>
            <a:r>
              <a:rPr lang="en-US" sz="1900" dirty="0">
                <a:latin typeface="Arial" panose="020B0604020202020204" pitchFamily="34" charset="0"/>
                <a:cs typeface="Arial" panose="020B0604020202020204" pitchFamily="34" charset="0"/>
              </a:rPr>
              <a:t> and </a:t>
            </a:r>
            <a:r>
              <a:rPr lang="en-US" sz="1900" dirty="0">
                <a:highlight>
                  <a:srgbClr val="C0C0C0"/>
                </a:highlight>
                <a:latin typeface="Lucida Console" panose="020B0609040504020204" pitchFamily="49" charset="0"/>
                <a:cs typeface="Arial" panose="020B0604020202020204" pitchFamily="34" charset="0"/>
              </a:rPr>
              <a:t>/</a:t>
            </a:r>
            <a:r>
              <a:rPr lang="en-US" sz="1900" dirty="0" err="1">
                <a:highlight>
                  <a:srgbClr val="C0C0C0"/>
                </a:highlight>
                <a:latin typeface="Lucida Console" panose="020B0609040504020204" pitchFamily="49" charset="0"/>
                <a:cs typeface="Arial" panose="020B0604020202020204" pitchFamily="34" charset="0"/>
              </a:rPr>
              <a:t>etc</a:t>
            </a:r>
            <a:r>
              <a:rPr lang="en-US" sz="1900" dirty="0">
                <a:highlight>
                  <a:srgbClr val="C0C0C0"/>
                </a:highlight>
                <a:latin typeface="Lucida Console" panose="020B0609040504020204" pitchFamily="49" charset="0"/>
                <a:cs typeface="Arial" panose="020B0604020202020204" pitchFamily="34" charset="0"/>
              </a:rPr>
              <a:t>/group</a:t>
            </a:r>
            <a:r>
              <a:rPr lang="en-US" sz="1900" dirty="0">
                <a:latin typeface="Arial" panose="020B0604020202020204" pitchFamily="34" charset="0"/>
                <a:cs typeface="Arial" panose="020B0604020202020204" pitchFamily="34" charset="0"/>
              </a:rPr>
              <a:t> respectively.</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Shape&#10;&#10;Description automatically generated with medium confidence">
            <a:extLst>
              <a:ext uri="{FF2B5EF4-FFF2-40B4-BE49-F238E27FC236}">
                <a16:creationId xmlns:a16="http://schemas.microsoft.com/office/drawing/2014/main" id="{40C47F25-FCAC-E794-FDC6-3E2420AB0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989" y="1561895"/>
            <a:ext cx="3448531" cy="1467055"/>
          </a:xfrm>
          <a:prstGeom prst="rect">
            <a:avLst/>
          </a:prstGeom>
        </p:spPr>
      </p:pic>
      <p:pic>
        <p:nvPicPr>
          <p:cNvPr id="7" name="Picture 6" descr="Shape&#10;&#10;Description automatically generated with medium confidence">
            <a:extLst>
              <a:ext uri="{FF2B5EF4-FFF2-40B4-BE49-F238E27FC236}">
                <a16:creationId xmlns:a16="http://schemas.microsoft.com/office/drawing/2014/main" id="{B33120F5-155D-02F6-5A75-B3945FB3E7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876" y="3409737"/>
            <a:ext cx="4753638" cy="1524213"/>
          </a:xfrm>
          <a:prstGeom prst="rect">
            <a:avLst/>
          </a:prstGeom>
        </p:spPr>
      </p:pic>
    </p:spTree>
    <p:extLst>
      <p:ext uri="{BB962C8B-B14F-4D97-AF65-F5344CB8AC3E}">
        <p14:creationId xmlns:p14="http://schemas.microsoft.com/office/powerpoint/2010/main" val="1766839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136000"/>
            <a:ext cx="7406640" cy="572825"/>
          </a:xfrm>
        </p:spPr>
        <p:txBody>
          <a:bodyPr>
            <a:normAutofit/>
          </a:bodyPr>
          <a:lstStyle/>
          <a:p>
            <a:r>
              <a:rPr lang="en-US" sz="3000" b="1" dirty="0">
                <a:latin typeface="Arial" panose="020B0604020202020204" pitchFamily="34" charset="0"/>
                <a:cs typeface="Arial" panose="020B0604020202020204" pitchFamily="34" charset="0"/>
              </a:rPr>
              <a:t>N</a:t>
            </a:r>
          </a:p>
        </p:txBody>
      </p:sp>
      <p:sp>
        <p:nvSpPr>
          <p:cNvPr id="5" name="TextBox 4"/>
          <p:cNvSpPr txBox="1"/>
          <p:nvPr/>
        </p:nvSpPr>
        <p:spPr>
          <a:xfrm>
            <a:off x="1245704" y="855389"/>
            <a:ext cx="7772400" cy="384721"/>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T</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65931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Lecture Topics</a:t>
            </a:r>
          </a:p>
        </p:txBody>
      </p:sp>
      <p:sp>
        <p:nvSpPr>
          <p:cNvPr id="5" name="TextBox 4"/>
          <p:cNvSpPr txBox="1"/>
          <p:nvPr/>
        </p:nvSpPr>
        <p:spPr>
          <a:xfrm>
            <a:off x="953952" y="1504652"/>
            <a:ext cx="8190048"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err="1">
                <a:latin typeface="Arial" panose="020B0604020202020204" pitchFamily="34" charset="0"/>
                <a:cs typeface="Arial" panose="020B0604020202020204" pitchFamily="34" charset="0"/>
              </a:rPr>
              <a:t>GNU+Linux</a:t>
            </a:r>
            <a:r>
              <a:rPr lang="en-US" sz="2400"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concept of the root and a regular user, </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permissions, </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environment and environment variables, </a:t>
            </a:r>
          </a:p>
          <a:p>
            <a:pPr marL="285750" indent="-285750" algn="just">
              <a:buFont typeface="Arial" panose="020B0604020202020204" pitchFamily="34" charset="0"/>
              <a:buChar char="•"/>
            </a:pPr>
            <a:r>
              <a:rPr lang="en-US" sz="2400" dirty="0" err="1">
                <a:latin typeface="Arial" panose="020B0604020202020204" pitchFamily="34" charset="0"/>
                <a:cs typeface="Arial" panose="020B0604020202020204" pitchFamily="34" charset="0"/>
              </a:rPr>
              <a:t>ssh</a:t>
            </a:r>
            <a:r>
              <a:rPr lang="en-US" sz="2400" dirty="0">
                <a:latin typeface="Arial" panose="020B0604020202020204" pitchFamily="34" charset="0"/>
                <a:cs typeface="Arial" panose="020B0604020202020204" pitchFamily="34" charset="0"/>
              </a:rPr>
              <a:t> protocol</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1929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Freedom</a:t>
            </a:r>
          </a:p>
        </p:txBody>
      </p:sp>
      <p:sp>
        <p:nvSpPr>
          <p:cNvPr id="5" name="TextBox 4"/>
          <p:cNvSpPr txBox="1"/>
          <p:nvPr/>
        </p:nvSpPr>
        <p:spPr>
          <a:xfrm>
            <a:off x="1219285" y="1051128"/>
            <a:ext cx="7772400" cy="3016210"/>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Freedom is the ability to make decisions for ourselves. We’re free to think and speak our minds, to choose our own path in life, and to associate with anyone we want. This allows us to be individual and create our own unique life. That’s why freedom is such a basic human right – without it, we couldn’t truly be ourselves. And that would be a pretty bleak world indeed.</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Each of us want to be free in our decisions, actions, but we have some restrictions in our life.</a:t>
            </a:r>
          </a:p>
          <a:p>
            <a:pPr algn="just"/>
            <a:endParaRPr lang="en-US" sz="19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783460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Free Software</a:t>
            </a:r>
          </a:p>
        </p:txBody>
      </p:sp>
      <p:sp>
        <p:nvSpPr>
          <p:cNvPr id="5" name="TextBox 4"/>
          <p:cNvSpPr txBox="1"/>
          <p:nvPr/>
        </p:nvSpPr>
        <p:spPr>
          <a:xfrm>
            <a:off x="1143000" y="1504652"/>
            <a:ext cx="7772400" cy="3016210"/>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Not everything are free in our life:</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In order to paint, we need brush, paint, canvas or paper...</a:t>
            </a:r>
          </a:p>
          <a:p>
            <a:pPr algn="just"/>
            <a:r>
              <a:rPr lang="en-US" sz="1900" dirty="0">
                <a:latin typeface="Arial" panose="020B0604020202020204" pitchFamily="34" charset="0"/>
                <a:cs typeface="Arial" panose="020B0604020202020204" pitchFamily="34" charset="0"/>
              </a:rPr>
              <a:t>Or</a:t>
            </a:r>
          </a:p>
          <a:p>
            <a:pPr algn="just"/>
            <a:r>
              <a:rPr lang="en-US" sz="1900" dirty="0">
                <a:latin typeface="Arial" panose="020B0604020202020204" pitchFamily="34" charset="0"/>
                <a:cs typeface="Arial" panose="020B0604020202020204" pitchFamily="34" charset="0"/>
              </a:rPr>
              <a:t>Computer, drawing tab, software, ... are needed…</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In digital world is the same, for example - there are no free hardware for us. </a:t>
            </a:r>
          </a:p>
          <a:p>
            <a:pPr algn="just"/>
            <a:r>
              <a:rPr lang="en-US" sz="1900" dirty="0">
                <a:latin typeface="Arial" panose="020B0604020202020204" pitchFamily="34" charset="0"/>
                <a:cs typeface="Arial" panose="020B0604020202020204" pitchFamily="34" charset="0"/>
              </a:rPr>
              <a:t>But there are bunch of good software available for free! Free software gives us opportunity to do implement our ideas freely.</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0981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7566"/>
            <a:ext cx="7406640" cy="685800"/>
          </a:xfrm>
        </p:spPr>
        <p:txBody>
          <a:bodyPr>
            <a:normAutofit/>
          </a:bodyPr>
          <a:lstStyle/>
          <a:p>
            <a:r>
              <a:rPr lang="en-US" sz="3000" b="1" dirty="0">
                <a:latin typeface="Arial" panose="020B0604020202020204" pitchFamily="34" charset="0"/>
                <a:cs typeface="Arial" panose="020B0604020202020204" pitchFamily="34" charset="0"/>
              </a:rPr>
              <a:t>GNU</a:t>
            </a:r>
          </a:p>
        </p:txBody>
      </p:sp>
      <p:sp>
        <p:nvSpPr>
          <p:cNvPr id="5" name="TextBox 4"/>
          <p:cNvSpPr txBox="1"/>
          <p:nvPr/>
        </p:nvSpPr>
        <p:spPr>
          <a:xfrm>
            <a:off x="1219200" y="682662"/>
            <a:ext cx="7772400" cy="4278094"/>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GNU is an operating system that is free software, it respects users' freedom. The GNU operating system consists of GNU packages (programs specifically released by the GNU Project) as well as free software released by third parties. The development of GNU made it possible to use a computer without software that would trample your freedom.</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The GNU project was launched in 1983 by Richard Stallman, with the goal of creating a free and open-source operating system that could replace proprietary operating systems like Unix.</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GNU is an extensive collection of free software (383 packages as of January 2022), which can be used as an operating system or can be used in parts with other operating systems. The use of the completed GNU tools led to the family of operating systems popularly known as Linux.</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https://www.gnu.org</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27877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60840"/>
            <a:ext cx="7406640" cy="685800"/>
          </a:xfrm>
        </p:spPr>
        <p:txBody>
          <a:bodyPr>
            <a:normAutofit/>
          </a:bodyPr>
          <a:lstStyle/>
          <a:p>
            <a:r>
              <a:rPr lang="en-US" sz="3000" b="1" dirty="0">
                <a:latin typeface="Arial" panose="020B0604020202020204" pitchFamily="34" charset="0"/>
                <a:cs typeface="Arial" panose="020B0604020202020204" pitchFamily="34" charset="0"/>
              </a:rPr>
              <a:t>Philosophy of the GNU Project</a:t>
            </a:r>
          </a:p>
        </p:txBody>
      </p:sp>
      <p:sp>
        <p:nvSpPr>
          <p:cNvPr id="5" name="TextBox 4"/>
          <p:cNvSpPr txBox="1"/>
          <p:nvPr/>
        </p:nvSpPr>
        <p:spPr>
          <a:xfrm>
            <a:off x="1219285" y="896899"/>
            <a:ext cx="7772400" cy="4185761"/>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Free software means that the software's users have freedom. (The issue is not about price.) We developed the GNU operating system so that users can have freedom in their computing.</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Specifically, free software means users have the four essential freedoms: (0) to run the program, (1) to study and change the program in source code form, (2) to redistribute exact copies, and (3) to distribute modified versions.</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Software differs from material objects—such as chairs, sandwiches, and gasoline—in that it can be copied and changed much more easily. These facilities are why software is useful; we believe a program's users should be free to take advantage of them, not solely its developer.</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42198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9563" y="0"/>
            <a:ext cx="7406640" cy="685800"/>
          </a:xfrm>
        </p:spPr>
        <p:txBody>
          <a:bodyPr>
            <a:normAutofit/>
          </a:bodyPr>
          <a:lstStyle/>
          <a:p>
            <a:r>
              <a:rPr lang="en-US" sz="3000" b="1" dirty="0">
                <a:latin typeface="Arial" panose="020B0604020202020204" pitchFamily="34" charset="0"/>
                <a:cs typeface="Arial" panose="020B0604020202020204" pitchFamily="34" charset="0"/>
              </a:rPr>
              <a:t>GNU Linux</a:t>
            </a:r>
          </a:p>
        </p:txBody>
      </p:sp>
      <p:sp>
        <p:nvSpPr>
          <p:cNvPr id="5" name="TextBox 4"/>
          <p:cNvSpPr txBox="1"/>
          <p:nvPr/>
        </p:nvSpPr>
        <p:spPr>
          <a:xfrm>
            <a:off x="1199563" y="685800"/>
            <a:ext cx="7772400" cy="2862322"/>
          </a:xfrm>
          <a:prstGeom prst="rect">
            <a:avLst/>
          </a:prstGeom>
          <a:noFill/>
        </p:spPr>
        <p:txBody>
          <a:bodyPr wrap="square" rtlCol="0">
            <a:spAutoFit/>
          </a:bodyPr>
          <a:lstStyle/>
          <a:p>
            <a:pPr algn="just"/>
            <a:r>
              <a:rPr lang="en-US" b="0" i="0" dirty="0">
                <a:solidFill>
                  <a:srgbClr val="374151"/>
                </a:solidFill>
                <a:effectLst/>
                <a:latin typeface="Söhne"/>
              </a:rPr>
              <a:t>Linux was created by Linus Torvalds in the early 1990s as an alternative to proprietary operating systems like Unix (developed in the 1970s by researchers at Bell Labs).</a:t>
            </a:r>
          </a:p>
          <a:p>
            <a:pPr algn="just"/>
            <a:endParaRPr lang="en-US" b="0" i="0" dirty="0">
              <a:solidFill>
                <a:srgbClr val="374151"/>
              </a:solidFill>
              <a:effectLst/>
              <a:latin typeface="Söhne"/>
            </a:endParaRPr>
          </a:p>
          <a:p>
            <a:pPr algn="just"/>
            <a:r>
              <a:rPr lang="en-US" b="0" i="0" dirty="0">
                <a:solidFill>
                  <a:srgbClr val="374151"/>
                </a:solidFill>
                <a:effectLst/>
                <a:latin typeface="Söhne"/>
              </a:rPr>
              <a:t>Linux is open source software, meaning that it is freely available for anyone to use, modify, and distribute.</a:t>
            </a:r>
          </a:p>
          <a:p>
            <a:pPr algn="just"/>
            <a:endParaRPr lang="en-US" dirty="0">
              <a:solidFill>
                <a:srgbClr val="374151"/>
              </a:solidFill>
              <a:latin typeface="Söhne"/>
            </a:endParaRPr>
          </a:p>
          <a:p>
            <a:pPr algn="just"/>
            <a:r>
              <a:rPr lang="en-US" b="0" i="0" dirty="0">
                <a:solidFill>
                  <a:srgbClr val="374151"/>
                </a:solidFill>
                <a:effectLst/>
                <a:latin typeface="Söhne"/>
              </a:rPr>
              <a:t>While the Linux kernel was created separately, it was combined with the GNU software to create a complete operating system that is commonly referred to as "GNU/Linux" or simply "Linux."</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Logo&#10;&#10;Description automatically generated">
            <a:extLst>
              <a:ext uri="{FF2B5EF4-FFF2-40B4-BE49-F238E27FC236}">
                <a16:creationId xmlns:a16="http://schemas.microsoft.com/office/drawing/2014/main" id="{8AF785DE-CB7B-526B-C060-79E22596DA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5899" y="3780680"/>
            <a:ext cx="799321" cy="781050"/>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2B19F989-2779-A354-E1B9-6EB3DE3696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1" y="3771900"/>
            <a:ext cx="1371599" cy="1371599"/>
          </a:xfrm>
          <a:prstGeom prst="rect">
            <a:avLst/>
          </a:prstGeom>
        </p:spPr>
      </p:pic>
      <p:sp>
        <p:nvSpPr>
          <p:cNvPr id="11" name="TextBox 10">
            <a:extLst>
              <a:ext uri="{FF2B5EF4-FFF2-40B4-BE49-F238E27FC236}">
                <a16:creationId xmlns:a16="http://schemas.microsoft.com/office/drawing/2014/main" id="{7D9DDD0C-61AA-0160-4814-B54BCF882818}"/>
              </a:ext>
            </a:extLst>
          </p:cNvPr>
          <p:cNvSpPr txBox="1"/>
          <p:nvPr/>
        </p:nvSpPr>
        <p:spPr>
          <a:xfrm>
            <a:off x="1485899" y="4688889"/>
            <a:ext cx="914401" cy="461665"/>
          </a:xfrm>
          <a:prstGeom prst="rect">
            <a:avLst/>
          </a:prstGeom>
          <a:noFill/>
        </p:spPr>
        <p:txBody>
          <a:bodyPr wrap="square">
            <a:spAutoFit/>
          </a:bodyPr>
          <a:lstStyle/>
          <a:p>
            <a:r>
              <a:rPr lang="en-US" sz="2400" b="1" i="0" dirty="0">
                <a:solidFill>
                  <a:srgbClr val="374151"/>
                </a:solidFill>
                <a:effectLst/>
                <a:latin typeface="Söhne"/>
              </a:rPr>
              <a:t>GNU</a:t>
            </a:r>
            <a:endParaRPr lang="en-US" sz="2400" b="1" dirty="0"/>
          </a:p>
        </p:txBody>
      </p:sp>
      <p:sp>
        <p:nvSpPr>
          <p:cNvPr id="13" name="TextBox 12">
            <a:extLst>
              <a:ext uri="{FF2B5EF4-FFF2-40B4-BE49-F238E27FC236}">
                <a16:creationId xmlns:a16="http://schemas.microsoft.com/office/drawing/2014/main" id="{51319C77-158B-7240-AC24-98B682976B7F}"/>
              </a:ext>
            </a:extLst>
          </p:cNvPr>
          <p:cNvSpPr txBox="1"/>
          <p:nvPr/>
        </p:nvSpPr>
        <p:spPr>
          <a:xfrm rot="20698476">
            <a:off x="4568207" y="3960283"/>
            <a:ext cx="3722593" cy="461665"/>
          </a:xfrm>
          <a:prstGeom prst="rect">
            <a:avLst/>
          </a:prstGeom>
          <a:noFill/>
        </p:spPr>
        <p:txBody>
          <a:bodyPr wrap="square">
            <a:spAutoFit/>
          </a:bodyPr>
          <a:lstStyle/>
          <a:p>
            <a:r>
              <a:rPr lang="en-US" sz="2400" dirty="0"/>
              <a:t>Feel Free to touch the Linux</a:t>
            </a:r>
          </a:p>
        </p:txBody>
      </p:sp>
    </p:spTree>
    <p:extLst>
      <p:ext uri="{BB962C8B-B14F-4D97-AF65-F5344CB8AC3E}">
        <p14:creationId xmlns:p14="http://schemas.microsoft.com/office/powerpoint/2010/main" val="407172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90021" y="55419"/>
            <a:ext cx="7406640" cy="611331"/>
          </a:xfrm>
        </p:spPr>
        <p:txBody>
          <a:bodyPr>
            <a:normAutofit/>
          </a:bodyPr>
          <a:lstStyle/>
          <a:p>
            <a:r>
              <a:rPr lang="en-US" sz="3000" b="1" dirty="0">
                <a:latin typeface="Arial" panose="020B0604020202020204" pitchFamily="34" charset="0"/>
                <a:cs typeface="Arial" panose="020B0604020202020204" pitchFamily="34" charset="0"/>
              </a:rPr>
              <a:t>*NIX OS Family</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731" y="742950"/>
            <a:ext cx="6753869" cy="4283216"/>
          </a:xfrm>
          <a:prstGeom prst="rect">
            <a:avLst/>
          </a:prstGeom>
        </p:spPr>
      </p:pic>
    </p:spTree>
    <p:extLst>
      <p:ext uri="{BB962C8B-B14F-4D97-AF65-F5344CB8AC3E}">
        <p14:creationId xmlns:p14="http://schemas.microsoft.com/office/powerpoint/2010/main" val="174445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4" y="248975"/>
            <a:ext cx="7848515" cy="570176"/>
          </a:xfrm>
        </p:spPr>
        <p:txBody>
          <a:bodyPr>
            <a:normAutofit/>
          </a:bodyPr>
          <a:lstStyle/>
          <a:p>
            <a:r>
              <a:rPr lang="en-US" sz="3000" b="1" dirty="0">
                <a:latin typeface="Arial" panose="020B0604020202020204" pitchFamily="34" charset="0"/>
                <a:cs typeface="Arial" panose="020B0604020202020204" pitchFamily="34" charset="0"/>
              </a:rPr>
              <a:t>Root and a regular user</a:t>
            </a:r>
          </a:p>
        </p:txBody>
      </p:sp>
      <p:sp>
        <p:nvSpPr>
          <p:cNvPr id="5" name="TextBox 4"/>
          <p:cNvSpPr txBox="1"/>
          <p:nvPr/>
        </p:nvSpPr>
        <p:spPr>
          <a:xfrm>
            <a:off x="1219284" y="819151"/>
            <a:ext cx="7772400" cy="2139047"/>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The concept of a root user and a regular user is related to the management and control of computer systems, especially in the context of operating systems such as Linux and Unix.</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the root user is the most powerful user on a system, with the ability to perform any task or make any change, while a regular user has limited access and permissions.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100169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6415</TotalTime>
  <Words>1357</Words>
  <Application>Microsoft Office PowerPoint</Application>
  <PresentationFormat>On-screen Show (16:9)</PresentationFormat>
  <Paragraphs>135</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BPG WEB 001 Caps</vt:lpstr>
      <vt:lpstr>BPG Web 002</vt:lpstr>
      <vt:lpstr>BPG Web 002 Caps</vt:lpstr>
      <vt:lpstr>Calibri</vt:lpstr>
      <vt:lpstr>Gill Sans MT</vt:lpstr>
      <vt:lpstr>Lucida Console</vt:lpstr>
      <vt:lpstr>Söhne</vt:lpstr>
      <vt:lpstr>Verdana</vt:lpstr>
      <vt:lpstr>Wingdings 2</vt:lpstr>
      <vt:lpstr>Solstice</vt:lpstr>
      <vt:lpstr>Introduction to Operating Systems</vt:lpstr>
      <vt:lpstr>Lecture Topics</vt:lpstr>
      <vt:lpstr>Freedom</vt:lpstr>
      <vt:lpstr>Free Software</vt:lpstr>
      <vt:lpstr>GNU</vt:lpstr>
      <vt:lpstr>Philosophy of the GNU Project</vt:lpstr>
      <vt:lpstr>GNU Linux</vt:lpstr>
      <vt:lpstr>*NIX OS Family</vt:lpstr>
      <vt:lpstr>Root and a regular user</vt:lpstr>
      <vt:lpstr>Root User</vt:lpstr>
      <vt:lpstr>Regular user</vt:lpstr>
      <vt:lpstr>Permissions</vt:lpstr>
      <vt:lpstr>Encoding of read, write and execute</vt:lpstr>
      <vt:lpstr>Encoding of read, write and execute</vt:lpstr>
      <vt:lpstr>Users and Groups</vt:lpstr>
      <vt:lpst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Paata Gogishvili</cp:lastModifiedBy>
  <cp:revision>759</cp:revision>
  <dcterms:created xsi:type="dcterms:W3CDTF">2016-09-13T18:38:05Z</dcterms:created>
  <dcterms:modified xsi:type="dcterms:W3CDTF">2023-03-18T08:34:56Z</dcterms:modified>
</cp:coreProperties>
</file>