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8" r:id="rId4"/>
    <p:sldId id="329" r:id="rId5"/>
    <p:sldId id="331" r:id="rId6"/>
    <p:sldId id="33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80" d="100"/>
          <a:sy n="80" d="100"/>
        </p:scale>
        <p:origin x="8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აღნიშვნები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01296" y="1416157"/>
                <a:ext cx="763905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spcBef>
                    <a:spcPts val="0"/>
                  </a:spcBef>
                  <a:spcAft>
                    <a:spcPts val="5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და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ინდექსებით ნეირონები </a:t>
                </a:r>
                <a:r>
                  <a:rPr lang="ka-GE" dirty="0" err="1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გადავნომროთ</a:t>
                </a: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. იმ ნეირონს, რომელზეც უშუალოდ გვექნება საუბარი,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 ინდექსი მივაკუთვნოთ.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ინდექსი ეკუთვნოდეს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ნეირონის წინა შრეში მოთავსებულ ნეირონს, ხოლო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ინდექსი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ნეირონის შემდგომ შრეში მოთავსებულ ნეირონს. ანუ, ჯერ არის განთავსებული შრე, რომლის ნეირონებს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ინდექსი აქვთ, შემდეგ მოდის შრე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ინდექსით და მის შემდეგ შრე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ინდექსით.</a:t>
                </a:r>
                <a:endParaRPr lang="en-US" dirty="0">
                  <a:latin typeface="BPG Web 002" panose="020B0603030804020204" pitchFamily="34" charset="0"/>
                  <a:ea typeface="Times New Roman" panose="02020603050405020304" pitchFamily="18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96" y="1416157"/>
                <a:ext cx="7639050" cy="2031325"/>
              </a:xfrm>
              <a:prstGeom prst="rect">
                <a:avLst/>
              </a:prstGeom>
              <a:blipFill>
                <a:blip r:embed="rId2"/>
                <a:stretch>
                  <a:fillRect l="-638" t="-2096" r="-718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2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აღნიშვნები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96712" y="1428750"/>
                <a:ext cx="74676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spcBef>
                    <a:spcPts val="0"/>
                  </a:spcBef>
                  <a:spcAft>
                    <a:spcPts val="500"/>
                  </a:spcAft>
                  <a:buFont typeface="Symbol" panose="05050102010706020507" pitchFamily="18" charset="2"/>
                  <a:buChar char=""/>
                </a:pP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გვაქვს სასწავლო ნიმუშების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</a:t>
                </a:r>
                <a:r>
                  <a:rPr lang="ka-GE" dirty="0" err="1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ელემენტიანი</a:t>
                </a: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სიმრავლე, რომლითაც ვაწარმოებთ ქსელის სწავლებას.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-ით აღვნიშნოთ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სასწავლო ნიმუში. </a:t>
                </a:r>
                <a:endParaRPr lang="en-US" dirty="0">
                  <a:latin typeface="BPG Web 002" panose="020B0603030804020204" pitchFamily="34" charset="0"/>
                  <a:ea typeface="Times New Roman" panose="02020603050405020304" pitchFamily="18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12" y="1428750"/>
                <a:ext cx="7467600" cy="923330"/>
              </a:xfrm>
              <a:prstGeom prst="rect">
                <a:avLst/>
              </a:prstGeom>
              <a:blipFill>
                <a:blip r:embed="rId2"/>
                <a:stretch>
                  <a:fillRect l="-653" t="-4605" r="-73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96712" y="2352080"/>
                <a:ext cx="7497536" cy="668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spcBef>
                    <a:spcPts val="0"/>
                  </a:spcBef>
                  <a:spcAft>
                    <a:spcPts val="5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-ით აღვნიშნოთ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სასწავლო ნიმუშის სწავლებისას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ნეირონის </a:t>
                </a:r>
                <a:r>
                  <a:rPr lang="ka-GE" dirty="0" err="1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გამოსასვლელზე</a:t>
                </a: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სასურველი მნიშვნელობა.</a:t>
                </a:r>
                <a:endParaRPr lang="en-US" dirty="0">
                  <a:latin typeface="BPG Web 002" panose="020B0603030804020204" pitchFamily="34" charset="0"/>
                  <a:ea typeface="Times New Roman" panose="02020603050405020304" pitchFamily="18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12" y="2352080"/>
                <a:ext cx="7497536" cy="668645"/>
              </a:xfrm>
              <a:prstGeom prst="rect">
                <a:avLst/>
              </a:prstGeom>
              <a:blipFill>
                <a:blip r:embed="rId3"/>
                <a:stretch>
                  <a:fillRect l="-650" t="-6364" r="-732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96712" y="3105150"/>
                <a:ext cx="7497536" cy="668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spcBef>
                    <a:spcPts val="0"/>
                  </a:spcBef>
                  <a:spcAft>
                    <a:spcPts val="5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-ით აღვნიშნოთ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სასწავლო ნიმუშის სწავლებისას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ნეირონის </a:t>
                </a:r>
                <a:r>
                  <a:rPr lang="ka-GE" dirty="0" err="1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გამოსასვლელზე</a:t>
                </a: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არსებული მნიშვნელობა.</a:t>
                </a:r>
                <a:endParaRPr lang="en-US" dirty="0">
                  <a:latin typeface="BPG Web 002" panose="020B0603030804020204" pitchFamily="34" charset="0"/>
                  <a:ea typeface="Times New Roman" panose="02020603050405020304" pitchFamily="18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12" y="3105150"/>
                <a:ext cx="7497536" cy="668645"/>
              </a:xfrm>
              <a:prstGeom prst="rect">
                <a:avLst/>
              </a:prstGeom>
              <a:blipFill>
                <a:blip r:embed="rId4"/>
                <a:stretch>
                  <a:fillRect l="-650" t="-5455" r="-732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196712" y="3797168"/>
                <a:ext cx="7466598" cy="967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spcBef>
                    <a:spcPts val="0"/>
                  </a:spcBef>
                  <a:spcAft>
                    <a:spcPts val="5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-ით აღვნიშნოთ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სასწავლო ნიმუშის სწავლებისას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და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ნეირონების შემაერთებელი არხის წონა. ამ ეტაპზე ამ წონის კორექციის სიდიდე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-ით აღვნიშნოთ.</a:t>
                </a:r>
                <a:endParaRPr lang="en-US" dirty="0">
                  <a:latin typeface="BPG Web 002" panose="020B0603030804020204" pitchFamily="34" charset="0"/>
                  <a:ea typeface="Times New Roman" panose="02020603050405020304" pitchFamily="18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12" y="3797168"/>
                <a:ext cx="7466598" cy="967957"/>
              </a:xfrm>
              <a:prstGeom prst="rect">
                <a:avLst/>
              </a:prstGeom>
              <a:blipFill>
                <a:blip r:embed="rId5"/>
                <a:stretch>
                  <a:fillRect l="-653" t="-4403" r="-735" b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9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აღნიშვნები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66800" y="1200150"/>
                <a:ext cx="7620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spcBef>
                    <a:spcPts val="0"/>
                  </a:spcBef>
                  <a:spcAft>
                    <a:spcPts val="5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ℰ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-ით აღვნიშნოთ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სასწავლო ნიმუშის ამოცნობისას არსებული </a:t>
                </a:r>
                <a:r>
                  <a:rPr lang="ka-GE" i="1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ცდომილების ენერგია</a:t>
                </a: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-თი აღვნიშნოთ ყველა სასწავლო ნიმუშის გასაშუალოებული ცდომილება, ანუ ქსელის შეცდომის ენერგია.</a:t>
                </a:r>
                <a:endParaRPr lang="en-US" dirty="0">
                  <a:latin typeface="BPG Web 002" panose="020B0603030804020204" pitchFamily="34" charset="0"/>
                  <a:ea typeface="Times New Roman" panose="02020603050405020304" pitchFamily="18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00150"/>
                <a:ext cx="7620000" cy="1200329"/>
              </a:xfrm>
              <a:prstGeom prst="rect">
                <a:avLst/>
              </a:prstGeom>
              <a:blipFill>
                <a:blip r:embed="rId2"/>
                <a:stretch>
                  <a:fillRect l="-640" t="-4061" r="-64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75394" y="2571750"/>
                <a:ext cx="7611406" cy="1244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spcBef>
                    <a:spcPts val="0"/>
                  </a:spcBef>
                  <a:spcAft>
                    <a:spcPts val="5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-ით აღვნიშნოთ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სასწავლო ნიმუშის ამოცნობისას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ნეირონის </a:t>
                </a:r>
                <a:r>
                  <a:rPr lang="ka-GE" dirty="0" err="1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გამოსასვლელზე</a:t>
                </a: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არსებული ცდომილება. ეს ცდომილება გამომავალი შრის ნეირონებისთვის შემდეგნაირად გამოითვლება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latin typeface="BPG Web 002" panose="020B0603030804020204" pitchFamily="34" charset="0"/>
                  <a:ea typeface="Times New Roman" panose="02020603050405020304" pitchFamily="18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94" y="2571750"/>
                <a:ext cx="7611406" cy="1244956"/>
              </a:xfrm>
              <a:prstGeom prst="rect">
                <a:avLst/>
              </a:prstGeom>
              <a:blipFill>
                <a:blip r:embed="rId3"/>
                <a:stretch>
                  <a:fillRect l="-641" t="-3431" r="-6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6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გამომავალი შრის ნეირონების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505743"/>
            <a:ext cx="5038725" cy="292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გამომავალი შრის ნეირონების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09800" y="1428750"/>
                <a:ext cx="5181600" cy="715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428750"/>
                <a:ext cx="5181600" cy="715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00200" y="2495550"/>
                <a:ext cx="7010400" cy="715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495550"/>
                <a:ext cx="7010400" cy="715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10000" y="3710969"/>
                <a:ext cx="253723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10969"/>
                <a:ext cx="253723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ფარული შრის ნეირონების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28" y="1428750"/>
            <a:ext cx="7162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ფარული შრის ნეირონების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5400" y="1268844"/>
                <a:ext cx="7467600" cy="715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68844"/>
                <a:ext cx="7467600" cy="715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63316" y="2106681"/>
                <a:ext cx="7696200" cy="9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16" y="2106681"/>
                <a:ext cx="7696200" cy="940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43200" y="3326244"/>
                <a:ext cx="4081310" cy="76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326244"/>
                <a:ext cx="4081310" cy="769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0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ფარული შრის ნეირონების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66800" y="1276350"/>
                <a:ext cx="792479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გავითვალისწინოთ, რომ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ნეირონი არის გამომავალი შრის ნეირონი </a:t>
                </a:r>
                <a:endParaRPr lang="en-US" dirty="0">
                  <a:latin typeface="BPG Web 002" panose="020B0603030804020204" pitchFamily="34" charset="0"/>
                  <a:ea typeface="Times New Roman" panose="02020603050405020304" pitchFamily="18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76350"/>
                <a:ext cx="7924799" cy="646331"/>
              </a:xfrm>
              <a:prstGeom prst="rect">
                <a:avLst/>
              </a:prstGeom>
              <a:blipFill>
                <a:blip r:embed="rId2"/>
                <a:stretch>
                  <a:fillRect l="-615" t="-4717" r="-61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3000" y="1856266"/>
                <a:ext cx="7772400" cy="812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56266"/>
                <a:ext cx="7772400" cy="812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95600" y="3977228"/>
                <a:ext cx="4340547" cy="742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977228"/>
                <a:ext cx="4340547" cy="742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143000" y="3138378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PG Web 002" panose="020B0603030804020204" pitchFamily="34" charset="0"/>
                <a:ea typeface="Times New Roman" panose="02020603050405020304" pitchFamily="18" charset="0"/>
                <a:cs typeface="BPG Web 002" panose="020B0603030804020204" pitchFamily="34" charset="0"/>
              </a:rPr>
              <a:t>ასევე</a:t>
            </a:r>
            <a:r>
              <a:rPr lang="en-US" dirty="0">
                <a:latin typeface="BPG Web 002" panose="020B0603030804020204" pitchFamily="34" charset="0"/>
                <a:ea typeface="Times New Roman" panose="02020603050405020304" pitchFamily="18" charset="0"/>
                <a:cs typeface="BPG Web 002" panose="020B0603030804020204" pitchFamily="34" charset="0"/>
              </a:rPr>
              <a:t> </a:t>
            </a:r>
            <a:r>
              <a:rPr lang="en-US" dirty="0" err="1">
                <a:latin typeface="BPG Web 002" panose="020B0603030804020204" pitchFamily="34" charset="0"/>
                <a:ea typeface="Times New Roman" panose="02020603050405020304" pitchFamily="18" charset="0"/>
                <a:cs typeface="BPG Web 002" panose="020B0603030804020204" pitchFamily="34" charset="0"/>
              </a:rPr>
              <a:t>გავითვალისწინოთ</a:t>
            </a:r>
            <a:r>
              <a:rPr lang="en-US" dirty="0">
                <a:latin typeface="BPG Web 002" panose="020B0603030804020204" pitchFamily="34" charset="0"/>
                <a:ea typeface="Times New Roman" panose="02020603050405020304" pitchFamily="18" charset="0"/>
                <a:cs typeface="BPG Web 002" panose="020B0603030804020204" pitchFamily="34" charset="0"/>
              </a:rPr>
              <a:t>, </a:t>
            </a:r>
            <a:r>
              <a:rPr lang="en-US" dirty="0" err="1">
                <a:latin typeface="BPG Web 002" panose="020B0603030804020204" pitchFamily="34" charset="0"/>
                <a:ea typeface="Times New Roman" panose="02020603050405020304" pitchFamily="18" charset="0"/>
                <a:cs typeface="BPG Web 002" panose="020B0603030804020204" pitchFamily="34" charset="0"/>
              </a:rPr>
              <a:t>რომ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ფარული შრის ნეირონების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66800" y="1276350"/>
                <a:ext cx="792479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გავითვალისწინოთ, რომ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-ური ნეირონი არის გამომავალი შრის ნეირონი </a:t>
                </a:r>
                <a:endParaRPr lang="en-US" dirty="0">
                  <a:latin typeface="BPG Web 002" panose="020B0603030804020204" pitchFamily="34" charset="0"/>
                  <a:ea typeface="Times New Roman" panose="02020603050405020304" pitchFamily="18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76350"/>
                <a:ext cx="7924799" cy="646331"/>
              </a:xfrm>
              <a:prstGeom prst="rect">
                <a:avLst/>
              </a:prstGeom>
              <a:blipFill>
                <a:blip r:embed="rId2"/>
                <a:stretch>
                  <a:fillRect l="-615" t="-4717" r="-61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3000" y="1856266"/>
                <a:ext cx="7772400" cy="812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56266"/>
                <a:ext cx="7772400" cy="812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95600" y="3977228"/>
                <a:ext cx="4340547" cy="742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977228"/>
                <a:ext cx="4340547" cy="742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143000" y="3138378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PG Web 002" panose="020B0603030804020204" pitchFamily="34" charset="0"/>
                <a:ea typeface="Times New Roman" panose="02020603050405020304" pitchFamily="18" charset="0"/>
                <a:cs typeface="BPG Web 002" panose="020B0603030804020204" pitchFamily="34" charset="0"/>
              </a:rPr>
              <a:t>ასევე</a:t>
            </a:r>
            <a:r>
              <a:rPr lang="en-US" dirty="0">
                <a:latin typeface="BPG Web 002" panose="020B0603030804020204" pitchFamily="34" charset="0"/>
                <a:ea typeface="Times New Roman" panose="02020603050405020304" pitchFamily="18" charset="0"/>
                <a:cs typeface="BPG Web 002" panose="020B0603030804020204" pitchFamily="34" charset="0"/>
              </a:rPr>
              <a:t> </a:t>
            </a:r>
            <a:r>
              <a:rPr lang="en-US" dirty="0" err="1">
                <a:latin typeface="BPG Web 002" panose="020B0603030804020204" pitchFamily="34" charset="0"/>
                <a:ea typeface="Times New Roman" panose="02020603050405020304" pitchFamily="18" charset="0"/>
                <a:cs typeface="BPG Web 002" panose="020B0603030804020204" pitchFamily="34" charset="0"/>
              </a:rPr>
              <a:t>გავითვალისწინოთ</a:t>
            </a:r>
            <a:r>
              <a:rPr lang="en-US" dirty="0">
                <a:latin typeface="BPG Web 002" panose="020B0603030804020204" pitchFamily="34" charset="0"/>
                <a:ea typeface="Times New Roman" panose="02020603050405020304" pitchFamily="18" charset="0"/>
                <a:cs typeface="BPG Web 002" panose="020B0603030804020204" pitchFamily="34" charset="0"/>
              </a:rPr>
              <a:t>, </a:t>
            </a:r>
            <a:r>
              <a:rPr lang="en-US" dirty="0" err="1">
                <a:latin typeface="BPG Web 002" panose="020B0603030804020204" pitchFamily="34" charset="0"/>
                <a:ea typeface="Times New Roman" panose="02020603050405020304" pitchFamily="18" charset="0"/>
                <a:cs typeface="BPG Web 002" panose="020B0603030804020204" pitchFamily="34" charset="0"/>
              </a:rPr>
              <a:t>რომ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ფარული შრის ნეირონების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76600" y="1504950"/>
                <a:ext cx="253723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504950"/>
                <a:ext cx="2537233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24035" y="2318315"/>
                <a:ext cx="2695930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5" y="2318315"/>
                <a:ext cx="2695930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651538" y="3181350"/>
                <a:ext cx="3840923" cy="76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538" y="3181350"/>
                <a:ext cx="3840923" cy="764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5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72" y="285750"/>
            <a:ext cx="7406640" cy="685800"/>
          </a:xfrm>
        </p:spPr>
        <p:txBody>
          <a:bodyPr>
            <a:normAutofit fontScale="90000"/>
          </a:bodyPr>
          <a:lstStyle/>
          <a:p>
            <a:r>
              <a:rPr lang="ka-GE" sz="48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ნეირონული ქსელები</a:t>
            </a:r>
            <a:endParaRPr lang="en-US" sz="48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952750"/>
            <a:ext cx="7406640" cy="555552"/>
          </a:xfrm>
        </p:spPr>
        <p:txBody>
          <a:bodyPr>
            <a:normAutofit/>
          </a:bodyPr>
          <a:lstStyle/>
          <a:p>
            <a:r>
              <a:rPr lang="ka-GE" sz="3000" dirty="0" smtClean="0">
                <a:latin typeface="BPG WEB 001 Caps" panose="020B0603030804020204" pitchFamily="34" charset="0"/>
              </a:rPr>
              <a:t>პაატა გოგიშვილი</a:t>
            </a:r>
            <a:endParaRPr lang="en-US" sz="3000" dirty="0">
              <a:latin typeface="BPG WEB 001 Caps" panose="020B0603030804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502098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ინფორმატიკის დოქტორი</a:t>
            </a:r>
            <a:endParaRPr lang="en-US" sz="1800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ასოცირებული პროფესორი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548" y="2077301"/>
            <a:ext cx="1295400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კვირა 5</a:t>
            </a:r>
            <a:endParaRPr lang="en-US" sz="22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20</a:t>
            </a:r>
            <a:r>
              <a:rPr lang="en-US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22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წლის </a:t>
            </a:r>
            <a:r>
              <a:rPr lang="en-US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18</a:t>
            </a:r>
            <a:r>
              <a:rPr lang="ka-GE" sz="1400" smtClean="0">
                <a:latin typeface="BPG Web 002" panose="020B0603030804020204" pitchFamily="34" charset="0"/>
                <a:cs typeface="BPG Web 002" panose="020B0603030804020204" pitchFamily="34" charset="0"/>
              </a:rPr>
              <a:t> </a:t>
            </a:r>
            <a:r>
              <a:rPr lang="ka-GE" sz="1400" smtClean="0">
                <a:latin typeface="BPG Web 002" panose="020B0603030804020204" pitchFamily="34" charset="0"/>
                <a:cs typeface="BPG Web 002" panose="020B0603030804020204" pitchFamily="34" charset="0"/>
              </a:rPr>
              <a:t>ოქტომბერი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68500" y="970866"/>
            <a:ext cx="7424184" cy="80432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500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სრულად ბმული ქსელი</a:t>
            </a:r>
          </a:p>
          <a:p>
            <a:r>
              <a:rPr lang="en-US" sz="2500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Fully Connected Network</a:t>
            </a:r>
            <a:endParaRPr lang="en-US" sz="2500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5568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ფარული შრის ნეირონების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90800" y="1809750"/>
                <a:ext cx="412311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809750"/>
                <a:ext cx="4123116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86012" y="3246109"/>
                <a:ext cx="51149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ს </a:t>
                </a:r>
                <a:r>
                  <a:rPr lang="en-US" dirty="0" err="1"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სწავლების</a:t>
                </a:r>
                <a:r>
                  <a:rPr lang="en-US" dirty="0"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მომენტი</a:t>
                </a:r>
                <a:r>
                  <a:rPr lang="en-US" dirty="0"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ეწოდება</a:t>
                </a:r>
                <a:r>
                  <a:rPr lang="en-US" dirty="0"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012" y="3246109"/>
                <a:ext cx="5114925" cy="369332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2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სრულად ბმული ნეირონული ქსელი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28750"/>
            <a:ext cx="6800850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სასწავლო მონაცემები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83888" y="1809750"/>
                <a:ext cx="7731512" cy="290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a-GE" dirty="0">
                    <a:latin typeface="BPG Web 002" panose="020B0603030804020204" pitchFamily="34" charset="0"/>
                    <a:cs typeface="BPG Web 002" panose="020B0603030804020204" pitchFamily="34" charset="0"/>
                  </a:rPr>
                  <a:t>ნეირონული ქსელის სწავლებისთვის მოცემული უნდა იყოს სასწავლო ნიმუშები.</a:t>
                </a:r>
              </a:p>
              <a:p>
                <a:pPr algn="just"/>
                <a:endParaRPr lang="ka-GE" dirty="0">
                  <a:latin typeface="BPG Web 002" panose="020B0603030804020204" pitchFamily="34" charset="0"/>
                  <a:cs typeface="BPG Web 002" panose="020B0603030804020204" pitchFamily="34" charset="0"/>
                </a:endParaRPr>
              </a:p>
              <a:p>
                <a:pPr algn="just"/>
                <a:r>
                  <a:rPr lang="ka-GE" b="1" dirty="0">
                    <a:latin typeface="BPG Web 002" panose="020B0603030804020204" pitchFamily="34" charset="0"/>
                    <a:cs typeface="BPG Web 002" panose="020B0603030804020204" pitchFamily="34" charset="0"/>
                  </a:rPr>
                  <a:t>სასწავლო ნიმუში</a:t>
                </a:r>
                <a:r>
                  <a:rPr lang="ka-GE" dirty="0">
                    <a:latin typeface="BPG Web 002" panose="020B0603030804020204" pitchFamily="34" charset="0"/>
                    <a:cs typeface="BPG Web 002" panose="020B0603030804020204" pitchFamily="34" charset="0"/>
                  </a:rPr>
                  <a:t> არის შესასვლელი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cs typeface="BPG Web 002" panose="020B0603030804020204" pitchFamily="34" charset="0"/>
                  </a:rPr>
                  <a:t> და </a:t>
                </a:r>
              </a:p>
              <a:p>
                <a:pPr algn="just"/>
                <a:r>
                  <a:rPr lang="ka-GE" dirty="0" err="1">
                    <a:latin typeface="BPG Web 002" panose="020B0603030804020204" pitchFamily="34" charset="0"/>
                    <a:cs typeface="BPG Web 002" panose="020B0603030804020204" pitchFamily="34" charset="0"/>
                  </a:rPr>
                  <a:t>გამოსასვლელებზე</a:t>
                </a:r>
                <a:r>
                  <a:rPr lang="ka-GE" dirty="0">
                    <a:latin typeface="BPG Web 002" panose="020B0603030804020204" pitchFamily="34" charset="0"/>
                    <a:cs typeface="BPG Web 002" panose="020B0603030804020204" pitchFamily="34" charset="0"/>
                  </a:rPr>
                  <a:t> მისაღებად სასურველი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cs typeface="BPG Web 002" panose="020B0603030804020204" pitchFamily="34" charset="0"/>
                  </a:rPr>
                  <a:t> სიგნალების </a:t>
                </a:r>
                <a:r>
                  <a:rPr lang="ka-GE" b="1" dirty="0">
                    <a:latin typeface="BPG Web 002" panose="020B0603030804020204" pitchFamily="34" charset="0"/>
                    <a:cs typeface="BPG Web 002" panose="020B0603030804020204" pitchFamily="34" charset="0"/>
                  </a:rPr>
                  <a:t>წყვილი</a:t>
                </a:r>
                <a:r>
                  <a:rPr lang="ka-GE" dirty="0">
                    <a:latin typeface="BPG Web 002" panose="020B0603030804020204" pitchFamily="34" charset="0"/>
                    <a:cs typeface="BPG Web 002" panose="020B0603030804020204" pitchFamily="34" charset="0"/>
                  </a:rPr>
                  <a:t>.</a:t>
                </a:r>
              </a:p>
              <a:p>
                <a:pPr algn="just"/>
                <a:endParaRPr lang="ka-GE" dirty="0">
                  <a:latin typeface="BPG Web 002" panose="020B0603030804020204" pitchFamily="34" charset="0"/>
                  <a:cs typeface="BPG Web 002" panose="020B0603030804020204" pitchFamily="34" charset="0"/>
                </a:endParaRPr>
              </a:p>
              <a:p>
                <a:pPr algn="just"/>
                <a:r>
                  <a:rPr lang="ka-GE" dirty="0">
                    <a:latin typeface="BPG Web 002" panose="020B0603030804020204" pitchFamily="34" charset="0"/>
                    <a:cs typeface="BPG Web 002" panose="020B0603030804020204" pitchFamily="34" charset="0"/>
                  </a:rPr>
                  <a:t>ასეთი წყვილების სიმრავლე წარმოადგენს სასწავლო ნიმუშების სიმრავლეს.</a:t>
                </a:r>
                <a:endParaRPr lang="en-US" dirty="0">
                  <a:latin typeface="BPG Web 002" panose="020B0603030804020204" pitchFamily="34" charset="0"/>
                  <a:cs typeface="BPG Web 002" panose="020B0603030804020204" pitchFamily="34" charset="0"/>
                </a:endParaRPr>
              </a:p>
              <a:p>
                <a:endParaRPr lang="en-US" dirty="0">
                  <a:latin typeface="BPG Web 002" panose="020B0603030804020204" pitchFamily="34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88" y="1809750"/>
                <a:ext cx="7731512" cy="2905154"/>
              </a:xfrm>
              <a:prstGeom prst="rect">
                <a:avLst/>
              </a:prstGeom>
              <a:blipFill>
                <a:blip r:embed="rId2"/>
                <a:stretch>
                  <a:fillRect l="-630" t="-1261" r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7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იდეალური ქსელი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83888" y="1809750"/>
                <a:ext cx="7731512" cy="160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ქსელი იდეალურად იქნება შედგენილი, თუ მასზე ყოველი სასწავლო ნიმუშის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შესასვლელი სიგნალების მოდებისას, </a:t>
                </a:r>
                <a:r>
                  <a:rPr lang="ka-GE" dirty="0" err="1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გამოსასვლელზე</a:t>
                </a:r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მიღებული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გამომავალი სიგნალები ამავე ნიმუშის  </a:t>
                </a:r>
                <a14:m>
                  <m:oMath xmlns:m="http://schemas.openxmlformats.org/officeDocument/2006/math"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ka-G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ka-G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a-GE" dirty="0">
                    <a:latin typeface="BPG Web 002" panose="020B0603030804020204" pitchFamily="34" charset="0"/>
                    <a:ea typeface="Times New Roman" panose="02020603050405020304" pitchFamily="18" charset="0"/>
                    <a:cs typeface="BPG Web 002" panose="020B0603030804020204" pitchFamily="34" charset="0"/>
                  </a:rPr>
                  <a:t> სასურველ გამომავალ სიგნალებს დაემთხვევა.</a:t>
                </a:r>
                <a:endParaRPr lang="en-US" dirty="0">
                  <a:latin typeface="BPG Web 002" panose="020B0603030804020204" pitchFamily="34" charset="0"/>
                  <a:ea typeface="Times New Roman" panose="02020603050405020304" pitchFamily="18" charset="0"/>
                  <a:cs typeface="BPG Web 002" panose="020B0603030804020204" pitchFamily="34" charset="0"/>
                </a:endParaRPr>
              </a:p>
              <a:p>
                <a:pPr algn="just"/>
                <a:endParaRPr lang="en-US" dirty="0">
                  <a:latin typeface="BPG Web 002" panose="020B0603030804020204" pitchFamily="34" charset="0"/>
                  <a:cs typeface="BPG Web 002" panose="020B0603030804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88" y="1809750"/>
                <a:ext cx="7731512" cy="1605696"/>
              </a:xfrm>
              <a:prstGeom prst="rect">
                <a:avLst/>
              </a:prstGeom>
              <a:blipFill>
                <a:blip r:embed="rId2"/>
                <a:stretch>
                  <a:fillRect l="-630" t="-2281" r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19600" y="57150"/>
            <a:ext cx="533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5800" b="1" dirty="0" smtClean="0">
                <a:solidFill>
                  <a:srgbClr val="FF0000"/>
                </a:solidFill>
              </a:rPr>
              <a:t>?</a:t>
            </a:r>
            <a:endParaRPr lang="en-US" sz="5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საცდელი მონაცემები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3888" y="1809750"/>
            <a:ext cx="7731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ნასწავლი ნეირონული </a:t>
            </a:r>
            <a:r>
              <a:rPr lang="ka-GE" dirty="0">
                <a:latin typeface="BPG Web 002" panose="020B0603030804020204" pitchFamily="34" charset="0"/>
                <a:cs typeface="BPG Web 002" panose="020B0603030804020204" pitchFamily="34" charset="0"/>
              </a:rPr>
              <a:t>ქსელის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ეფექტურობის შესამოწმებლად გამოიყენება საცდელი მონაცემები.</a:t>
            </a:r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უკვე გაწვრთნილ ნეირონულ ქსელს სთავაზობენ საცდელი ნიმუშების ამოცნობას.</a:t>
            </a:r>
          </a:p>
          <a:p>
            <a:endParaRPr lang="ka-GE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ქსელის შეცდომას უწოდებენ ყველა საცდელი ნიმუშის ამოცნობისას დაშვებული შეცდომების საშუალო მნიშვნელობას.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6"/>
            <a:ext cx="7406640" cy="937863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ქსელის დანაკარგი</a:t>
            </a:r>
            <a:b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</a:b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Loss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3888" y="1809750"/>
            <a:ext cx="7731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>
                <a:latin typeface="BPG Web 002" panose="020B0603030804020204" pitchFamily="34" charset="0"/>
                <a:cs typeface="BPG Web 002" panose="020B0603030804020204" pitchFamily="34" charset="0"/>
              </a:rPr>
              <a:t>ნეირონული ქსელი იდეალური შეიძლება არ იყოს, თუმცა, მისი შედეგები ახლოს იყოს სასურველთან. 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>
                <a:latin typeface="BPG Web 002" panose="020B0603030804020204" pitchFamily="34" charset="0"/>
                <a:cs typeface="BPG Web 002" panose="020B0603030804020204" pitchFamily="34" charset="0"/>
              </a:rPr>
              <a:t>ასეთ დროს, აქტუალობას იძენს ქსელის ეფექტურობის შეფასების კრიტერიუმის არსებობა. ამ კრიტერიუმს ქსელის </a:t>
            </a:r>
            <a:r>
              <a:rPr lang="ka-GE" b="1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დანაკარგი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(</a:t>
            </a:r>
            <a:r>
              <a:rPr lang="en-US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Loss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) ეწოდება.</a:t>
            </a:r>
            <a:endParaRPr lang="en-US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რაც ნაკლებია ქსელის დანაკარგი, მით უკეთ ასრულებს დაკისრებულ მოვალეობას.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6"/>
            <a:ext cx="7406640" cy="937863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ქსელის დანაკარგი</a:t>
            </a:r>
            <a:b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</a:b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Loss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33800" y="2658251"/>
                <a:ext cx="2775486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58251"/>
                <a:ext cx="2775486" cy="795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90775" y="12001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უმცირეს კვადრატთა მეთოდი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26426" y="3714750"/>
                <a:ext cx="1790234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ℰ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426" y="3714750"/>
                <a:ext cx="1790234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83243" y="1916087"/>
                <a:ext cx="3276600" cy="395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43" y="1916087"/>
                <a:ext cx="3276600" cy="395558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6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6"/>
            <a:ext cx="7406640" cy="937863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ქსელის დანაკარგი</a:t>
            </a:r>
            <a:b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</a:b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Loss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47040" y="2079724"/>
                <a:ext cx="2049920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040" y="2079724"/>
                <a:ext cx="2049920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24200" y="3486150"/>
                <a:ext cx="1188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≡1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486150"/>
                <a:ext cx="1188722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24400" y="3486150"/>
                <a:ext cx="1411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486150"/>
                <a:ext cx="141122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300096" y="4193797"/>
                <a:ext cx="4543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ℰ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96" y="4193797"/>
                <a:ext cx="4543808" cy="369332"/>
              </a:xfrm>
              <a:prstGeom prst="rect">
                <a:avLst/>
              </a:prstGeom>
              <a:blipFill>
                <a:blip r:embed="rId5"/>
                <a:stretch>
                  <a:fillRect t="-118033" r="-10724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3158</TotalTime>
  <Words>337</Words>
  <Application>Microsoft Office PowerPoint</Application>
  <PresentationFormat>On-screen Show (16:9)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BPG WEB 001 Caps</vt:lpstr>
      <vt:lpstr>BPG Web 002</vt:lpstr>
      <vt:lpstr>BPG Web 002 Caps</vt:lpstr>
      <vt:lpstr>Calibri</vt:lpstr>
      <vt:lpstr>Cambria Math</vt:lpstr>
      <vt:lpstr>Gill Sans MT</vt:lpstr>
      <vt:lpstr>Sylfaen</vt:lpstr>
      <vt:lpstr>Symbol</vt:lpstr>
      <vt:lpstr>Times New Roman</vt:lpstr>
      <vt:lpstr>Verdana</vt:lpstr>
      <vt:lpstr>Wingdings 2</vt:lpstr>
      <vt:lpstr>Solstice</vt:lpstr>
      <vt:lpstr>PowerPoint Presentation</vt:lpstr>
      <vt:lpstr>ნეირონული ქსელები</vt:lpstr>
      <vt:lpstr>სრულად ბმული ნეირონული ქსელი</vt:lpstr>
      <vt:lpstr>სასწავლო მონაცემები</vt:lpstr>
      <vt:lpstr>იდეალური ქსელი</vt:lpstr>
      <vt:lpstr>საცდელი მონაცემები</vt:lpstr>
      <vt:lpstr>ქსელის დანაკარგი Loss</vt:lpstr>
      <vt:lpstr>ქსელის დანაკარგი Loss</vt:lpstr>
      <vt:lpstr>ქსელის დანაკარგი Loss</vt:lpstr>
      <vt:lpstr>აღნიშვნები</vt:lpstr>
      <vt:lpstr>აღნიშვნები</vt:lpstr>
      <vt:lpstr>აღნიშვნები</vt:lpstr>
      <vt:lpstr>გამომავალი შრის ნეირონების სწავლება</vt:lpstr>
      <vt:lpstr>გამომავალი შრის ნეირონების სწავლება</vt:lpstr>
      <vt:lpstr>ფარული შრის ნეირონების სწავლება</vt:lpstr>
      <vt:lpstr>ფარული შრის ნეირონების სწავლება</vt:lpstr>
      <vt:lpstr>ფარული შრის ნეირონების სწავლება</vt:lpstr>
      <vt:lpstr>ფარული შრის ნეირონების სწავლება</vt:lpstr>
      <vt:lpstr>ფარული შრის ნეირონების სწავლება</vt:lpstr>
      <vt:lpstr>ფარული შრის ნეირონების სწავლება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239</cp:revision>
  <dcterms:created xsi:type="dcterms:W3CDTF">2016-09-13T18:38:05Z</dcterms:created>
  <dcterms:modified xsi:type="dcterms:W3CDTF">2022-10-17T20:49:37Z</dcterms:modified>
</cp:coreProperties>
</file>