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2" r:id="rId2"/>
    <p:sldId id="373" r:id="rId3"/>
    <p:sldId id="337" r:id="rId4"/>
    <p:sldId id="346" r:id="rId5"/>
    <p:sldId id="347" r:id="rId6"/>
    <p:sldId id="348" r:id="rId7"/>
    <p:sldId id="349" r:id="rId8"/>
    <p:sldId id="350" r:id="rId9"/>
    <p:sldId id="351" r:id="rId10"/>
    <p:sldId id="352" r:id="rId11"/>
    <p:sldId id="353" r:id="rId12"/>
    <p:sldId id="355" r:id="rId13"/>
    <p:sldId id="356" r:id="rId14"/>
    <p:sldId id="358" r:id="rId15"/>
    <p:sldId id="357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7" r:id="rId24"/>
    <p:sldId id="368" r:id="rId25"/>
    <p:sldId id="369" r:id="rId26"/>
    <p:sldId id="366" r:id="rId27"/>
    <p:sldId id="370" r:id="rId28"/>
    <p:sldId id="371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  <a:srgbClr val="FF0000"/>
    <a:srgbClr val="00B050"/>
    <a:srgbClr val="B2DAFF"/>
    <a:srgbClr val="C9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79" autoAdjust="0"/>
  </p:normalViewPr>
  <p:slideViewPr>
    <p:cSldViewPr>
      <p:cViewPr varScale="1">
        <p:scale>
          <a:sx n="80" d="100"/>
          <a:sy n="80" d="100"/>
        </p:scale>
        <p:origin x="80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/>
              <a:t>Click icon to add picture</a:t>
            </a:r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166344" y="2952750"/>
            <a:ext cx="7406640" cy="555552"/>
          </a:xfrm>
        </p:spPr>
        <p:txBody>
          <a:bodyPr>
            <a:normAutofit/>
          </a:bodyPr>
          <a:lstStyle/>
          <a:p>
            <a:r>
              <a:rPr lang="ka-GE" sz="3000" dirty="0" smtClean="0">
                <a:latin typeface="BPG WEB 001 Caps" panose="020B0603030804020204" pitchFamily="34" charset="0"/>
              </a:rPr>
              <a:t>პაატა გოგიშვილი</a:t>
            </a:r>
            <a:endParaRPr lang="en-US" sz="3000" dirty="0">
              <a:latin typeface="BPG WEB 001 Caps" panose="020B0603030804020204" pitchFamily="34" charset="0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186543" y="3502098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8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ინფორმატიკის დოქტორი</a:t>
            </a:r>
            <a:endParaRPr lang="en-US" sz="1800" dirty="0" smtClean="0">
              <a:latin typeface="BPG Web 002" panose="020B0603030804020204" pitchFamily="34" charset="0"/>
              <a:cs typeface="BPG Web 002" panose="020B0603030804020204" pitchFamily="34" charset="0"/>
            </a:endParaRPr>
          </a:p>
          <a:p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ასოცირებული პროფესორი</a:t>
            </a:r>
            <a:endParaRPr lang="en-US" sz="1400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18" name="Subtitle 2"/>
          <p:cNvSpPr txBox="1">
            <a:spLocks/>
          </p:cNvSpPr>
          <p:nvPr/>
        </p:nvSpPr>
        <p:spPr>
          <a:xfrm>
            <a:off x="1215972" y="4721298"/>
            <a:ext cx="2517828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400" dirty="0">
                <a:latin typeface="BPG Web 002" panose="020B0603030804020204" pitchFamily="34" charset="0"/>
                <a:cs typeface="BPG Web 002" panose="020B0603030804020204" pitchFamily="34" charset="0"/>
              </a:rPr>
              <a:t>20</a:t>
            </a:r>
            <a:r>
              <a:rPr lang="en-US" sz="1400" dirty="0">
                <a:latin typeface="BPG Web 002" panose="020B0603030804020204" pitchFamily="34" charset="0"/>
                <a:cs typeface="BPG Web 002" panose="020B0603030804020204" pitchFamily="34" charset="0"/>
              </a:rPr>
              <a:t>2</a:t>
            </a:r>
            <a:r>
              <a:rPr lang="ka-GE" sz="1400" dirty="0">
                <a:latin typeface="BPG Web 002" panose="020B0603030804020204" pitchFamily="34" charset="0"/>
                <a:cs typeface="BPG Web 002" panose="020B0603030804020204" pitchFamily="34" charset="0"/>
              </a:rPr>
              <a:t>3 </a:t>
            </a:r>
            <a:r>
              <a:rPr lang="ka-GE" sz="14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წლის 17 ოქტომბერი</a:t>
            </a:r>
            <a:endParaRPr lang="en-US" sz="1400" dirty="0">
              <a:latin typeface="BPG Web 002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268499" y="1123266"/>
            <a:ext cx="7616133" cy="6864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500" dirty="0" smtClean="0">
                <a:latin typeface="BPG Web 002" panose="020B0603030804020204" pitchFamily="34" charset="0"/>
                <a:cs typeface="BPG Web 002" panose="020B0603030804020204" pitchFamily="34" charset="0"/>
              </a:rPr>
              <a:t>უსადენო </a:t>
            </a:r>
            <a:r>
              <a:rPr lang="ka-GE" sz="2500" smtClean="0">
                <a:latin typeface="BPG Web 002" panose="020B0603030804020204" pitchFamily="34" charset="0"/>
                <a:cs typeface="BPG Web 002" panose="020B0603030804020204" pitchFamily="34" charset="0"/>
              </a:rPr>
              <a:t>ქსელის უსაფრთხოება</a:t>
            </a:r>
            <a:endParaRPr lang="ka-GE" sz="2500" dirty="0" smtClean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2876550"/>
            <a:ext cx="1368118" cy="136811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02613" y="4331313"/>
            <a:ext cx="271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a-GE" sz="16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ტექნოლოგიის სკოლა</a:t>
            </a:r>
            <a:endParaRPr lang="en-US" sz="16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194482" y="4685265"/>
            <a:ext cx="4797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a-GE" sz="12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ბიზნესის ტექნოლოგიის და განათლების ფაკულტეტი</a:t>
            </a:r>
            <a:endParaRPr lang="en-US" sz="12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1215972" y="285749"/>
            <a:ext cx="7406640" cy="762001"/>
          </a:xfrm>
        </p:spPr>
        <p:txBody>
          <a:bodyPr>
            <a:normAutofit/>
          </a:bodyPr>
          <a:lstStyle/>
          <a:p>
            <a:r>
              <a:rPr lang="ka-GE" sz="32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შესავალი </a:t>
            </a:r>
            <a:r>
              <a:rPr lang="ka-GE" sz="3200" b="1" dirty="0" err="1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კიბერუსაფრთხოებაში</a:t>
            </a:r>
            <a:endParaRPr lang="en-US" sz="32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98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რუთერი </a:t>
            </a:r>
            <a:r>
              <a:rPr lang="ka-GE" sz="3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ლეპტოპის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მოთხოვნას გადაგზავნის </a:t>
            </a:r>
            <a:r>
              <a:rPr lang="ka-GE" sz="3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ფეისბუქთან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00-06-31-db-b0-a8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0a-13-5b-fe-c1-b4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1412" y="2906766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192.168.2.25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4639982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192.168.2.26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75972"/>
            <a:ext cx="2037397" cy="12733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05973" y="3184891"/>
            <a:ext cx="197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facebook.com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05973" y="3486150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185.60.218.35</a:t>
            </a:r>
          </a:p>
        </p:txBody>
      </p:sp>
      <p:sp>
        <p:nvSpPr>
          <p:cNvPr id="19" name="Left Arrow 18"/>
          <p:cNvSpPr/>
          <p:nvPr/>
        </p:nvSpPr>
        <p:spPr>
          <a:xfrm rot="9764465">
            <a:off x="3146270" y="3624929"/>
            <a:ext cx="1315063" cy="182616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rot="10523451">
            <a:off x="6691198" y="2636941"/>
            <a:ext cx="760211" cy="201381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60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Facebook 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ამუშავებს მოთხოვნას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00-06-31-db-b0-a8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0a-13-5b-fe-c1-b4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1412" y="2906766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192.168.2.25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4639982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192.168.2.26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75972"/>
            <a:ext cx="2037397" cy="12733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05973" y="3184891"/>
            <a:ext cx="197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facebook.com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05973" y="3486150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185.60.218.35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113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Facebook 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პასუხობს მოთხოვნას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00-06-31-db-b0-a8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0a-13-5b-fe-c1-b4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1412" y="2906766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192.168.2.25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4639982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192.168.2.26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75972"/>
            <a:ext cx="2037397" cy="12733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05973" y="3184891"/>
            <a:ext cx="197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facebook.com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05973" y="3486150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185.60.218.35</a:t>
            </a:r>
          </a:p>
        </p:txBody>
      </p:sp>
      <p:sp>
        <p:nvSpPr>
          <p:cNvPr id="20" name="Left Arrow 19"/>
          <p:cNvSpPr/>
          <p:nvPr/>
        </p:nvSpPr>
        <p:spPr>
          <a:xfrm rot="21020403">
            <a:off x="6691198" y="2636941"/>
            <a:ext cx="760211" cy="201381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5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819743"/>
          </a:xfrm>
        </p:spPr>
        <p:txBody>
          <a:bodyPr>
            <a:normAutofit fontScale="90000"/>
          </a:bodyPr>
          <a:lstStyle/>
          <a:p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რუთერი კითხულობს</a:t>
            </a:r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IP 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მისამართის მფლობელს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00-06-31-db-b0-a8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0a-13-5b-fe-c1-b4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1412" y="2906766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192.168.2.25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4639982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192.168.2.26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75972"/>
            <a:ext cx="2037397" cy="12733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05973" y="3184891"/>
            <a:ext cx="197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facebook.com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05973" y="3486150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185.60.218.35</a:t>
            </a:r>
          </a:p>
        </p:txBody>
      </p:sp>
      <p:sp>
        <p:nvSpPr>
          <p:cNvPr id="20" name="Left Arrow 19"/>
          <p:cNvSpPr/>
          <p:nvPr/>
        </p:nvSpPr>
        <p:spPr>
          <a:xfrm rot="21020403">
            <a:off x="6691198" y="2636941"/>
            <a:ext cx="760211" cy="201381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13808" y="1231501"/>
            <a:ext cx="6137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5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60285" y="1528365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192.168.2.26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66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Laptop 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პასუხობს</a:t>
            </a:r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Router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-ს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00-06-31-db-b0-a8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0a-13-5b-fe-c1-b4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1412" y="2906766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192.168.2.25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4639982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192.168.2.26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75972"/>
            <a:ext cx="2037397" cy="12733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05973" y="3184891"/>
            <a:ext cx="197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facebook.com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05973" y="3486150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185.60.218.35</a:t>
            </a:r>
          </a:p>
        </p:txBody>
      </p:sp>
      <p:sp>
        <p:nvSpPr>
          <p:cNvPr id="20" name="Left Arrow 19"/>
          <p:cNvSpPr/>
          <p:nvPr/>
        </p:nvSpPr>
        <p:spPr>
          <a:xfrm rot="21020403">
            <a:off x="6691198" y="2636941"/>
            <a:ext cx="760211" cy="201381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13808" y="1231501"/>
            <a:ext cx="6137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0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5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60285" y="1528365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smtClean="0">
                <a:latin typeface="Lucida Console" panose="020B0609040504020204" pitchFamily="49" charset="0"/>
              </a:rPr>
              <a:t>192.168.2.26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24" name="Left Arrow 23"/>
          <p:cNvSpPr/>
          <p:nvPr/>
        </p:nvSpPr>
        <p:spPr>
          <a:xfrm rot="9764465">
            <a:off x="2765460" y="3434896"/>
            <a:ext cx="2120795" cy="123399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532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66800" y="209550"/>
            <a:ext cx="8341368" cy="646375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Laptop 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ღებულობს </a:t>
            </a:r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-ის პასუხს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00-06-31-db-b0-a8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0a-13-5b-fe-c1-b4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1412" y="2906766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192.168.2.25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4639982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192.168.2.26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75972"/>
            <a:ext cx="2037397" cy="12733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05973" y="3184891"/>
            <a:ext cx="197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facebook.com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05973" y="3486150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185.60.218.35</a:t>
            </a:r>
          </a:p>
        </p:txBody>
      </p:sp>
      <p:sp>
        <p:nvSpPr>
          <p:cNvPr id="24" name="Left Arrow 23"/>
          <p:cNvSpPr/>
          <p:nvPr/>
        </p:nvSpPr>
        <p:spPr>
          <a:xfrm rot="9764465">
            <a:off x="2765460" y="3434896"/>
            <a:ext cx="2120795" cy="123399"/>
          </a:xfrm>
          <a:prstGeom prst="leftArrow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21020403">
            <a:off x="6691198" y="2636941"/>
            <a:ext cx="760211" cy="201381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rot="20565396">
            <a:off x="2839969" y="3597353"/>
            <a:ext cx="2105157" cy="181333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988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11525"/>
            <a:ext cx="7848600" cy="986992"/>
          </a:xfrm>
        </p:spPr>
        <p:txBody>
          <a:bodyPr>
            <a:normAutofit/>
          </a:bodyPr>
          <a:lstStyle/>
          <a:p>
            <a:r>
              <a:rPr lang="ka-GE" sz="29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რუთერს პასუხი შეიძლება სხვა კომპიუტერმაც გასცეს</a:t>
            </a:r>
            <a:endParaRPr lang="en-US" sz="29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00-06-31-db-b0-a8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0a-13-5b-fe-c1-b4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01412" y="2898460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75972"/>
            <a:ext cx="2037397" cy="12733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05973" y="3184891"/>
            <a:ext cx="197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facebook.com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05973" y="3486150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185.60.218.35</a:t>
            </a:r>
          </a:p>
        </p:txBody>
      </p:sp>
      <p:sp>
        <p:nvSpPr>
          <p:cNvPr id="24" name="Left Arrow 23"/>
          <p:cNvSpPr/>
          <p:nvPr/>
        </p:nvSpPr>
        <p:spPr>
          <a:xfrm rot="12152989">
            <a:off x="3275231" y="2218232"/>
            <a:ext cx="1723337" cy="154651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21020403">
            <a:off x="6691198" y="2636941"/>
            <a:ext cx="760211" cy="201381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19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880677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მისამართი და </a:t>
            </a:r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 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მისამართი უნდა იყოს შესაბამისი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00-06-31-db-b0-a8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0a-13-5b-fe-c1-b4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01412" y="2898460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smtClean="0">
                <a:latin typeface="Lucida Console" panose="020B0609040504020204" pitchFamily="49" charset="0"/>
              </a:rPr>
              <a:t>192.168.2.26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75972"/>
            <a:ext cx="2037397" cy="12733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05973" y="3184891"/>
            <a:ext cx="197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facebook.com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05973" y="3486150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185.60.218.35</a:t>
            </a:r>
          </a:p>
        </p:txBody>
      </p:sp>
      <p:sp>
        <p:nvSpPr>
          <p:cNvPr id="24" name="Left Arrow 23"/>
          <p:cNvSpPr/>
          <p:nvPr/>
        </p:nvSpPr>
        <p:spPr>
          <a:xfrm rot="12152989">
            <a:off x="3275231" y="2218232"/>
            <a:ext cx="1723337" cy="154651"/>
          </a:xfrm>
          <a:prstGeom prst="leftArrow">
            <a:avLst/>
          </a:prstGeom>
          <a:solidFill>
            <a:srgbClr val="FF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/>
          <p:cNvSpPr/>
          <p:nvPr/>
        </p:nvSpPr>
        <p:spPr>
          <a:xfrm rot="21020403">
            <a:off x="6691198" y="2636941"/>
            <a:ext cx="760211" cy="201381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rot="1362695">
            <a:off x="3127024" y="2483519"/>
            <a:ext cx="1858863" cy="128102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26711" y="2516032"/>
            <a:ext cx="555499" cy="1171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112686" y="2396890"/>
            <a:ext cx="1057" cy="38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27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en-US" sz="32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ქსელების უმეტესობა</a:t>
            </a:r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დაცულია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717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14" name="Left Arrow 13"/>
          <p:cNvSpPr/>
          <p:nvPr/>
        </p:nvSpPr>
        <p:spPr>
          <a:xfrm rot="10800000">
            <a:off x="3048000" y="2831501"/>
            <a:ext cx="1315063" cy="182616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 rot="21049138">
            <a:off x="5307080" y="3381416"/>
            <a:ext cx="2057400" cy="413320"/>
          </a:xfrm>
          <a:prstGeom prst="rect">
            <a:avLst/>
          </a:prstGeom>
        </p:spPr>
        <p:txBody>
          <a:bodyPr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500" b="1" dirty="0" smtClean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WPA, WPA2</a:t>
            </a:r>
            <a:endParaRPr lang="en-US" sz="2500" b="1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434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9906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Handshake 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არის საჭირო</a:t>
            </a:r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წვდომის დასამყარებლად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717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37" y="1958514"/>
            <a:ext cx="872987" cy="872987"/>
          </a:xfrm>
          <a:prstGeom prst="rect">
            <a:avLst/>
          </a:prstGeom>
        </p:spPr>
      </p:pic>
      <p:sp>
        <p:nvSpPr>
          <p:cNvPr id="11" name="Left Arrow 10"/>
          <p:cNvSpPr/>
          <p:nvPr/>
        </p:nvSpPr>
        <p:spPr>
          <a:xfrm rot="10800000">
            <a:off x="3048000" y="2831501"/>
            <a:ext cx="1315063" cy="182616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 rot="21049138">
            <a:off x="5307080" y="3381416"/>
            <a:ext cx="2057400" cy="413320"/>
          </a:xfrm>
          <a:prstGeom prst="rect">
            <a:avLst/>
          </a:prstGeom>
        </p:spPr>
        <p:txBody>
          <a:bodyPr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500" b="1" dirty="0" smtClean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WPA, WPA2</a:t>
            </a:r>
            <a:endParaRPr lang="en-US" sz="2500" b="1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219285" y="248975"/>
            <a:ext cx="7406640" cy="685800"/>
          </a:xfrm>
        </p:spPr>
        <p:txBody>
          <a:bodyPr>
            <a:normAutofit/>
          </a:bodyPr>
          <a:lstStyle/>
          <a:p>
            <a:r>
              <a:rPr lang="ka-GE" sz="3000" b="1" dirty="0" smtClean="0">
                <a:latin typeface="BPG WEB 001 Caps" panose="020B0603030804020204" pitchFamily="34" charset="0"/>
                <a:cs typeface="BPG Web 002" panose="020B0603030804020204" pitchFamily="34" charset="0"/>
              </a:rPr>
              <a:t>ლექციის თემები</a:t>
            </a:r>
            <a:endParaRPr lang="en-US" sz="3000" b="1" dirty="0">
              <a:latin typeface="BPG WEB 001 Caps" panose="020B0603030804020204" pitchFamily="34" charset="0"/>
              <a:cs typeface="BPG Web 002" panose="020B06030308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34525" y="1504652"/>
            <a:ext cx="74708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ინფორმაციის </a:t>
            </a:r>
            <a:r>
              <a:rPr lang="ka-GE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მიმოცვლა</a:t>
            </a:r>
            <a:r>
              <a:rPr lang="ka-G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კომპიუტერულ ქსელებში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დაცულ ქსელთან შეერთება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a-G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ქსელის შეტევები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a-G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თეორია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გარე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WiFi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a-G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ანტენის ინსტალაცია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ქსელის მოწყობილობებზე შეტევა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WPA </a:t>
            </a:r>
            <a:r>
              <a:rPr lang="ka-G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და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WPA2 </a:t>
            </a:r>
            <a:r>
              <a:rPr lang="ka-GE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ქსელების გატეხვა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5400000">
            <a:off x="-1371643" y="2989675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ILIA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1647646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1143000"/>
          </a:xfrm>
        </p:spPr>
        <p:txBody>
          <a:bodyPr>
            <a:normAutofit/>
          </a:bodyPr>
          <a:lstStyle/>
          <a:p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ჰაკერებს შეუძლიათ </a:t>
            </a:r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Handshake 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პაკეტების გადაჭერა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5717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 rot="21049138">
            <a:off x="5307080" y="3381416"/>
            <a:ext cx="2057400" cy="413320"/>
          </a:xfrm>
          <a:prstGeom prst="rect">
            <a:avLst/>
          </a:prstGeom>
        </p:spPr>
        <p:txBody>
          <a:bodyPr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500" b="1" dirty="0" smtClean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WPA, WPA2</a:t>
            </a:r>
            <a:endParaRPr lang="en-US" sz="2500" b="1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561" y="3714750"/>
            <a:ext cx="1016164" cy="121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037" y="1958514"/>
            <a:ext cx="872987" cy="872987"/>
          </a:xfrm>
          <a:prstGeom prst="rect">
            <a:avLst/>
          </a:prstGeom>
        </p:spPr>
      </p:pic>
      <p:sp>
        <p:nvSpPr>
          <p:cNvPr id="12" name="Left Arrow 11"/>
          <p:cNvSpPr/>
          <p:nvPr/>
        </p:nvSpPr>
        <p:spPr>
          <a:xfrm rot="10800000">
            <a:off x="3048000" y="2831501"/>
            <a:ext cx="1315063" cy="182616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 rot="18968175">
            <a:off x="2555266" y="3537178"/>
            <a:ext cx="1154846" cy="101796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565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1066799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Handshake 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პაკეტიდან შესაძლებელია პაროლის გამოცნობა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339836"/>
            <a:ext cx="872987" cy="872987"/>
          </a:xfrm>
          <a:prstGeom prst="rect">
            <a:avLst/>
          </a:prstGeom>
        </p:spPr>
      </p:pic>
      <p:sp>
        <p:nvSpPr>
          <p:cNvPr id="13" name="Left Arrow 12"/>
          <p:cNvSpPr/>
          <p:nvPr/>
        </p:nvSpPr>
        <p:spPr>
          <a:xfrm rot="10800000">
            <a:off x="3320493" y="2571542"/>
            <a:ext cx="1154846" cy="204787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48200" y="2473881"/>
            <a:ext cx="154401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latin typeface="Lucida Console" panose="020B0609040504020204" pitchFamily="49" charset="0"/>
              </a:rPr>
              <a:t>password</a:t>
            </a:r>
            <a:endParaRPr lang="en-US" sz="2200" b="1" dirty="0">
              <a:latin typeface="Lucida Console" panose="020B06090405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140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08" y="2495550"/>
            <a:ext cx="8100092" cy="29265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32747"/>
            <a:ext cx="7772400" cy="595677"/>
          </a:xfrm>
        </p:spPr>
        <p:txBody>
          <a:bodyPr>
            <a:normAutofit/>
          </a:bodyPr>
          <a:lstStyle/>
          <a:p>
            <a:r>
              <a:rPr lang="ka-GE" sz="30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მიდით სამიზნე წერტილთან ახლოს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83" y="3942228"/>
            <a:ext cx="1016164" cy="1219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15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08" y="2495550"/>
            <a:ext cx="8100092" cy="29265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32747"/>
            <a:ext cx="7772400" cy="595677"/>
          </a:xfrm>
        </p:spPr>
        <p:txBody>
          <a:bodyPr>
            <a:normAutofit/>
          </a:bodyPr>
          <a:lstStyle/>
          <a:p>
            <a:r>
              <a:rPr lang="ka-GE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მიდით სამიზნე წერტილთან ახლოს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60" y="1361676"/>
            <a:ext cx="1103937" cy="102334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83" y="3942228"/>
            <a:ext cx="1016164" cy="1219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2641835"/>
            <a:ext cx="838201" cy="7737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 rot="20920651">
            <a:off x="4566033" y="2244105"/>
            <a:ext cx="10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Luka777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162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08" y="2495550"/>
            <a:ext cx="8100092" cy="29265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32747"/>
            <a:ext cx="7772400" cy="595677"/>
          </a:xfrm>
        </p:spPr>
        <p:txBody>
          <a:bodyPr>
            <a:normAutofit/>
          </a:bodyPr>
          <a:lstStyle/>
          <a:p>
            <a:r>
              <a:rPr lang="ka-GE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მიდით სამიზნე წერტილთან ახლოს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60" y="1361676"/>
            <a:ext cx="1103937" cy="102334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90" y="786278"/>
            <a:ext cx="1150813" cy="1066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83" y="3942228"/>
            <a:ext cx="1016164" cy="1219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38" y="1963605"/>
            <a:ext cx="715313" cy="6602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2641835"/>
            <a:ext cx="838201" cy="77372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 rot="20920651">
            <a:off x="4566033" y="2244105"/>
            <a:ext cx="10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Luka777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20920651">
            <a:off x="1796692" y="1750078"/>
            <a:ext cx="10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Ahmed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044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08" y="2495550"/>
            <a:ext cx="8100092" cy="29265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32747"/>
            <a:ext cx="7772400" cy="595677"/>
          </a:xfrm>
        </p:spPr>
        <p:txBody>
          <a:bodyPr>
            <a:normAutofit/>
          </a:bodyPr>
          <a:lstStyle/>
          <a:p>
            <a:r>
              <a:rPr lang="ka-GE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მიდით სამიზნე წერტილთან ახლოს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60" y="1361676"/>
            <a:ext cx="1103937" cy="10233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63" y="1290951"/>
            <a:ext cx="1356307" cy="12572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90" y="786278"/>
            <a:ext cx="1150813" cy="1066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83" y="3942228"/>
            <a:ext cx="1016164" cy="1219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38" y="1963605"/>
            <a:ext cx="715313" cy="6602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2641835"/>
            <a:ext cx="838201" cy="7737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50" y="2132092"/>
            <a:ext cx="494305" cy="45628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 rot="20920651">
            <a:off x="4566033" y="2244105"/>
            <a:ext cx="10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Luka777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20920651">
            <a:off x="1796692" y="1750078"/>
            <a:ext cx="10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Ahmed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0920651">
            <a:off x="7210166" y="2430358"/>
            <a:ext cx="10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82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08" y="2495550"/>
            <a:ext cx="8100092" cy="29265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32747"/>
            <a:ext cx="7772400" cy="595677"/>
          </a:xfrm>
        </p:spPr>
        <p:txBody>
          <a:bodyPr>
            <a:normAutofit/>
          </a:bodyPr>
          <a:lstStyle/>
          <a:p>
            <a:r>
              <a:rPr lang="ka-GE" sz="30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მიდით სამიზნე წერტილთან ახლოს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30" y="151069"/>
            <a:ext cx="1068613" cy="9906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60" y="1361676"/>
            <a:ext cx="1103937" cy="102334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163" y="1290951"/>
            <a:ext cx="1356307" cy="12572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90" y="786278"/>
            <a:ext cx="1150813" cy="10668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483" y="3942228"/>
            <a:ext cx="1016164" cy="1219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738" y="1963605"/>
            <a:ext cx="715313" cy="6602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9" y="2641835"/>
            <a:ext cx="838201" cy="7737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317" y="507553"/>
            <a:ext cx="381000" cy="35169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50" y="2132092"/>
            <a:ext cx="494305" cy="45628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 rot="20920651">
            <a:off x="8409413" y="1075326"/>
            <a:ext cx="908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Maia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20920651">
            <a:off x="4445872" y="2244105"/>
            <a:ext cx="10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Luka777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 rot="20920651">
            <a:off x="1796692" y="1750078"/>
            <a:ext cx="10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Ahmed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0920651">
            <a:off x="7210166" y="2430358"/>
            <a:ext cx="102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00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sz="3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Chipset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-ს უნდა ჰქონდეს </a:t>
            </a:r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-ის რეჟიმი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0" y="4095750"/>
            <a:ext cx="1740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Roboto"/>
              </a:rPr>
              <a:t>ALFA</a:t>
            </a:r>
          </a:p>
          <a:p>
            <a:pPr algn="ctr"/>
            <a:r>
              <a:rPr lang="en-US" dirty="0" smtClean="0">
                <a:latin typeface="Roboto"/>
              </a:rPr>
              <a:t>AWUS036ACH</a:t>
            </a:r>
            <a:endParaRPr lang="en-US" b="0" i="0" dirty="0">
              <a:effectLst/>
              <a:latin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52550"/>
            <a:ext cx="2489626" cy="24896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15000" y="3151257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Ubuntu"/>
              </a:rPr>
              <a:t>RTL8812AU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057" y="1593729"/>
            <a:ext cx="1789562" cy="17895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98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8153400" cy="838200"/>
          </a:xfrm>
        </p:spPr>
        <p:txBody>
          <a:bodyPr>
            <a:normAutofit fontScale="90000"/>
          </a:bodyPr>
          <a:lstStyle/>
          <a:p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ჩაშენებული </a:t>
            </a:r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Chipset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-ების უმრავლესობას არ აქვს მონიტორინგის რეჟიმის მხარდაჭერა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28800" y="4095750"/>
            <a:ext cx="1740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latin typeface="Roboto"/>
              </a:rPr>
              <a:t>ALFA</a:t>
            </a:r>
          </a:p>
          <a:p>
            <a:pPr algn="ctr"/>
            <a:r>
              <a:rPr lang="en-US" dirty="0" smtClean="0">
                <a:latin typeface="Roboto"/>
              </a:rPr>
              <a:t>AWUS036ACH</a:t>
            </a:r>
            <a:endParaRPr lang="en-US" b="0" i="0" dirty="0">
              <a:effectLst/>
              <a:latin typeface="Robot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52550"/>
            <a:ext cx="2489626" cy="24896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15000" y="3151257"/>
            <a:ext cx="1450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Ubuntu"/>
              </a:rPr>
              <a:t>RTL8812AU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057" y="1593729"/>
            <a:ext cx="1789562" cy="17895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1110226">
            <a:off x="4872517" y="4174232"/>
            <a:ext cx="415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>
                <a:latin typeface="Calibri" panose="020F0502020204030204" pitchFamily="34" charset="0"/>
                <a:cs typeface="Calibri" panose="020F0502020204030204" pitchFamily="34" charset="0"/>
              </a:rPr>
              <a:t>მონიტორინგის რეჟიმის მქონე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Chipset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09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ინფორმაციის </a:t>
            </a:r>
            <a:r>
              <a:rPr lang="ka-GE" sz="3200" b="1" dirty="0" err="1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მიმოცვლა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ქსელში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492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 fontScale="90000"/>
          </a:bodyPr>
          <a:lstStyle/>
          <a:p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ყველა მოწყობილობას აქვს</a:t>
            </a:r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Mac 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მისამართი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smtClean="0">
                <a:latin typeface="Lucida Console" panose="020B0609040504020204" pitchFamily="49" charset="0"/>
              </a:rPr>
              <a:t>00-06-31-db-b0-a8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0a-13-5b-fe-c1-b4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00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 fontScale="90000"/>
          </a:bodyPr>
          <a:lstStyle/>
          <a:p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რუთერი ანიჭებს ლოკალურ</a:t>
            </a:r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IP 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მისამართს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00-06-31-db-b0-a8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0a-13-5b-fe-c1-b4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69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 fontScale="90000"/>
          </a:bodyPr>
          <a:lstStyle/>
          <a:p>
            <a:r>
              <a:rPr lang="ka-GE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რუთერი ანიჭებს ლოკალურ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IP </a:t>
            </a:r>
            <a:r>
              <a:rPr lang="ka-GE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მისამართს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00-06-31-db-b0-a8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0a-13-5b-fe-c1-b4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4" name="Rectangle 13"/>
          <p:cNvSpPr/>
          <p:nvPr/>
        </p:nvSpPr>
        <p:spPr>
          <a:xfrm rot="1056747">
            <a:off x="3427321" y="1849052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192.168.2.25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 rot="20672495">
            <a:off x="3358128" y="3686315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5" name="Left Arrow 4"/>
          <p:cNvSpPr/>
          <p:nvPr/>
        </p:nvSpPr>
        <p:spPr>
          <a:xfrm rot="970944">
            <a:off x="3443370" y="2193633"/>
            <a:ext cx="1315063" cy="182616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Arrow 15"/>
          <p:cNvSpPr/>
          <p:nvPr/>
        </p:nvSpPr>
        <p:spPr>
          <a:xfrm rot="20582159">
            <a:off x="3274630" y="3480410"/>
            <a:ext cx="1315063" cy="182616"/>
          </a:xfrm>
          <a:prstGeom prst="lef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46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57150"/>
            <a:ext cx="7772400" cy="1066800"/>
          </a:xfrm>
        </p:spPr>
        <p:txBody>
          <a:bodyPr>
            <a:normAutofit/>
          </a:bodyPr>
          <a:lstStyle/>
          <a:p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ყველა მოწყობილობა იღებს ლოკალურ</a:t>
            </a:r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 </a:t>
            </a:r>
            <a:r>
              <a:rPr lang="ka-GE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მისამართს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00-06-31-db-b0-a8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0a-13-5b-fe-c1-b4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1412" y="2906766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192.168.2.25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4639982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9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3000" y="209550"/>
            <a:ext cx="7772400" cy="646375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 </a:t>
            </a:r>
            <a:r>
              <a:rPr lang="ka-GE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არის </a:t>
            </a:r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lang="en-US" sz="3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Resolution </a:t>
            </a:r>
            <a:r>
              <a:rPr lang="en-US" sz="32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en-US" sz="30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00-06-31-db-b0-a8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6" name="TextBox 15"/>
          <p:cNvSpPr txBox="1"/>
          <p:nvPr/>
        </p:nvSpPr>
        <p:spPr>
          <a:xfrm rot="1165129">
            <a:off x="5277049" y="1551837"/>
            <a:ext cx="3460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გაუშვით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 smtClean="0">
                <a:latin typeface="Lucida Console" panose="020B0609040504020204" pitchFamily="49" charset="0"/>
                <a:cs typeface="Calibri" panose="020F0502020204030204" pitchFamily="34" charset="0"/>
              </a:rPr>
              <a:t>arp</a:t>
            </a:r>
            <a:r>
              <a:rPr lang="en-US" dirty="0" smtClean="0">
                <a:latin typeface="Lucida Console" panose="020B0609040504020204" pitchFamily="49" charset="0"/>
                <a:cs typeface="Calibri" panose="020F0502020204030204" pitchFamily="34" charset="0"/>
              </a:rPr>
              <a:t> -a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a-GE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ბრძანება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0a-13-5b-fe-c1-b4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1412" y="2906766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192.168.2.25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4639982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192.168.2.26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6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9" y="136000"/>
            <a:ext cx="901372" cy="91175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142999" y="209550"/>
            <a:ext cx="8133397" cy="646375"/>
          </a:xfrm>
        </p:spPr>
        <p:txBody>
          <a:bodyPr>
            <a:normAutofit/>
          </a:bodyPr>
          <a:lstStyle/>
          <a:p>
            <a:r>
              <a:rPr lang="en-US" sz="25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Laptop </a:t>
            </a:r>
            <a:r>
              <a:rPr lang="ka-GE" sz="25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იწყებს </a:t>
            </a:r>
            <a:r>
              <a:rPr lang="en-US" sz="25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ka-GE" sz="2500" b="1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-თან კავშირის დამყარებას</a:t>
            </a:r>
            <a:endParaRPr lang="en-US" sz="25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1" y="1123950"/>
            <a:ext cx="1447800" cy="15000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3562350"/>
            <a:ext cx="1066800" cy="7021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038350"/>
            <a:ext cx="1508707" cy="13985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40884" y="3562350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00-06-31-db-b0-a8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47800" y="4369393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0c-96-e6-04-05-f7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51113" y="2624002"/>
            <a:ext cx="20377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0a-13-5b-fe-c1-b4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59437" y="3870127"/>
            <a:ext cx="13837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192.168.2.1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1412" y="2906766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192.168.2.25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47800" y="4639982"/>
            <a:ext cx="14927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Lucida Console" panose="020B0609040504020204" pitchFamily="49" charset="0"/>
              </a:rPr>
              <a:t>192.168.2.26</a:t>
            </a:r>
            <a:endParaRPr lang="en-US" sz="1400" b="1" dirty="0">
              <a:latin typeface="Lucida Console" panose="020B0609040504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1975972"/>
            <a:ext cx="2037397" cy="127337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505973" y="3184891"/>
            <a:ext cx="197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facebook.com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05973" y="3486150"/>
            <a:ext cx="16017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Lucida Console" panose="020B0609040504020204" pitchFamily="49" charset="0"/>
              </a:rPr>
              <a:t>185.60.218.35</a:t>
            </a:r>
          </a:p>
        </p:txBody>
      </p:sp>
      <p:sp>
        <p:nvSpPr>
          <p:cNvPr id="19" name="Left Arrow 18"/>
          <p:cNvSpPr/>
          <p:nvPr/>
        </p:nvSpPr>
        <p:spPr>
          <a:xfrm rot="9764465">
            <a:off x="3146270" y="3624929"/>
            <a:ext cx="1315063" cy="182616"/>
          </a:xfrm>
          <a:prstGeom prst="lef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5400000">
            <a:off x="-1371643" y="2913476"/>
            <a:ext cx="37498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500" dirty="0" smtClean="0">
                <a:solidFill>
                  <a:schemeClr val="accent5"/>
                </a:solidFill>
                <a:latin typeface="BPG Web 002 Caps" panose="020B0603030804020204" pitchFamily="34" charset="0"/>
                <a:cs typeface="BPG Web 002 Caps" panose="020B0603030804020204" pitchFamily="34" charset="0"/>
              </a:rPr>
              <a:t>ილიას სახელმწიფო უნივერსიტეტი</a:t>
            </a:r>
            <a:endParaRPr lang="en-US" sz="1500" dirty="0">
              <a:solidFill>
                <a:schemeClr val="accent5"/>
              </a:solidFill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178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6194</TotalTime>
  <Words>398</Words>
  <Application>Microsoft Office PowerPoint</Application>
  <PresentationFormat>On-screen Show (16:9)</PresentationFormat>
  <Paragraphs>189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BPG WEB 001 Caps</vt:lpstr>
      <vt:lpstr>BPG Web 002</vt:lpstr>
      <vt:lpstr>BPG Web 002 Caps</vt:lpstr>
      <vt:lpstr>Calibri</vt:lpstr>
      <vt:lpstr>Gill Sans MT</vt:lpstr>
      <vt:lpstr>Lucida Console</vt:lpstr>
      <vt:lpstr>Roboto</vt:lpstr>
      <vt:lpstr>Ubuntu</vt:lpstr>
      <vt:lpstr>Verdana</vt:lpstr>
      <vt:lpstr>Wingdings 2</vt:lpstr>
      <vt:lpstr>Solstice</vt:lpstr>
      <vt:lpstr>შესავალი კიბერუსაფრთხოებაში</vt:lpstr>
      <vt:lpstr>ლექციის თემები</vt:lpstr>
      <vt:lpstr>ინფორმაციის მიმოცვლა ქსელში</vt:lpstr>
      <vt:lpstr>ყველა მოწყობილობას აქვს Mac მისამართი</vt:lpstr>
      <vt:lpstr>რუთერი ანიჭებს ლოკალურ IP მისამართს</vt:lpstr>
      <vt:lpstr>რუთერი ანიჭებს ლოკალურ IP მისამართს</vt:lpstr>
      <vt:lpstr>ყველა მოწყობილობა იღებს ლოკალურ IP მისამართს</vt:lpstr>
      <vt:lpstr>ARP არის Address Resolution Protocol</vt:lpstr>
      <vt:lpstr>Laptop იწყებს Facebook-თან კავშირის დამყარებას</vt:lpstr>
      <vt:lpstr>რუთერი ლეპტოპის მოთხოვნას გადაგზავნის ფეისბუქთან</vt:lpstr>
      <vt:lpstr>Facebook ამუშავებს მოთხოვნას</vt:lpstr>
      <vt:lpstr>Facebook პასუხობს მოთხოვნას</vt:lpstr>
      <vt:lpstr>რუთერი კითხულობს IP მისამართის მფლობელს</vt:lpstr>
      <vt:lpstr>Laptop პასუხობს Router-ს</vt:lpstr>
      <vt:lpstr>Laptop ღებულობს Facebook-ის პასუხს</vt:lpstr>
      <vt:lpstr>რუთერს პასუხი შეიძლება სხვა კომპიუტერმაც გასცეს</vt:lpstr>
      <vt:lpstr>IP მისამართი და MAC მისამართი უნდა იყოს შესაბამისი</vt:lpstr>
      <vt:lpstr>WiFi ქსელების უმეტესობა დაცულია</vt:lpstr>
      <vt:lpstr>Handshake არის საჭირო წვდომის დასამყარებლად</vt:lpstr>
      <vt:lpstr>ჰაკერებს შეუძლიათ Handshake პაკეტების გადაჭერა</vt:lpstr>
      <vt:lpstr>Handshake პაკეტიდან შესაძლებელია პაროლის გამოცნობა</vt:lpstr>
      <vt:lpstr>მიდით სამიზნე წერტილთან ახლოს</vt:lpstr>
      <vt:lpstr>მიდით სამიზნე წერტილთან ახლოს</vt:lpstr>
      <vt:lpstr>მიდით სამიზნე წერტილთან ახლოს</vt:lpstr>
      <vt:lpstr>მიდით სამიზნე წერტილთან ახლოს</vt:lpstr>
      <vt:lpstr>მიდით სამიზნე წერტილთან ახლოს</vt:lpstr>
      <vt:lpstr>WiFi Chipset-ს უნდა ჰქონდეს Monitoring-ის რეჟიმი</vt:lpstr>
      <vt:lpstr>ჩაშენებული Chipset-ების უმრავლესობას არ აქვს მონიტორინგის რეჟიმის მხარდაჭერა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User</cp:lastModifiedBy>
  <cp:revision>754</cp:revision>
  <dcterms:created xsi:type="dcterms:W3CDTF">2016-09-13T18:38:05Z</dcterms:created>
  <dcterms:modified xsi:type="dcterms:W3CDTF">2023-10-18T06:09:28Z</dcterms:modified>
</cp:coreProperties>
</file>