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2" r:id="rId2"/>
    <p:sldId id="323" r:id="rId3"/>
    <p:sldId id="324" r:id="rId4"/>
    <p:sldId id="325"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60" r:id="rId22"/>
    <p:sldId id="359"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9/19/2022</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2573" y="742950"/>
            <a:ext cx="2680215" cy="1419876"/>
          </a:xfrm>
          <a:prstGeom prst="rect">
            <a:avLst/>
          </a:prstGeom>
        </p:spPr>
      </p:pic>
      <p:sp>
        <p:nvSpPr>
          <p:cNvPr id="11" name="TextBox 10"/>
          <p:cNvSpPr txBox="1"/>
          <p:nvPr/>
        </p:nvSpPr>
        <p:spPr>
          <a:xfrm>
            <a:off x="4634344" y="3327631"/>
            <a:ext cx="4114800" cy="707886"/>
          </a:xfrm>
          <a:prstGeom prst="rect">
            <a:avLst/>
          </a:prstGeom>
          <a:noFill/>
        </p:spPr>
        <p:txBody>
          <a:bodyPr wrap="square" rtlCol="0">
            <a:spAutoFit/>
          </a:bodyPr>
          <a:lstStyle/>
          <a:p>
            <a:r>
              <a:rPr lang="ka-GE" sz="2000" dirty="0" smtClean="0">
                <a:latin typeface="BPG Web 002 Caps" panose="020B0603030804020204" pitchFamily="34" charset="0"/>
                <a:cs typeface="BPG Web 002 Caps" panose="020B0603030804020204" pitchFamily="34" charset="0"/>
              </a:rPr>
              <a:t>კომპიუტერული მეცნიერების მიმართულება</a:t>
            </a:r>
            <a:endParaRPr lang="en-US" sz="2000" dirty="0">
              <a:latin typeface="BPG Web 002 Caps" panose="020B0603030804020204" pitchFamily="34" charset="0"/>
              <a:cs typeface="BPG Web 002 Caps" panose="020B0603030804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0165" y="3028950"/>
            <a:ext cx="2125029" cy="1195329"/>
          </a:xfrm>
          <a:prstGeom prst="rect">
            <a:avLst/>
          </a:prstGeom>
        </p:spPr>
      </p:pic>
      <p:sp>
        <p:nvSpPr>
          <p:cNvPr id="13" name="TextBox 12"/>
          <p:cNvSpPr txBox="1"/>
          <p:nvPr/>
        </p:nvSpPr>
        <p:spPr>
          <a:xfrm>
            <a:off x="4634344" y="1047750"/>
            <a:ext cx="4114800" cy="1015663"/>
          </a:xfrm>
          <a:prstGeom prst="rect">
            <a:avLst/>
          </a:prstGeom>
          <a:noFill/>
        </p:spPr>
        <p:txBody>
          <a:bodyPr wrap="square" rtlCol="0">
            <a:spAutoFit/>
          </a:bodyPr>
          <a:lstStyle/>
          <a:p>
            <a:r>
              <a:rPr lang="ka-GE" sz="2000" dirty="0" smtClean="0">
                <a:latin typeface="BPG Web 002 Caps" panose="020B0603030804020204" pitchFamily="34" charset="0"/>
                <a:cs typeface="BPG Web 002 Caps" panose="020B0603030804020204" pitchFamily="34" charset="0"/>
              </a:rPr>
              <a:t>ბიზნესის, კომპიუტინგის და სოციალურ მეცნიერებათა სკოლა</a:t>
            </a:r>
            <a:endParaRPr lang="en-US" sz="2000" dirty="0">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419077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fontScale="92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სიახლის მიღება რთული აღმოჩნდა</a:t>
            </a:r>
            <a:endParaRPr lang="en-US" sz="3000" dirty="0" smtClean="0">
              <a:latin typeface="BPG WEB 001 Caps" panose="020B0603030804020204" pitchFamily="34" charset="0"/>
            </a:endParaRPr>
          </a:p>
        </p:txBody>
      </p:sp>
      <p:sp>
        <p:nvSpPr>
          <p:cNvPr id="3" name="Rectangle 2"/>
          <p:cNvSpPr/>
          <p:nvPr/>
        </p:nvSpPr>
        <p:spPr>
          <a:xfrm>
            <a:off x="1286274" y="1047750"/>
            <a:ext cx="7696200" cy="3416320"/>
          </a:xfrm>
          <a:prstGeom prst="rect">
            <a:avLst/>
          </a:prstGeom>
        </p:spPr>
        <p:txBody>
          <a:bodyPr wrap="square">
            <a:spAutoFit/>
          </a:bodyPr>
          <a:lstStyle/>
          <a:p>
            <a:pPr algn="just"/>
            <a:r>
              <a:rPr lang="ka-GE" dirty="0">
                <a:latin typeface="BPG Web 002" panose="020B0603030804020204" pitchFamily="34" charset="0"/>
                <a:cs typeface="BPG Web 002" panose="020B0603030804020204" pitchFamily="34" charset="0"/>
              </a:rPr>
              <a:t>საწყის ეტაპზე მეცნიერებმა ეს მოსაზრებები უარყვეს, რადგან ადამიანს კოლოსალურად დიდი ოდენობის ინფორმაციის დამახსოვრება შეუძლია და ამისთვის ძალიან დიდი ოდენობით ნეირონული კავშირი იქნებოდა საჭირო. </a:t>
            </a:r>
          </a:p>
          <a:p>
            <a:pPr algn="just"/>
            <a:endParaRPr lang="ka-GE" dirty="0">
              <a:latin typeface="BPG Web 002" panose="020B0603030804020204" pitchFamily="34" charset="0"/>
              <a:cs typeface="BPG Web 002" panose="020B0603030804020204" pitchFamily="34" charset="0"/>
            </a:endParaRPr>
          </a:p>
          <a:p>
            <a:pPr algn="just"/>
            <a:endParaRPr lang="ka-GE" dirty="0">
              <a:latin typeface="BPG Web 002" panose="020B0603030804020204" pitchFamily="34" charset="0"/>
              <a:cs typeface="BPG Web 002" panose="020B0603030804020204" pitchFamily="34" charset="0"/>
            </a:endParaRPr>
          </a:p>
          <a:p>
            <a:pPr algn="just"/>
            <a:r>
              <a:rPr lang="ka-GE" dirty="0">
                <a:latin typeface="BPG Web 002" panose="020B0603030804020204" pitchFamily="34" charset="0"/>
                <a:cs typeface="BPG Web 002" panose="020B0603030804020204" pitchFamily="34" charset="0"/>
              </a:rPr>
              <a:t>დღეს, უკვე ცნობილია, რომ 10</a:t>
            </a:r>
            <a:r>
              <a:rPr lang="en-US" dirty="0">
                <a:latin typeface="BPG Web 002" panose="020B0603030804020204" pitchFamily="34" charset="0"/>
                <a:cs typeface="BPG Web 002" panose="020B0603030804020204" pitchFamily="34" charset="0"/>
              </a:rPr>
              <a:t>0</a:t>
            </a:r>
            <a:r>
              <a:rPr lang="ka-GE" dirty="0">
                <a:latin typeface="BPG Web 002" panose="020B0603030804020204" pitchFamily="34" charset="0"/>
                <a:cs typeface="BPG Web 002" panose="020B0603030804020204" pitchFamily="34" charset="0"/>
              </a:rPr>
              <a:t> მილიარდამდე ნეირონისგან შედგება ტვინი, თითო ნეირონი საშუალოდ 6 ათასამდე სხვა ნეირონთან არის დაკავშირებული, რაც, ერთობლივად 60 ტრილიონ კავშირს გვაძლევს. ეს კი საკმაოდ დიდი რიცხვია. ამ კავშირების ეფექტურად გამოყენების შემთხვევაში, უკვე შეიძლება იმის დაშვება, რომ მართლაც მათი საშუალებით ხდება </a:t>
            </a:r>
            <a:r>
              <a:rPr lang="ka-GE" dirty="0" smtClean="0">
                <a:latin typeface="BPG Web 002" panose="020B0603030804020204" pitchFamily="34" charset="0"/>
                <a:cs typeface="BPG Web 002" panose="020B0603030804020204" pitchFamily="34" charset="0"/>
              </a:rPr>
              <a:t>მეხსიერების </a:t>
            </a:r>
            <a:r>
              <a:rPr lang="ka-GE" dirty="0">
                <a:latin typeface="BPG Web 002" panose="020B0603030804020204" pitchFamily="34" charset="0"/>
                <a:cs typeface="BPG Web 002" panose="020B0603030804020204" pitchFamily="34" charset="0"/>
              </a:rPr>
              <a:t>ფორმირება.</a:t>
            </a:r>
            <a:r>
              <a:rPr lang="ka-GE" dirty="0" smtClean="0">
                <a:latin typeface="BPG Web 002" panose="020B0603030804020204" pitchFamily="34" charset="0"/>
                <a:cs typeface="BPG Web 002" panose="020B0603030804020204" pitchFamily="34" charset="0"/>
              </a:rPr>
              <a:t> </a:t>
            </a:r>
            <a:endParaRPr lang="en-US"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856587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ექსპერიმენტის დასტური</a:t>
            </a:r>
            <a:endParaRPr lang="en-US" sz="3000" dirty="0" smtClean="0">
              <a:latin typeface="BPG WEB 001 Caps" panose="020B0603030804020204" pitchFamily="34" charset="0"/>
            </a:endParaRPr>
          </a:p>
        </p:txBody>
      </p:sp>
      <p:sp>
        <p:nvSpPr>
          <p:cNvPr id="3" name="Rectangle 2"/>
          <p:cNvSpPr/>
          <p:nvPr/>
        </p:nvSpPr>
        <p:spPr>
          <a:xfrm>
            <a:off x="1286274" y="1047750"/>
            <a:ext cx="7696200" cy="3139321"/>
          </a:xfrm>
          <a:prstGeom prst="rect">
            <a:avLst/>
          </a:prstGeom>
        </p:spPr>
        <p:txBody>
          <a:bodyPr wrap="square">
            <a:spAutoFit/>
          </a:bodyPr>
          <a:lstStyle/>
          <a:p>
            <a:pPr algn="just"/>
            <a:r>
              <a:rPr lang="ka-GE" dirty="0">
                <a:latin typeface="BPG Web 002" panose="020B0603030804020204" pitchFamily="34" charset="0"/>
                <a:cs typeface="BPG Web 002" panose="020B0603030804020204" pitchFamily="34" charset="0"/>
              </a:rPr>
              <a:t>ერთი და იგივე ნეირონის განმეორებითი აღგზნების დროს ნეირონთა შორის კავშირის გაძლიერების საკითხის გამოსაკვლევად 1898 წელს </a:t>
            </a:r>
            <a:r>
              <a:rPr lang="en-US" dirty="0">
                <a:latin typeface="BPG Web 002" panose="020B0603030804020204" pitchFamily="34" charset="0"/>
                <a:cs typeface="BPG Web 002" panose="020B0603030804020204" pitchFamily="34" charset="0"/>
              </a:rPr>
              <a:t>C. S. Sherrington-</a:t>
            </a:r>
            <a:r>
              <a:rPr lang="ka-GE" dirty="0">
                <a:latin typeface="BPG Web 002" panose="020B0603030804020204" pitchFamily="34" charset="0"/>
                <a:cs typeface="BPG Web 002" panose="020B0603030804020204" pitchFamily="34" charset="0"/>
              </a:rPr>
              <a:t>მა ჩაატარა შემდეგი ექსპერიმენტი: იგი სუსტ ელექტრულ სიგნალს უშვებდა </a:t>
            </a:r>
            <a:r>
              <a:rPr lang="ka-GE" dirty="0" err="1">
                <a:latin typeface="BPG Web 002" panose="020B0603030804020204" pitchFamily="34" charset="0"/>
                <a:cs typeface="BPG Web 002" panose="020B0603030804020204" pitchFamily="34" charset="0"/>
              </a:rPr>
              <a:t>ვირთაგვის</a:t>
            </a:r>
            <a:r>
              <a:rPr lang="ka-GE" dirty="0">
                <a:latin typeface="BPG Web 002" panose="020B0603030804020204" pitchFamily="34" charset="0"/>
                <a:cs typeface="BPG Web 002" panose="020B0603030804020204" pitchFamily="34" charset="0"/>
              </a:rPr>
              <a:t> ზურგის ტვინში და ზომავდა სიგნალის </a:t>
            </a:r>
            <a:r>
              <a:rPr lang="ka-GE" dirty="0" err="1">
                <a:latin typeface="BPG Web 002" panose="020B0603030804020204" pitchFamily="34" charset="0"/>
                <a:cs typeface="BPG Web 002" panose="020B0603030804020204" pitchFamily="34" charset="0"/>
              </a:rPr>
              <a:t>გამტარობას</a:t>
            </a:r>
            <a:r>
              <a:rPr lang="ka-GE" dirty="0">
                <a:latin typeface="BPG Web 002" panose="020B0603030804020204" pitchFamily="34" charset="0"/>
                <a:cs typeface="BPG Web 002" panose="020B0603030804020204" pitchFamily="34" charset="0"/>
              </a:rPr>
              <a:t>. </a:t>
            </a:r>
          </a:p>
          <a:p>
            <a:pPr algn="just"/>
            <a:endParaRPr lang="ka-GE" dirty="0">
              <a:latin typeface="BPG Web 002" panose="020B0603030804020204" pitchFamily="34" charset="0"/>
              <a:cs typeface="BPG Web 002" panose="020B0603030804020204" pitchFamily="34" charset="0"/>
            </a:endParaRPr>
          </a:p>
          <a:p>
            <a:pPr algn="just"/>
            <a:r>
              <a:rPr lang="ka-GE" dirty="0">
                <a:latin typeface="BPG Web 002" panose="020B0603030804020204" pitchFamily="34" charset="0"/>
                <a:cs typeface="BPG Web 002" panose="020B0603030804020204" pitchFamily="34" charset="0"/>
              </a:rPr>
              <a:t>აღმოჩნდა, რომ გარკვეული პერიოდის შემდეგ სიგნალის გამტარობა მკვეთრად შემცირდა. მართალია, მეცნიერები სიგნალის გამტარობის გაზრდას ელოდნენ, თუმცა, ის ფაქტი, რომ </a:t>
            </a:r>
            <a:r>
              <a:rPr lang="ka-GE" dirty="0" err="1">
                <a:latin typeface="BPG Web 002" panose="020B0603030804020204" pitchFamily="34" charset="0"/>
                <a:cs typeface="BPG Web 002" panose="020B0603030804020204" pitchFamily="34" charset="0"/>
              </a:rPr>
              <a:t>გამტარებლობა</a:t>
            </a:r>
            <a:r>
              <a:rPr lang="ka-GE" dirty="0">
                <a:latin typeface="BPG Web 002" panose="020B0603030804020204" pitchFamily="34" charset="0"/>
                <a:cs typeface="BPG Web 002" panose="020B0603030804020204" pitchFamily="34" charset="0"/>
              </a:rPr>
              <a:t> საერთოდ შეიცვალა, უკვე ძალიან მრავლისმეტყველია და ამ თეორიის სიცოცხლისუნარიანობაზე მიუთითებდა. </a:t>
            </a:r>
            <a:endParaRPr lang="en-US"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2704286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1143001"/>
          </a:xfrm>
          <a:prstGeom prst="rect">
            <a:avLst/>
          </a:prstGeom>
        </p:spPr>
        <p:txBody>
          <a:bodyPr anchor="b">
            <a:normAutofit fontScale="92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solidFill>
                  <a:schemeClr val="tx1"/>
                </a:solidFill>
                <a:latin typeface="BPG WEB 001 Caps" panose="020B0603030804020204" pitchFamily="34" charset="0"/>
              </a:rPr>
              <a:t>ნეირომეცნიერება</a:t>
            </a:r>
            <a:br>
              <a:rPr lang="ka-GE" sz="3200" dirty="0">
                <a:solidFill>
                  <a:schemeClr val="tx1"/>
                </a:solidFill>
                <a:latin typeface="BPG WEB 001 Caps" panose="020B0603030804020204" pitchFamily="34" charset="0"/>
              </a:rPr>
            </a:br>
            <a:r>
              <a:rPr lang="ka-GE" sz="2400" dirty="0">
                <a:solidFill>
                  <a:schemeClr val="tx1"/>
                </a:solidFill>
                <a:latin typeface="BPG WEB 001 Caps" panose="020B0603030804020204" pitchFamily="34" charset="0"/>
              </a:rPr>
              <a:t>და</a:t>
            </a:r>
            <a:r>
              <a:rPr lang="ka-GE" sz="3200" dirty="0">
                <a:solidFill>
                  <a:schemeClr val="tx1"/>
                </a:solidFill>
                <a:latin typeface="BPG WEB 001 Caps" panose="020B0603030804020204" pitchFamily="34" charset="0"/>
              </a:rPr>
              <a:t/>
            </a:r>
            <a:br>
              <a:rPr lang="ka-GE" sz="3200" dirty="0">
                <a:solidFill>
                  <a:schemeClr val="tx1"/>
                </a:solidFill>
                <a:latin typeface="BPG WEB 001 Caps" panose="020B0603030804020204" pitchFamily="34" charset="0"/>
              </a:rPr>
            </a:br>
            <a:r>
              <a:rPr lang="ka-GE" sz="3200" dirty="0">
                <a:solidFill>
                  <a:schemeClr val="tx1"/>
                </a:solidFill>
                <a:latin typeface="BPG WEB 001 Caps" panose="020B0603030804020204" pitchFamily="34" charset="0"/>
              </a:rPr>
              <a:t>ნეირონული ქსელები</a:t>
            </a:r>
            <a:endParaRPr lang="en-US" sz="3000" dirty="0" smtClean="0">
              <a:latin typeface="BPG WEB 001 Caps" panose="020B0603030804020204" pitchFamily="34" charset="0"/>
            </a:endParaRPr>
          </a:p>
        </p:txBody>
      </p:sp>
      <p:sp>
        <p:nvSpPr>
          <p:cNvPr id="3" name="Rectangle 2"/>
          <p:cNvSpPr/>
          <p:nvPr/>
        </p:nvSpPr>
        <p:spPr>
          <a:xfrm>
            <a:off x="1286274" y="1352550"/>
            <a:ext cx="7696200" cy="2031325"/>
          </a:xfrm>
          <a:prstGeom prst="rect">
            <a:avLst/>
          </a:prstGeom>
        </p:spPr>
        <p:txBody>
          <a:bodyPr wrap="square">
            <a:spAutoFit/>
          </a:bodyPr>
          <a:lstStyle/>
          <a:p>
            <a:pPr algn="just"/>
            <a:r>
              <a:rPr lang="ka-GE" dirty="0">
                <a:latin typeface="BPG Web 002" panose="020B0603030804020204" pitchFamily="34" charset="0"/>
                <a:cs typeface="BPG Web 002" panose="020B0603030804020204" pitchFamily="34" charset="0"/>
              </a:rPr>
              <a:t>ოდნავ მოგვიანებით, ორ მიმართულებად დაიყო არსებული კვლევები, პირველი მიმართულებაა ტვინში მიმდინარე ბიოლოგიური პროცესების შესწავლა, ხოლო მეორე მიმართულებაა ხელოვნური ნეირონული ქსელების ალგორითმების დამუშავება. ამ მიმართულებით გადადგმულ ერთ-ერთ პირველ ნაბიჯად შეიძლება ჩაითვალოს </a:t>
            </a:r>
            <a:r>
              <a:rPr lang="en-US" dirty="0">
                <a:latin typeface="BPG Web 002" panose="020B0603030804020204" pitchFamily="34" charset="0"/>
                <a:cs typeface="BPG Web 002" panose="020B0603030804020204" pitchFamily="34" charset="0"/>
              </a:rPr>
              <a:t>McCulloch-</a:t>
            </a:r>
            <a:r>
              <a:rPr lang="ka-GE" dirty="0">
                <a:latin typeface="BPG Web 002" panose="020B0603030804020204" pitchFamily="34" charset="0"/>
                <a:cs typeface="BPG Web 002" panose="020B0603030804020204" pitchFamily="34" charset="0"/>
              </a:rPr>
              <a:t>ის და </a:t>
            </a:r>
            <a:r>
              <a:rPr lang="en-US" dirty="0">
                <a:latin typeface="BPG Web 002" panose="020B0603030804020204" pitchFamily="34" charset="0"/>
                <a:cs typeface="BPG Web 002" panose="020B0603030804020204" pitchFamily="34" charset="0"/>
              </a:rPr>
              <a:t>Pitts-</a:t>
            </a:r>
            <a:r>
              <a:rPr lang="ka-GE" dirty="0">
                <a:latin typeface="BPG Web 002" panose="020B0603030804020204" pitchFamily="34" charset="0"/>
                <a:cs typeface="BPG Web 002" panose="020B0603030804020204" pitchFamily="34" charset="0"/>
              </a:rPr>
              <a:t>ის მიერ ალგორითმებზე დაფუძნებული მოდელის შემუშავება. ამ მოდელს </a:t>
            </a:r>
            <a:r>
              <a:rPr lang="ka-GE" dirty="0" err="1">
                <a:latin typeface="BPG Web 002" panose="020B0603030804020204" pitchFamily="34" charset="0"/>
                <a:cs typeface="BPG Web 002" panose="020B0603030804020204" pitchFamily="34" charset="0"/>
              </a:rPr>
              <a:t>ზღურბლური</a:t>
            </a:r>
            <a:r>
              <a:rPr lang="ka-GE" dirty="0">
                <a:latin typeface="BPG Web 002" panose="020B0603030804020204" pitchFamily="34" charset="0"/>
                <a:cs typeface="BPG Web 002" panose="020B0603030804020204" pitchFamily="34" charset="0"/>
              </a:rPr>
              <a:t> მოდელი ეწოდა. </a:t>
            </a:r>
            <a:endParaRPr lang="en-US"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245802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err="1">
                <a:latin typeface="BPG WEB 001 Caps" panose="020B0603030804020204" pitchFamily="34" charset="0"/>
              </a:rPr>
              <a:t>ჰების</a:t>
            </a:r>
            <a:r>
              <a:rPr lang="ka-GE" sz="3200" dirty="0">
                <a:latin typeface="BPG WEB 001 Caps" panose="020B0603030804020204" pitchFamily="34" charset="0"/>
              </a:rPr>
              <a:t> პოსტულატი</a:t>
            </a:r>
            <a:endParaRPr lang="en-US" sz="3000" dirty="0" smtClean="0">
              <a:latin typeface="BPG WEB 001 Caps" panose="020B0603030804020204" pitchFamily="34" charset="0"/>
            </a:endParaRPr>
          </a:p>
        </p:txBody>
      </p:sp>
      <p:sp>
        <p:nvSpPr>
          <p:cNvPr id="3" name="Rectangle 2"/>
          <p:cNvSpPr/>
          <p:nvPr/>
        </p:nvSpPr>
        <p:spPr>
          <a:xfrm>
            <a:off x="1286274" y="1047750"/>
            <a:ext cx="7696200" cy="2308324"/>
          </a:xfrm>
          <a:prstGeom prst="rect">
            <a:avLst/>
          </a:prstGeom>
        </p:spPr>
        <p:txBody>
          <a:bodyPr wrap="square">
            <a:spAutoFit/>
          </a:bodyPr>
          <a:lstStyle/>
          <a:p>
            <a:pPr algn="just"/>
            <a:r>
              <a:rPr lang="ka-GE" dirty="0">
                <a:latin typeface="BPG Web 002" panose="020B0603030804020204" pitchFamily="34" charset="0"/>
                <a:cs typeface="BPG Web 002" panose="020B0603030804020204" pitchFamily="34" charset="0"/>
              </a:rPr>
              <a:t>შემდგომში ჩამოყალიბდა ნეირონული ქსელების სწავლების ფუნდამენტური პრინციპები. ამ მიმართულების კვლევებიდან ერთ-ერთი პირველია </a:t>
            </a:r>
            <a:r>
              <a:rPr lang="en-US" dirty="0">
                <a:latin typeface="BPG Web 002" panose="020B0603030804020204" pitchFamily="34" charset="0"/>
                <a:cs typeface="BPG Web 002" panose="020B0603030804020204" pitchFamily="34" charset="0"/>
              </a:rPr>
              <a:t>Donald Hebb-</a:t>
            </a:r>
            <a:r>
              <a:rPr lang="ka-GE" dirty="0">
                <a:latin typeface="BPG Web 002" panose="020B0603030804020204" pitchFamily="34" charset="0"/>
                <a:cs typeface="BPG Web 002" panose="020B0603030804020204" pitchFamily="34" charset="0"/>
              </a:rPr>
              <a:t>ის ნაშრომი, სადაც ჩამოყალიბდა ნეირონული ქსელის ადაპტაციის წესი. წესი ეფუძნება ტვინის ბიოლოგიურ მოწყობას. ამ წესს </a:t>
            </a:r>
            <a:r>
              <a:rPr lang="ka-GE" dirty="0" err="1">
                <a:latin typeface="BPG Web 002" panose="020B0603030804020204" pitchFamily="34" charset="0"/>
                <a:cs typeface="BPG Web 002" panose="020B0603030804020204" pitchFamily="34" charset="0"/>
              </a:rPr>
              <a:t>ჰების</a:t>
            </a:r>
            <a:r>
              <a:rPr lang="ka-GE" dirty="0">
                <a:latin typeface="BPG Web 002" panose="020B0603030804020204" pitchFamily="34" charset="0"/>
                <a:cs typeface="BPG Web 002" panose="020B0603030804020204" pitchFamily="34" charset="0"/>
              </a:rPr>
              <a:t> პოსტულატი უწოდეს, მისი მთავარი იდეა ის არის, რომ თუ რეგულარულად ხდება ერთი აღგზნებული ნეირონის მიერ მეორე ნეირონის აღგზნება, ამ ნეირონებს შორის დამაკავშირებელი არხის მნიშვნელობა იზრდება.</a:t>
            </a:r>
            <a:endParaRPr lang="en-US"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6034958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აღმავლობა</a:t>
            </a:r>
            <a:endParaRPr lang="en-US" sz="3000" dirty="0" smtClean="0">
              <a:latin typeface="BPG WEB 001 Caps" panose="020B0603030804020204" pitchFamily="34" charset="0"/>
            </a:endParaRPr>
          </a:p>
        </p:txBody>
      </p:sp>
      <p:sp>
        <p:nvSpPr>
          <p:cNvPr id="3" name="Rectangle 2"/>
          <p:cNvSpPr/>
          <p:nvPr/>
        </p:nvSpPr>
        <p:spPr>
          <a:xfrm>
            <a:off x="1286274" y="1047750"/>
            <a:ext cx="7696200" cy="4016484"/>
          </a:xfrm>
          <a:prstGeom prst="rect">
            <a:avLst/>
          </a:prstGeom>
        </p:spPr>
        <p:txBody>
          <a:bodyPr wrap="square">
            <a:spAutoFit/>
          </a:bodyPr>
          <a:lstStyle/>
          <a:p>
            <a:pPr algn="just"/>
            <a:r>
              <a:rPr lang="ka-GE" sz="1700" dirty="0">
                <a:latin typeface="BPG Web 002" panose="020B0603030804020204" pitchFamily="34" charset="0"/>
                <a:cs typeface="BPG Web 002" panose="020B0603030804020204" pitchFamily="34" charset="0"/>
              </a:rPr>
              <a:t>ნეირონული ქსელების ისტორიაში დადგა ყველაზე დრამატული პერიოდი. </a:t>
            </a:r>
            <a:r>
              <a:rPr lang="en-US" sz="1700" dirty="0">
                <a:latin typeface="BPG Web 002" panose="020B0603030804020204" pitchFamily="34" charset="0"/>
                <a:cs typeface="BPG Web 002" panose="020B0603030804020204" pitchFamily="34" charset="0"/>
              </a:rPr>
              <a:t>Rosenblatt-</a:t>
            </a:r>
            <a:r>
              <a:rPr lang="ka-GE" sz="1700" dirty="0">
                <a:latin typeface="BPG Web 002" panose="020B0603030804020204" pitchFamily="34" charset="0"/>
                <a:cs typeface="BPG Web 002" panose="020B0603030804020204" pitchFamily="34" charset="0"/>
              </a:rPr>
              <a:t>მა ჩამოაყალიბა პერსეპტრონის მოდელი. </a:t>
            </a:r>
            <a:r>
              <a:rPr lang="ka-GE" sz="1700" dirty="0" err="1">
                <a:latin typeface="BPG Web 002" panose="020B0603030804020204" pitchFamily="34" charset="0"/>
                <a:cs typeface="BPG Web 002" panose="020B0603030804020204" pitchFamily="34" charset="0"/>
              </a:rPr>
              <a:t>პერსეპტრონს</a:t>
            </a:r>
            <a:r>
              <a:rPr lang="ka-GE" sz="1700" dirty="0">
                <a:latin typeface="BPG Web 002" panose="020B0603030804020204" pitchFamily="34" charset="0"/>
                <a:cs typeface="BPG Web 002" panose="020B0603030804020204" pitchFamily="34" charset="0"/>
              </a:rPr>
              <a:t> შეეძლო სახეთა ამოცნობა ეწარმოებინა მეტ-ნაკლები წარმატებით! ეს იყო პირველი გარღვევა ნეირონულ ქსელებში. ამ მოვლენამ დიდი იმედების ხანას დაუდო საფუძველი. </a:t>
            </a:r>
          </a:p>
          <a:p>
            <a:pPr algn="just"/>
            <a:endParaRPr lang="ka-GE" sz="1700" dirty="0">
              <a:latin typeface="BPG Web 002" panose="020B0603030804020204" pitchFamily="34" charset="0"/>
              <a:cs typeface="BPG Web 002" panose="020B0603030804020204" pitchFamily="34" charset="0"/>
            </a:endParaRPr>
          </a:p>
          <a:p>
            <a:pPr algn="just"/>
            <a:r>
              <a:rPr lang="ka-GE" sz="1700" dirty="0">
                <a:latin typeface="BPG Web 002" panose="020B0603030804020204" pitchFamily="34" charset="0"/>
                <a:cs typeface="BPG Web 002" panose="020B0603030804020204" pitchFamily="34" charset="0"/>
              </a:rPr>
              <a:t>პერსეპტრონი წარმოადგენს მოწყობილობას, რომელსაც აქვს რამდენიმე შესასვლელი და ერთი გამოსასვლელი. შესასვლელებზე მოდებული სიგნალები მრავლდებოდა ამ შესასვლელების შესაბამის გარკვეულ რიცხვზე (წონაზე) და ხდებოდა ამ </a:t>
            </a:r>
            <a:r>
              <a:rPr lang="ka-GE" sz="1700" dirty="0" err="1">
                <a:latin typeface="BPG Web 002" panose="020B0603030804020204" pitchFamily="34" charset="0"/>
                <a:cs typeface="BPG Web 002" panose="020B0603030804020204" pitchFamily="34" charset="0"/>
              </a:rPr>
              <a:t>ნამრავლების</a:t>
            </a:r>
            <a:r>
              <a:rPr lang="ka-GE" sz="1700" dirty="0">
                <a:latin typeface="BPG Web 002" panose="020B0603030804020204" pitchFamily="34" charset="0"/>
                <a:cs typeface="BPG Web 002" panose="020B0603030804020204" pitchFamily="34" charset="0"/>
              </a:rPr>
              <a:t> შეკრება. საბოლოოდ ჯამს აკლდებოდა გარკვეული პარამეტრი, რომელსაც ნეირონის ზღურბლს უწოდებენ. ასეთი პრიმიტიული კომბინაციით უკვე შესაძლებელი იყო გარკვეული წარმატებების მიღწევა პრაქტიკულ ამოცანებში! </a:t>
            </a:r>
          </a:p>
          <a:p>
            <a:pPr algn="just"/>
            <a:endParaRPr lang="ka-GE" sz="1700" dirty="0">
              <a:latin typeface="BPG Web 002" panose="020B0603030804020204" pitchFamily="34" charset="0"/>
              <a:cs typeface="BPG Web 002" panose="020B0603030804020204" pitchFamily="34" charset="0"/>
            </a:endParaRPr>
          </a:p>
          <a:p>
            <a:pPr algn="just"/>
            <a:r>
              <a:rPr lang="ka-GE" sz="1700" dirty="0">
                <a:latin typeface="BPG Web 002" panose="020B0603030804020204" pitchFamily="34" charset="0"/>
                <a:cs typeface="BPG Web 002" panose="020B0603030804020204" pitchFamily="34" charset="0"/>
              </a:rPr>
              <a:t>ნეირონული ქსელებისადმი ინტერესი ძალიან გაიზარდა. </a:t>
            </a:r>
            <a:endParaRPr lang="en-US" sz="1700"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907387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დეპრესია</a:t>
            </a:r>
            <a:endParaRPr lang="en-US" sz="3000" dirty="0" smtClean="0">
              <a:latin typeface="BPG WEB 001 Caps" panose="020B0603030804020204" pitchFamily="34" charset="0"/>
            </a:endParaRPr>
          </a:p>
        </p:txBody>
      </p:sp>
      <p:sp>
        <p:nvSpPr>
          <p:cNvPr id="3" name="Rectangle 2"/>
          <p:cNvSpPr/>
          <p:nvPr/>
        </p:nvSpPr>
        <p:spPr>
          <a:xfrm>
            <a:off x="1286274" y="1047750"/>
            <a:ext cx="7696200" cy="2862322"/>
          </a:xfrm>
          <a:prstGeom prst="rect">
            <a:avLst/>
          </a:prstGeom>
        </p:spPr>
        <p:txBody>
          <a:bodyPr wrap="square">
            <a:spAutoFit/>
          </a:bodyPr>
          <a:lstStyle/>
          <a:p>
            <a:pPr algn="just"/>
            <a:r>
              <a:rPr lang="ka-GE" dirty="0">
                <a:latin typeface="BPG Web 002" panose="020B0603030804020204" pitchFamily="34" charset="0"/>
                <a:cs typeface="BPG Web 002" panose="020B0603030804020204" pitchFamily="34" charset="0"/>
              </a:rPr>
              <a:t>დიდ წარმატებებს, ხანდახან, დიდი მარცხიც ახლავს ხოლმე. ასე მოხდა ნეირონული ქსელების განვითარების ამ ეტაპზეც - 1969 წელს გამოქვეყნდა </a:t>
            </a:r>
            <a:r>
              <a:rPr lang="en-US" dirty="0">
                <a:latin typeface="BPG Web 002" panose="020B0603030804020204" pitchFamily="34" charset="0"/>
                <a:cs typeface="BPG Web 002" panose="020B0603030804020204" pitchFamily="34" charset="0"/>
              </a:rPr>
              <a:t>Minsky-</a:t>
            </a:r>
            <a:r>
              <a:rPr lang="ka-GE" dirty="0">
                <a:latin typeface="BPG Web 002" panose="020B0603030804020204" pitchFamily="34" charset="0"/>
                <a:cs typeface="BPG Web 002" panose="020B0603030804020204" pitchFamily="34" charset="0"/>
              </a:rPr>
              <a:t>ს და </a:t>
            </a:r>
            <a:r>
              <a:rPr lang="en-US" dirty="0" err="1">
                <a:latin typeface="BPG Web 002" panose="020B0603030804020204" pitchFamily="34" charset="0"/>
                <a:cs typeface="BPG Web 002" panose="020B0603030804020204" pitchFamily="34" charset="0"/>
              </a:rPr>
              <a:t>Papert</a:t>
            </a:r>
            <a:r>
              <a:rPr lang="en-US" dirty="0">
                <a:latin typeface="BPG Web 002" panose="020B0603030804020204" pitchFamily="34" charset="0"/>
                <a:cs typeface="BPG Web 002" panose="020B0603030804020204" pitchFamily="34" charset="0"/>
              </a:rPr>
              <a:t>-</a:t>
            </a:r>
            <a:r>
              <a:rPr lang="ka-GE" dirty="0">
                <a:latin typeface="BPG Web 002" panose="020B0603030804020204" pitchFamily="34" charset="0"/>
                <a:cs typeface="BPG Web 002" panose="020B0603030804020204" pitchFamily="34" charset="0"/>
              </a:rPr>
              <a:t>ის ნაშრომი, სადაც ნაჩვენები იყო, რომ </a:t>
            </a:r>
            <a:r>
              <a:rPr lang="ka-GE" dirty="0" err="1">
                <a:latin typeface="BPG Web 002" panose="020B0603030804020204" pitchFamily="34" charset="0"/>
                <a:cs typeface="BPG Web 002" panose="020B0603030804020204" pitchFamily="34" charset="0"/>
              </a:rPr>
              <a:t>პერსეპტრონს</a:t>
            </a:r>
            <a:r>
              <a:rPr lang="ka-GE" dirty="0">
                <a:latin typeface="BPG Web 002" panose="020B0603030804020204" pitchFamily="34" charset="0"/>
                <a:cs typeface="BPG Web 002" panose="020B0603030804020204" pitchFamily="34" charset="0"/>
              </a:rPr>
              <a:t> არ შეეძლო ერთმანეთისგან </a:t>
            </a:r>
            <a:r>
              <a:rPr lang="ka-GE" dirty="0" err="1">
                <a:latin typeface="BPG Web 002" panose="020B0603030804020204" pitchFamily="34" charset="0"/>
                <a:cs typeface="BPG Web 002" panose="020B0603030804020204" pitchFamily="34" charset="0"/>
              </a:rPr>
              <a:t>გაერჩია</a:t>
            </a:r>
            <a:r>
              <a:rPr lang="ka-GE" dirty="0">
                <a:latin typeface="BPG Web 002" panose="020B0603030804020204" pitchFamily="34" charset="0"/>
                <a:cs typeface="BPG Web 002" panose="020B0603030804020204" pitchFamily="34" charset="0"/>
              </a:rPr>
              <a:t> სიგნალების საკმაოდ მარტივი კომბინაციებიც კი. კერძოდ, დამტკიცებული იყო, რომ პერსეპტრონი ვერ ახერხებს (1,1) და (0,0) წყვილები ერთ კლასში გააერთიანოს, ხოლო (1,0) და (0,1) კი მეორეში! ეს იყო დიდი დარტყმა პერსეპტრონის იდეისთვის. ამ სტატიამ დიდი გავლენა მოახდინა მკვლევარებზე და გარკვეული პერიოდით საერთოდ გააქრო ინტერესი ამ მიმართულებისადმი.</a:t>
            </a:r>
            <a:endParaRPr lang="en-US"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201857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კვლევები მაინც გაგრძელდა</a:t>
            </a:r>
            <a:endParaRPr lang="en-US" sz="3000" dirty="0" smtClean="0">
              <a:latin typeface="BPG WEB 001 Caps" panose="020B0603030804020204" pitchFamily="34" charset="0"/>
            </a:endParaRPr>
          </a:p>
        </p:txBody>
      </p:sp>
      <p:sp>
        <p:nvSpPr>
          <p:cNvPr id="3" name="Rectangle 2"/>
          <p:cNvSpPr/>
          <p:nvPr/>
        </p:nvSpPr>
        <p:spPr>
          <a:xfrm>
            <a:off x="1286274" y="1047750"/>
            <a:ext cx="7696200" cy="4016484"/>
          </a:xfrm>
          <a:prstGeom prst="rect">
            <a:avLst/>
          </a:prstGeom>
        </p:spPr>
        <p:txBody>
          <a:bodyPr wrap="square">
            <a:spAutoFit/>
          </a:bodyPr>
          <a:lstStyle/>
          <a:p>
            <a:pPr algn="just"/>
            <a:r>
              <a:rPr lang="ka-GE" sz="1700" dirty="0">
                <a:latin typeface="BPG Web 002" panose="020B0603030804020204" pitchFamily="34" charset="0"/>
                <a:cs typeface="BPG Web 002" panose="020B0603030804020204" pitchFamily="34" charset="0"/>
              </a:rPr>
              <a:t>თითქმის ოც წელიწადს გაგრძელდა “პესიმიზმის ხანა” ნეირონულ ქსელებში. ეს გამოწვეული იყო </a:t>
            </a:r>
            <a:r>
              <a:rPr lang="en-US" sz="1700" dirty="0">
                <a:latin typeface="BPG Web 002" panose="020B0603030804020204" pitchFamily="34" charset="0"/>
                <a:cs typeface="BPG Web 002" panose="020B0603030804020204" pitchFamily="34" charset="0"/>
              </a:rPr>
              <a:t>Minsky-</a:t>
            </a:r>
            <a:r>
              <a:rPr lang="ka-GE" sz="1700" dirty="0">
                <a:latin typeface="BPG Web 002" panose="020B0603030804020204" pitchFamily="34" charset="0"/>
                <a:cs typeface="BPG Web 002" panose="020B0603030804020204" pitchFamily="34" charset="0"/>
              </a:rPr>
              <a:t>ს ნაშრომის დამაჯერებლობითა და </a:t>
            </a:r>
            <a:r>
              <a:rPr lang="en-US" sz="1700" dirty="0">
                <a:latin typeface="BPG Web 002" panose="020B0603030804020204" pitchFamily="34" charset="0"/>
                <a:cs typeface="BPG Web 002" panose="020B0603030804020204" pitchFamily="34" charset="0"/>
              </a:rPr>
              <a:t>Minsky-</a:t>
            </a:r>
            <a:r>
              <a:rPr lang="ka-GE" sz="1700" dirty="0">
                <a:latin typeface="BPG Web 002" panose="020B0603030804020204" pitchFamily="34" charset="0"/>
                <a:cs typeface="BPG Web 002" panose="020B0603030804020204" pitchFamily="34" charset="0"/>
              </a:rPr>
              <a:t>ს დიდი ავტორიტეტით. </a:t>
            </a:r>
          </a:p>
          <a:p>
            <a:pPr algn="just"/>
            <a:endParaRPr lang="ka-GE" sz="1700" dirty="0">
              <a:latin typeface="BPG Web 002" panose="020B0603030804020204" pitchFamily="34" charset="0"/>
              <a:cs typeface="BPG Web 002" panose="020B0603030804020204" pitchFamily="34" charset="0"/>
            </a:endParaRPr>
          </a:p>
          <a:p>
            <a:pPr algn="just"/>
            <a:r>
              <a:rPr lang="ka-GE" sz="1700" dirty="0">
                <a:latin typeface="BPG Web 002" panose="020B0603030804020204" pitchFamily="34" charset="0"/>
                <a:cs typeface="BPG Web 002" panose="020B0603030804020204" pitchFamily="34" charset="0"/>
              </a:rPr>
              <a:t>თუმცა, მიუხედავად ამისა, რამდენიმე მეცნიერი მაინც </a:t>
            </a:r>
            <a:r>
              <a:rPr lang="ka-GE" sz="1700" dirty="0">
                <a:solidFill>
                  <a:srgbClr val="00B050"/>
                </a:solidFill>
                <a:latin typeface="BPG Web 002" panose="020B0603030804020204" pitchFamily="34" charset="0"/>
                <a:cs typeface="BPG Web 002" panose="020B0603030804020204" pitchFamily="34" charset="0"/>
              </a:rPr>
              <a:t>ჯიუტად</a:t>
            </a:r>
            <a:r>
              <a:rPr lang="ka-GE" sz="1700" dirty="0">
                <a:latin typeface="BPG Web 002" panose="020B0603030804020204" pitchFamily="34" charset="0"/>
                <a:cs typeface="BPG Web 002" panose="020B0603030804020204" pitchFamily="34" charset="0"/>
              </a:rPr>
              <a:t> განაგრძობდა ამ მიმართულებით კვლევებს, ისინი არ თმობდნენ პოზიციებს. მათ შორის აღსანიშნავია </a:t>
            </a:r>
            <a:r>
              <a:rPr lang="en-US" sz="1700" dirty="0" err="1">
                <a:latin typeface="BPG Web 002" panose="020B0603030804020204" pitchFamily="34" charset="0"/>
                <a:cs typeface="BPG Web 002" panose="020B0603030804020204" pitchFamily="34" charset="0"/>
              </a:rPr>
              <a:t>Grossberg</a:t>
            </a:r>
            <a:r>
              <a:rPr lang="en-US" sz="1700" dirty="0">
                <a:latin typeface="BPG Web 002" panose="020B0603030804020204" pitchFamily="34" charset="0"/>
                <a:cs typeface="BPG Web 002" panose="020B0603030804020204" pitchFamily="34" charset="0"/>
              </a:rPr>
              <a:t>, </a:t>
            </a:r>
            <a:r>
              <a:rPr lang="en-US" sz="1700" dirty="0" err="1">
                <a:latin typeface="BPG Web 002" panose="020B0603030804020204" pitchFamily="34" charset="0"/>
                <a:cs typeface="BPG Web 002" panose="020B0603030804020204" pitchFamily="34" charset="0"/>
              </a:rPr>
              <a:t>Kohonen</a:t>
            </a:r>
            <a:r>
              <a:rPr lang="en-US" sz="1700" dirty="0">
                <a:latin typeface="BPG Web 002" panose="020B0603030804020204" pitchFamily="34" charset="0"/>
                <a:cs typeface="BPG Web 002" panose="020B0603030804020204" pitchFamily="34" charset="0"/>
              </a:rPr>
              <a:t>, Anderson ... </a:t>
            </a:r>
            <a:endParaRPr lang="ka-GE" sz="1700" dirty="0">
              <a:latin typeface="BPG Web 002" panose="020B0603030804020204" pitchFamily="34" charset="0"/>
              <a:cs typeface="BPG Web 002" panose="020B0603030804020204" pitchFamily="34" charset="0"/>
            </a:endParaRPr>
          </a:p>
          <a:p>
            <a:pPr algn="just"/>
            <a:endParaRPr lang="ka-GE" sz="1700" dirty="0">
              <a:latin typeface="BPG Web 002" panose="020B0603030804020204" pitchFamily="34" charset="0"/>
              <a:cs typeface="BPG Web 002" panose="020B0603030804020204" pitchFamily="34" charset="0"/>
            </a:endParaRPr>
          </a:p>
          <a:p>
            <a:pPr algn="just"/>
            <a:r>
              <a:rPr lang="ka-GE" sz="1700" dirty="0">
                <a:latin typeface="BPG Web 002" panose="020B0603030804020204" pitchFamily="34" charset="0"/>
                <a:cs typeface="BPG Web 002" panose="020B0603030804020204" pitchFamily="34" charset="0"/>
              </a:rPr>
              <a:t>სამწუხაროდ, მათი კვლევების დაფინანსება იყო მწირი, ნაშრომები კი მიმობნეული იყო შედარებით </a:t>
            </a:r>
            <a:r>
              <a:rPr lang="ka-GE" sz="1700" dirty="0" err="1">
                <a:latin typeface="BPG Web 002" panose="020B0603030804020204" pitchFamily="34" charset="0"/>
                <a:cs typeface="BPG Web 002" panose="020B0603030804020204" pitchFamily="34" charset="0"/>
              </a:rPr>
              <a:t>დაბალრეიტინგიან</a:t>
            </a:r>
            <a:r>
              <a:rPr lang="ka-GE" sz="1700" dirty="0">
                <a:latin typeface="BPG Web 002" panose="020B0603030804020204" pitchFamily="34" charset="0"/>
                <a:cs typeface="BPG Web 002" panose="020B0603030804020204" pitchFamily="34" charset="0"/>
              </a:rPr>
              <a:t> ჟურნალებში. ამიტომ სიტუაციის რადიკალური შეცვლა მათ მცდელობებს არ მოჰყვა. სამაგიეროდ, გროვდებოდა საინტერესო მეცნიერული მასალა ამ მიმართულებით და ნეირონული ქსელების თეორიის ხელახალი გააზრებისთვის მტკიცე ფუნდამენტი შეიქმნა. </a:t>
            </a:r>
            <a:endParaRPr lang="en-US" sz="1700" dirty="0">
              <a:latin typeface="BPG Web 002" panose="020B0603030804020204" pitchFamily="34" charset="0"/>
              <a:cs typeface="BPG Web 002" panose="020B0603030804020204" pitchFamily="34" charset="0"/>
            </a:endParaRPr>
          </a:p>
          <a:p>
            <a:pPr algn="just"/>
            <a:endParaRPr lang="en-US" sz="1700"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1896611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გამარჯვება</a:t>
            </a:r>
            <a:endParaRPr lang="en-US" sz="3000" dirty="0" smtClean="0">
              <a:latin typeface="BPG WEB 001 Caps" panose="020B0603030804020204" pitchFamily="34" charset="0"/>
            </a:endParaRPr>
          </a:p>
        </p:txBody>
      </p:sp>
      <p:sp>
        <p:nvSpPr>
          <p:cNvPr id="3" name="Rectangle 2"/>
          <p:cNvSpPr/>
          <p:nvPr/>
        </p:nvSpPr>
        <p:spPr>
          <a:xfrm>
            <a:off x="1286274" y="1047750"/>
            <a:ext cx="7696200" cy="4031873"/>
          </a:xfrm>
          <a:prstGeom prst="rect">
            <a:avLst/>
          </a:prstGeom>
        </p:spPr>
        <p:txBody>
          <a:bodyPr wrap="square">
            <a:spAutoFit/>
          </a:bodyPr>
          <a:lstStyle/>
          <a:p>
            <a:pPr algn="just"/>
            <a:r>
              <a:rPr lang="ka-GE" sz="1600" dirty="0">
                <a:latin typeface="BPG Web 002" panose="020B0603030804020204" pitchFamily="34" charset="0"/>
                <a:cs typeface="BPG Web 002" panose="020B0603030804020204" pitchFamily="34" charset="0"/>
              </a:rPr>
              <a:t>ნეირონული ქსელების მიმართულების ხელახალი გამოცოცხლება მოხდა 1987 წელს. ჩატარდა რამდენიმე ძალიან მნიშვნელოვანი შეხვედრა ნეირონული ქსელების პერსპექტივების შესახებ და მკვეთრად იმატა საინტერესო პუბლიკაციების რაოდენობამ.  </a:t>
            </a:r>
          </a:p>
          <a:p>
            <a:pPr algn="just"/>
            <a:endParaRPr lang="en-US" sz="1600" dirty="0">
              <a:latin typeface="BPG Web 002" panose="020B0603030804020204" pitchFamily="34" charset="0"/>
              <a:cs typeface="BPG Web 002" panose="020B0603030804020204" pitchFamily="34" charset="0"/>
            </a:endParaRPr>
          </a:p>
          <a:p>
            <a:pPr algn="just"/>
            <a:r>
              <a:rPr lang="ka-GE" sz="1600" dirty="0">
                <a:latin typeface="BPG Web 002" panose="020B0603030804020204" pitchFamily="34" charset="0"/>
                <a:cs typeface="BPG Web 002" panose="020B0603030804020204" pitchFamily="34" charset="0"/>
              </a:rPr>
              <a:t>არაწრფივი აქტივაციის ფუნქციის მქონე მრავალშრიან ნეირონულ ქსელებს უკვე წარმატებით შეეძლო ნებისმიერი სირთულის ნიმუშების </a:t>
            </a:r>
            <a:r>
              <a:rPr lang="ka-GE" sz="1600" dirty="0" err="1">
                <a:latin typeface="BPG Web 002" panose="020B0603030804020204" pitchFamily="34" charset="0"/>
                <a:cs typeface="BPG Web 002" panose="020B0603030804020204" pitchFamily="34" charset="0"/>
              </a:rPr>
              <a:t>განცალება</a:t>
            </a:r>
            <a:r>
              <a:rPr lang="ka-GE" sz="1600" dirty="0">
                <a:latin typeface="BPG Web 002" panose="020B0603030804020204" pitchFamily="34" charset="0"/>
                <a:cs typeface="BPG Web 002" panose="020B0603030804020204" pitchFamily="34" charset="0"/>
              </a:rPr>
              <a:t>. </a:t>
            </a:r>
            <a:r>
              <a:rPr lang="en-US" sz="1600" dirty="0">
                <a:latin typeface="BPG Web 002" panose="020B0603030804020204" pitchFamily="34" charset="0"/>
                <a:cs typeface="BPG Web 002" panose="020B0603030804020204" pitchFamily="34" charset="0"/>
              </a:rPr>
              <a:t>Minsky-</a:t>
            </a:r>
            <a:r>
              <a:rPr lang="ka-GE" sz="1600" dirty="0">
                <a:latin typeface="BPG Web 002" panose="020B0603030804020204" pitchFamily="34" charset="0"/>
                <a:cs typeface="BPG Web 002" panose="020B0603030804020204" pitchFamily="34" charset="0"/>
              </a:rPr>
              <a:t>ს პრობლემა აღარ არსებობს ასეთი ქსელებისთვის. ნეირონული ქსელების საშუალებით წარმატებით გადაიჭრა მრავალი პრაქტიკული ამოცანა. </a:t>
            </a:r>
          </a:p>
          <a:p>
            <a:pPr algn="just"/>
            <a:endParaRPr lang="ka-GE" sz="1600" dirty="0">
              <a:latin typeface="BPG Web 002" panose="020B0603030804020204" pitchFamily="34" charset="0"/>
              <a:cs typeface="BPG Web 002" panose="020B0603030804020204" pitchFamily="34" charset="0"/>
            </a:endParaRPr>
          </a:p>
          <a:p>
            <a:pPr algn="just"/>
            <a:r>
              <a:rPr lang="ka-GE" sz="1600" dirty="0">
                <a:latin typeface="BPG Web 002" panose="020B0603030804020204" pitchFamily="34" charset="0"/>
                <a:cs typeface="BPG Web 002" panose="020B0603030804020204" pitchFamily="34" charset="0"/>
              </a:rPr>
              <a:t>ნეირონული ქსელების განვითარების ეს მონაკვეთი ისტორიულ გაკვეთილადაც შეიძლება მივიჩნიოთ. მას ძალიან კარგად მიესადაგება ბრიტანელი მწერლის </a:t>
            </a:r>
            <a:r>
              <a:rPr lang="en-US" sz="1600" dirty="0">
                <a:latin typeface="BPG Web 002" panose="020B0603030804020204" pitchFamily="34" charset="0"/>
                <a:cs typeface="BPG Web 002" panose="020B0603030804020204" pitchFamily="34" charset="0"/>
              </a:rPr>
              <a:t>Arthur Clarke-</a:t>
            </a:r>
            <a:r>
              <a:rPr lang="ka-GE" sz="1600" dirty="0">
                <a:latin typeface="BPG Web 002" panose="020B0603030804020204" pitchFamily="34" charset="0"/>
                <a:cs typeface="BPG Web 002" panose="020B0603030804020204" pitchFamily="34" charset="0"/>
              </a:rPr>
              <a:t>ს პირველი წესი - „თუ პატივცემული და ავტორიტეტული მეცნიერი რაღაცის შესახებ ამბობს, რომ ეს შესაძლებელია, ის, როგორც წესი, არ ცდება. ხოლო, თუ იგი ამბობს, რომ ეს შეუძლებელია, ის როგორც წესი ცდება ხოლმე“. </a:t>
            </a:r>
          </a:p>
        </p:txBody>
      </p:sp>
    </p:spTree>
    <p:extLst>
      <p:ext uri="{BB962C8B-B14F-4D97-AF65-F5344CB8AC3E}">
        <p14:creationId xmlns:p14="http://schemas.microsoft.com/office/powerpoint/2010/main" val="1998196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ისტორიული გაკვეთილი</a:t>
            </a:r>
            <a:endParaRPr lang="en-US" sz="3000" dirty="0" smtClean="0">
              <a:latin typeface="BPG WEB 001 Caps" panose="020B0603030804020204" pitchFamily="34" charset="0"/>
            </a:endParaRPr>
          </a:p>
        </p:txBody>
      </p:sp>
      <p:sp>
        <p:nvSpPr>
          <p:cNvPr id="3" name="Rectangle 2"/>
          <p:cNvSpPr/>
          <p:nvPr/>
        </p:nvSpPr>
        <p:spPr>
          <a:xfrm>
            <a:off x="1286274" y="1047750"/>
            <a:ext cx="7696200" cy="1569660"/>
          </a:xfrm>
          <a:prstGeom prst="rect">
            <a:avLst/>
          </a:prstGeom>
        </p:spPr>
        <p:txBody>
          <a:bodyPr wrap="square">
            <a:spAutoFit/>
          </a:bodyPr>
          <a:lstStyle/>
          <a:p>
            <a:pPr algn="just"/>
            <a:r>
              <a:rPr lang="ka-GE" sz="1600" dirty="0">
                <a:latin typeface="BPG Web 002" panose="020B0603030804020204" pitchFamily="34" charset="0"/>
                <a:cs typeface="BPG Web 002" panose="020B0603030804020204" pitchFamily="34" charset="0"/>
              </a:rPr>
              <a:t>ნეირონული ქსელების განვითარების ეს მონაკვეთი ისტორიულ გაკვეთილადაც შეიძლება მივიჩნიოთ. მას ძალიან კარგად მიესადაგება ბრიტანელი მწერლის </a:t>
            </a:r>
            <a:r>
              <a:rPr lang="en-US" sz="1600" dirty="0">
                <a:latin typeface="BPG Web 002" panose="020B0603030804020204" pitchFamily="34" charset="0"/>
                <a:cs typeface="BPG Web 002" panose="020B0603030804020204" pitchFamily="34" charset="0"/>
              </a:rPr>
              <a:t>Arthur Clarke-</a:t>
            </a:r>
            <a:r>
              <a:rPr lang="ka-GE" sz="1600" dirty="0">
                <a:latin typeface="BPG Web 002" panose="020B0603030804020204" pitchFamily="34" charset="0"/>
                <a:cs typeface="BPG Web 002" panose="020B0603030804020204" pitchFamily="34" charset="0"/>
              </a:rPr>
              <a:t>ს პირველი წესი - „თუ პატივცემული და ავტორიტეტული მეცნიერი რაღაცის შესახებ ამბობს, რომ ეს შესაძლებელია, ის, როგორც წესი, არ ცდება. ხოლო, თუ იგი ამბობს, რომ ეს შეუძლებელია, ის როგორც წესი ცდება ხოლმე“. </a:t>
            </a:r>
            <a:endParaRPr lang="ka-GE" sz="1600"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1848510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მომავალი</a:t>
            </a:r>
            <a:endParaRPr lang="en-US" sz="3000" dirty="0" smtClean="0">
              <a:latin typeface="BPG WEB 001 Caps" panose="020B0603030804020204" pitchFamily="34" charset="0"/>
            </a:endParaRPr>
          </a:p>
        </p:txBody>
      </p:sp>
      <p:sp>
        <p:nvSpPr>
          <p:cNvPr id="3" name="Rectangle 2"/>
          <p:cNvSpPr/>
          <p:nvPr/>
        </p:nvSpPr>
        <p:spPr>
          <a:xfrm>
            <a:off x="1286274" y="1047750"/>
            <a:ext cx="7696200" cy="3293209"/>
          </a:xfrm>
          <a:prstGeom prst="rect">
            <a:avLst/>
          </a:prstGeom>
        </p:spPr>
        <p:txBody>
          <a:bodyPr wrap="square">
            <a:spAutoFit/>
          </a:bodyPr>
          <a:lstStyle/>
          <a:p>
            <a:pPr algn="just"/>
            <a:r>
              <a:rPr lang="ka-GE" sz="1600" dirty="0">
                <a:latin typeface="BPG Web 002" panose="020B0603030804020204" pitchFamily="34" charset="0"/>
                <a:cs typeface="BPG Web 002" panose="020B0603030804020204" pitchFamily="34" charset="0"/>
              </a:rPr>
              <a:t>წარმატებების </a:t>
            </a:r>
            <a:r>
              <a:rPr lang="ka-GE" sz="1600" dirty="0" err="1">
                <a:latin typeface="BPG Web 002" panose="020B0603030804020204" pitchFamily="34" charset="0"/>
                <a:cs typeface="BPG Web 002" panose="020B0603030804020204" pitchFamily="34" charset="0"/>
              </a:rPr>
              <a:t>პარალელეურად</a:t>
            </a:r>
            <a:r>
              <a:rPr lang="ka-GE" sz="1600" dirty="0">
                <a:latin typeface="BPG Web 002" panose="020B0603030804020204" pitchFamily="34" charset="0"/>
                <a:cs typeface="BPG Web 002" panose="020B0603030804020204" pitchFamily="34" charset="0"/>
              </a:rPr>
              <a:t>, მეცნიერები არ ივიწყებენ ხელოვნური ნეირონული ქსელების შექმნის მთავარ იდეასაც - ისევ არის ადამიანის გონების მსგავსი მექანიზმის შექმნის განუზომელი ინტერესი. ვითარდება ტექნიკაც და შორს აღარ არის ის დრო, როცა ისეთი ხელოვნური ნეირონული ქსელების შექმნას შევძლებთ, სადაც ნეირონების ოდენობა ადამიანის ტვინში ნეირონების ოდენობის სადარი იქნება. </a:t>
            </a:r>
          </a:p>
          <a:p>
            <a:pPr algn="just"/>
            <a:endParaRPr lang="ka-GE" sz="1600" dirty="0">
              <a:latin typeface="BPG Web 002" panose="020B0603030804020204" pitchFamily="34" charset="0"/>
              <a:cs typeface="BPG Web 002" panose="020B0603030804020204" pitchFamily="34" charset="0"/>
            </a:endParaRPr>
          </a:p>
          <a:p>
            <a:pPr algn="just"/>
            <a:endParaRPr lang="ka-GE" sz="1600" dirty="0">
              <a:latin typeface="BPG Web 002" panose="020B0603030804020204" pitchFamily="34" charset="0"/>
              <a:cs typeface="BPG Web 002" panose="020B0603030804020204" pitchFamily="34" charset="0"/>
            </a:endParaRPr>
          </a:p>
          <a:p>
            <a:pPr algn="just"/>
            <a:r>
              <a:rPr lang="ka-GE" sz="1600" dirty="0">
                <a:latin typeface="BPG Web 002" panose="020B0603030804020204" pitchFamily="34" charset="0"/>
                <a:cs typeface="BPG Web 002" panose="020B0603030804020204" pitchFamily="34" charset="0"/>
              </a:rPr>
              <a:t>ეს მართლაც საეტაპო ნაბიჯი იქნება და ბევრ საინტერესო შეკითხვას გასცემს პასუხს. </a:t>
            </a:r>
          </a:p>
          <a:p>
            <a:pPr algn="just"/>
            <a:endParaRPr lang="ka-GE" sz="1600" dirty="0">
              <a:latin typeface="BPG Web 002" panose="020B0603030804020204" pitchFamily="34" charset="0"/>
              <a:cs typeface="BPG Web 002" panose="020B0603030804020204" pitchFamily="34" charset="0"/>
            </a:endParaRPr>
          </a:p>
          <a:p>
            <a:pPr algn="just"/>
            <a:r>
              <a:rPr lang="en-US" sz="1600" dirty="0">
                <a:latin typeface="BPG Web 002" panose="020B0603030804020204" pitchFamily="34" charset="0"/>
                <a:cs typeface="BPG Web 002" panose="020B0603030804020204" pitchFamily="34" charset="0"/>
              </a:rPr>
              <a:t>www.epfl.ch (blue brain project)</a:t>
            </a:r>
          </a:p>
          <a:p>
            <a:pPr algn="just"/>
            <a:r>
              <a:rPr lang="en-US" sz="1600" dirty="0">
                <a:latin typeface="BPG Web 002" panose="020B0603030804020204" pitchFamily="34" charset="0"/>
                <a:cs typeface="BPG Web 002" panose="020B0603030804020204" pitchFamily="34" charset="0"/>
              </a:rPr>
              <a:t>humanbrainproject.eu (human brain project)</a:t>
            </a:r>
          </a:p>
        </p:txBody>
      </p:sp>
    </p:spTree>
    <p:extLst>
      <p:ext uri="{BB962C8B-B14F-4D97-AF65-F5344CB8AC3E}">
        <p14:creationId xmlns:p14="http://schemas.microsoft.com/office/powerpoint/2010/main" val="776213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50"/>
            <a:ext cx="7406640" cy="685800"/>
          </a:xfrm>
        </p:spPr>
        <p:txBody>
          <a:bodyPr>
            <a:normAutofit fontScale="90000"/>
          </a:bodyPr>
          <a:lstStyle/>
          <a:p>
            <a:r>
              <a:rPr lang="ka-GE" sz="4800" b="1" dirty="0" smtClean="0">
                <a:latin typeface="BPG WEB 001 Caps" panose="020B0603030804020204" pitchFamily="34" charset="0"/>
                <a:cs typeface="BPG Web 002" panose="020B0603030804020204" pitchFamily="34" charset="0"/>
              </a:rPr>
              <a:t>ნეირონული ქსელები</a:t>
            </a:r>
            <a:endParaRPr lang="en-US" sz="4800" b="1" dirty="0">
              <a:latin typeface="BPG WEB 001 Caps" panose="020B0603030804020204" pitchFamily="34" charset="0"/>
              <a:cs typeface="BPG Web 002" panose="020B0603030804020204" pitchFamily="34" charset="0"/>
            </a:endParaRPr>
          </a:p>
        </p:txBody>
      </p:sp>
      <p:sp>
        <p:nvSpPr>
          <p:cNvPr id="3" name="Subtitle 2"/>
          <p:cNvSpPr>
            <a:spLocks noGrp="1"/>
          </p:cNvSpPr>
          <p:nvPr>
            <p:ph type="subTitle" idx="1"/>
          </p:nvPr>
        </p:nvSpPr>
        <p:spPr>
          <a:xfrm>
            <a:off x="1166344" y="2952750"/>
            <a:ext cx="7406640" cy="555552"/>
          </a:xfrm>
        </p:spPr>
        <p:txBody>
          <a:bodyPr>
            <a:normAutofit/>
          </a:bodyPr>
          <a:lstStyle/>
          <a:p>
            <a:r>
              <a:rPr lang="ka-GE" sz="3000" dirty="0" smtClean="0">
                <a:latin typeface="BPG WEB 001 Caps" panose="020B0603030804020204" pitchFamily="34" charset="0"/>
              </a:rPr>
              <a:t>პაატა გოგიშვილი</a:t>
            </a:r>
            <a:endParaRPr lang="en-US" sz="3000" dirty="0">
              <a:latin typeface="BPG WEB 001 Caps" panose="020B0603030804020204" pitchFamily="34" charset="0"/>
            </a:endParaRP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ka-GE" sz="1800" dirty="0" smtClean="0">
                <a:latin typeface="BPG Web 002" panose="020B0603030804020204" pitchFamily="34" charset="0"/>
                <a:cs typeface="BPG Web 002" panose="020B0603030804020204" pitchFamily="34" charset="0"/>
              </a:rPr>
              <a:t>ინფორმატიკის დოქტორი</a:t>
            </a:r>
            <a:endParaRPr lang="en-US" sz="1800" dirty="0" smtClean="0">
              <a:latin typeface="BPG Web 002" panose="020B0603030804020204" pitchFamily="34" charset="0"/>
              <a:cs typeface="BPG Web 002" panose="020B0603030804020204" pitchFamily="34" charset="0"/>
            </a:endParaRPr>
          </a:p>
          <a:p>
            <a:r>
              <a:rPr lang="ka-GE" sz="1400" dirty="0" smtClean="0">
                <a:latin typeface="BPG Web 002" panose="020B0603030804020204" pitchFamily="34" charset="0"/>
                <a:cs typeface="BPG Web 002" panose="020B0603030804020204" pitchFamily="34" charset="0"/>
              </a:rPr>
              <a:t>ასოცირებული პროფესორი</a:t>
            </a:r>
            <a:endParaRPr lang="en-US" sz="1400" dirty="0">
              <a:latin typeface="BPG Web 002" panose="020B0603030804020204" pitchFamily="34" charset="0"/>
              <a:cs typeface="BPG Web 002" panose="020B0603030804020204" pitchFamily="34" charset="0"/>
            </a:endParaRPr>
          </a:p>
        </p:txBody>
      </p:sp>
      <p:sp>
        <p:nvSpPr>
          <p:cNvPr id="7" name="Title 1"/>
          <p:cNvSpPr txBox="1">
            <a:spLocks/>
          </p:cNvSpPr>
          <p:nvPr/>
        </p:nvSpPr>
        <p:spPr>
          <a:xfrm>
            <a:off x="1221548" y="2077301"/>
            <a:ext cx="7160452" cy="723049"/>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2200" dirty="0" smtClean="0">
                <a:latin typeface="BPG Web 002" panose="020B0603030804020204" pitchFamily="34" charset="0"/>
                <a:cs typeface="BPG Web 002" panose="020B0603030804020204" pitchFamily="34" charset="0"/>
              </a:rPr>
              <a:t>კვირა </a:t>
            </a:r>
            <a:r>
              <a:rPr lang="ka-GE" sz="2200" dirty="0" smtClean="0">
                <a:latin typeface="BPG Web 002" panose="020B0603030804020204" pitchFamily="34" charset="0"/>
                <a:cs typeface="BPG Web 002" panose="020B0603030804020204" pitchFamily="34" charset="0"/>
              </a:rPr>
              <a:t>1</a:t>
            </a:r>
            <a:endParaRPr lang="en-US" sz="2200" dirty="0">
              <a:latin typeface="BPG Web 002" panose="020B0603030804020204" pitchFamily="34" charset="0"/>
              <a:cs typeface="BPG Web 002" panose="020B0603030804020204" pitchFamily="34" charset="0"/>
            </a:endParaRPr>
          </a:p>
        </p:txBody>
      </p:sp>
      <p:sp>
        <p:nvSpPr>
          <p:cNvPr id="8" name="Subtitle 2"/>
          <p:cNvSpPr txBox="1">
            <a:spLocks/>
          </p:cNvSpPr>
          <p:nvPr/>
        </p:nvSpPr>
        <p:spPr>
          <a:xfrm>
            <a:off x="1215972" y="4552950"/>
            <a:ext cx="7406640"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ka-GE" sz="1400" dirty="0" smtClean="0">
                <a:latin typeface="BPG Web 002" panose="020B0603030804020204" pitchFamily="34" charset="0"/>
                <a:cs typeface="BPG Web 002" panose="020B0603030804020204" pitchFamily="34" charset="0"/>
              </a:rPr>
              <a:t>20</a:t>
            </a:r>
            <a:r>
              <a:rPr lang="en-US" sz="1400" dirty="0" smtClean="0">
                <a:latin typeface="BPG Web 002" panose="020B0603030804020204" pitchFamily="34" charset="0"/>
                <a:cs typeface="BPG Web 002" panose="020B0603030804020204" pitchFamily="34" charset="0"/>
              </a:rPr>
              <a:t>22</a:t>
            </a:r>
            <a:r>
              <a:rPr lang="ka-GE" sz="1400" dirty="0" smtClean="0">
                <a:latin typeface="BPG Web 002" panose="020B0603030804020204" pitchFamily="34" charset="0"/>
                <a:cs typeface="BPG Web 002" panose="020B0603030804020204" pitchFamily="34" charset="0"/>
              </a:rPr>
              <a:t> წლის </a:t>
            </a:r>
            <a:r>
              <a:rPr lang="ka-GE" sz="1400" dirty="0" smtClean="0">
                <a:latin typeface="BPG Web 002" panose="020B0603030804020204" pitchFamily="34" charset="0"/>
                <a:cs typeface="BPG Web 002" panose="020B0603030804020204" pitchFamily="34" charset="0"/>
              </a:rPr>
              <a:t>2</a:t>
            </a:r>
            <a:r>
              <a:rPr lang="en-US" sz="1400" dirty="0" smtClean="0">
                <a:latin typeface="BPG Web 002" panose="020B0603030804020204" pitchFamily="34" charset="0"/>
                <a:cs typeface="BPG Web 002" panose="020B0603030804020204" pitchFamily="34" charset="0"/>
              </a:rPr>
              <a:t>0</a:t>
            </a:r>
            <a:r>
              <a:rPr lang="ka-GE" sz="1400" dirty="0" smtClean="0">
                <a:latin typeface="BPG Web 002" panose="020B0603030804020204" pitchFamily="34" charset="0"/>
                <a:cs typeface="BPG Web 002" panose="020B0603030804020204" pitchFamily="34" charset="0"/>
              </a:rPr>
              <a:t> სექტემბერი</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500" y="970866"/>
            <a:ext cx="7424184" cy="1067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2800" dirty="0">
                <a:latin typeface="BPG Web 002" panose="020B0603030804020204" pitchFamily="34" charset="0"/>
                <a:cs typeface="BPG Web 002" panose="020B0603030804020204" pitchFamily="34" charset="0"/>
              </a:rPr>
              <a:t>შესავალი, ბუნებრივი ნეირონი ნეირონის მათემატიკური მოდელი</a:t>
            </a:r>
            <a:endParaRPr lang="ka-GE" sz="2500" dirty="0" smtClean="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ბუნებრივი ნეირონი</a:t>
            </a:r>
            <a:endParaRPr lang="en-US" sz="3000" dirty="0" smtClean="0">
              <a:latin typeface="BPG WEB 001 Caps" panose="020B0603030804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6474" y="1200150"/>
            <a:ext cx="5275800" cy="3595458"/>
          </a:xfrm>
          <a:prstGeom prst="rect">
            <a:avLst/>
          </a:prstGeom>
        </p:spPr>
      </p:pic>
    </p:spTree>
    <p:extLst>
      <p:ext uri="{BB962C8B-B14F-4D97-AF65-F5344CB8AC3E}">
        <p14:creationId xmlns:p14="http://schemas.microsoft.com/office/powerpoint/2010/main" val="4725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ნეირონის მოქმედება</a:t>
            </a:r>
            <a:endParaRPr lang="en-US" sz="3000" dirty="0" smtClean="0">
              <a:latin typeface="BPG WEB 001 Caps" panose="020B0603030804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971550"/>
            <a:ext cx="6483148" cy="3943350"/>
          </a:xfrm>
          <a:prstGeom prst="rect">
            <a:avLst/>
          </a:prstGeom>
        </p:spPr>
      </p:pic>
    </p:spTree>
    <p:extLst>
      <p:ext uri="{BB962C8B-B14F-4D97-AF65-F5344CB8AC3E}">
        <p14:creationId xmlns:p14="http://schemas.microsoft.com/office/powerpoint/2010/main" val="1345573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ხელოვნური ნეირონი</a:t>
            </a:r>
            <a:endParaRPr lang="en-US" sz="3000" dirty="0" smtClean="0">
              <a:latin typeface="BPG WEB 001 Caps" panose="020B0603030804020204" pitchFamily="34"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2772175" y="1123950"/>
            <a:ext cx="4724398" cy="2381357"/>
          </a:xfrm>
          <a:prstGeom prst="rect">
            <a:avLst/>
          </a:prstGeom>
        </p:spPr>
      </p:pic>
      <mc:AlternateContent xmlns:mc="http://schemas.openxmlformats.org/markup-compatibility/2006">
        <mc:Choice xmlns:a14="http://schemas.microsoft.com/office/drawing/2010/main" Requires="a14">
          <p:sp>
            <p:nvSpPr>
              <p:cNvPr id="6" name="Rectangle 5"/>
              <p:cNvSpPr/>
              <p:nvPr/>
            </p:nvSpPr>
            <p:spPr>
              <a:xfrm>
                <a:off x="1421167" y="4061884"/>
                <a:ext cx="2355260"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ka-GE" i="1">
                          <a:latin typeface="Cambria Math"/>
                        </a:rPr>
                        <m:t>𝑦</m:t>
                      </m:r>
                      <m:r>
                        <a:rPr lang="ka-GE" i="1">
                          <a:latin typeface="Cambria Math"/>
                        </a:rPr>
                        <m:t>=</m:t>
                      </m:r>
                      <m:r>
                        <a:rPr lang="ka-GE" i="1">
                          <a:latin typeface="Cambria Math"/>
                        </a:rPr>
                        <m:t>𝜑</m:t>
                      </m:r>
                      <m:d>
                        <m:dPr>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ka-GE" i="1">
                                  <a:latin typeface="Cambria Math"/>
                                </a:rPr>
                                <m:t>𝑖</m:t>
                              </m:r>
                              <m:r>
                                <a:rPr lang="ka-GE" i="1">
                                  <a:latin typeface="Cambria Math"/>
                                </a:rPr>
                                <m:t>=1</m:t>
                              </m:r>
                            </m:sub>
                            <m:sup>
                              <m:r>
                                <a:rPr lang="ka-GE" i="1">
                                  <a:latin typeface="Cambria Math"/>
                                </a:rPr>
                                <m:t>𝑛</m:t>
                              </m:r>
                            </m:sup>
                            <m:e>
                              <m:sSub>
                                <m:sSubPr>
                                  <m:ctrlPr>
                                    <a:rPr lang="en-US" i="1">
                                      <a:latin typeface="Cambria Math" panose="02040503050406030204" pitchFamily="18" charset="0"/>
                                    </a:rPr>
                                  </m:ctrlPr>
                                </m:sSubPr>
                                <m:e>
                                  <m:r>
                                    <a:rPr lang="ka-GE" i="1">
                                      <a:latin typeface="Cambria Math"/>
                                    </a:rPr>
                                    <m:t>𝑤</m:t>
                                  </m:r>
                                </m:e>
                                <m:sub>
                                  <m:r>
                                    <a:rPr lang="ka-GE" i="1">
                                      <a:latin typeface="Cambria Math"/>
                                    </a:rPr>
                                    <m:t>𝑖</m:t>
                                  </m:r>
                                </m:sub>
                              </m:sSub>
                              <m:sSub>
                                <m:sSubPr>
                                  <m:ctrlPr>
                                    <a:rPr lang="en-US" i="1">
                                      <a:latin typeface="Cambria Math" panose="02040503050406030204" pitchFamily="18" charset="0"/>
                                    </a:rPr>
                                  </m:ctrlPr>
                                </m:sSubPr>
                                <m:e>
                                  <m:r>
                                    <a:rPr lang="ka-GE" i="1">
                                      <a:latin typeface="Cambria Math"/>
                                    </a:rPr>
                                    <m:t>𝑥</m:t>
                                  </m:r>
                                </m:e>
                                <m:sub>
                                  <m:r>
                                    <a:rPr lang="ka-GE" i="1">
                                      <a:latin typeface="Cambria Math"/>
                                    </a:rPr>
                                    <m:t>𝑖</m:t>
                                  </m:r>
                                </m:sub>
                              </m:sSub>
                              <m:r>
                                <a:rPr lang="ka-GE" i="1">
                                  <a:latin typeface="Cambria Math"/>
                                </a:rPr>
                                <m:t>−</m:t>
                              </m:r>
                              <m:r>
                                <a:rPr lang="ka-GE" i="1">
                                  <a:latin typeface="Cambria Math"/>
                                </a:rPr>
                                <m:t>𝜃</m:t>
                              </m:r>
                            </m:e>
                          </m:nary>
                        </m:e>
                      </m:d>
                    </m:oMath>
                  </m:oMathPara>
                </a14:m>
                <a:endParaRPr lang="en-US" dirty="0"/>
              </a:p>
            </p:txBody>
          </p:sp>
        </mc:Choice>
        <mc:Fallback>
          <p:sp>
            <p:nvSpPr>
              <p:cNvPr id="6" name="Rectangle 5"/>
              <p:cNvSpPr>
                <a:spLocks noRot="1" noChangeAspect="1" noMove="1" noResize="1" noEditPoints="1" noAdjustHandles="1" noChangeArrowheads="1" noChangeShapeType="1" noTextEdit="1"/>
              </p:cNvSpPr>
              <p:nvPr/>
            </p:nvSpPr>
            <p:spPr>
              <a:xfrm>
                <a:off x="1421167" y="4061884"/>
                <a:ext cx="2355260" cy="84856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572000" y="3562350"/>
                <a:ext cx="4572000" cy="1038939"/>
              </a:xfrm>
              <a:prstGeom prst="rect">
                <a:avLst/>
              </a:prstGeom>
            </p:spPr>
            <p:txBody>
              <a:bodyPr>
                <a:spAutoFit/>
              </a:bodyPr>
              <a:lstStyle/>
              <a:p>
                <a14:m>
                  <m:oMath xmlns:m="http://schemas.openxmlformats.org/officeDocument/2006/math">
                    <m:r>
                      <m:rPr>
                        <m:sty m:val="p"/>
                      </m:rPr>
                      <a:rPr lang="en-US">
                        <a:latin typeface="Cambria Math"/>
                      </a:rPr>
                      <m:t>sgn</m:t>
                    </m:r>
                  </m:oMath>
                </a14:m>
                <a:r>
                  <a:rPr lang="en-US" dirty="0"/>
                  <a:t> - </a:t>
                </a:r>
                <a:r>
                  <a:rPr lang="ka-GE" dirty="0"/>
                  <a:t>ფუნქცია</a:t>
                </a:r>
                <a:endParaRPr lang="en-US" dirty="0"/>
              </a:p>
              <a:p>
                <a:r>
                  <a:rPr lang="ka-GE" dirty="0"/>
                  <a:t>σ - ლოგისტიკური ფუნქცია </a:t>
                </a:r>
                <a14:m>
                  <m:oMath xmlns:m="http://schemas.openxmlformats.org/officeDocument/2006/math">
                    <m:r>
                      <m:rPr>
                        <m:sty m:val="p"/>
                      </m:rPr>
                      <a:rPr lang="ka-GE">
                        <a:latin typeface="Cambria Math"/>
                      </a:rPr>
                      <m:t>σ</m:t>
                    </m:r>
                    <m:d>
                      <m:dPr>
                        <m:ctrlPr>
                          <a:rPr lang="en-US" i="1">
                            <a:latin typeface="Cambria Math" panose="02040503050406030204" pitchFamily="18" charset="0"/>
                          </a:rPr>
                        </m:ctrlPr>
                      </m:dPr>
                      <m:e>
                        <m:r>
                          <a:rPr lang="ka-GE" i="1">
                            <a:latin typeface="Cambria Math"/>
                          </a:rPr>
                          <m:t>𝑡</m:t>
                        </m:r>
                      </m:e>
                    </m:d>
                    <m:r>
                      <a:rPr lang="ka-GE" i="1">
                        <a:latin typeface="Cambria Math"/>
                      </a:rPr>
                      <m:t>=</m:t>
                    </m:r>
                    <m:f>
                      <m:fPr>
                        <m:ctrlPr>
                          <a:rPr lang="en-US" i="1">
                            <a:latin typeface="Cambria Math" panose="02040503050406030204" pitchFamily="18" charset="0"/>
                          </a:rPr>
                        </m:ctrlPr>
                      </m:fPr>
                      <m:num>
                        <m:r>
                          <a:rPr lang="ka-GE" i="1">
                            <a:latin typeface="Cambria Math"/>
                          </a:rPr>
                          <m:t>1</m:t>
                        </m:r>
                      </m:num>
                      <m:den>
                        <m:r>
                          <a:rPr lang="ka-GE" i="1">
                            <a:latin typeface="Cambria Math"/>
                          </a:rPr>
                          <m:t>1+</m:t>
                        </m:r>
                        <m:sSup>
                          <m:sSupPr>
                            <m:ctrlPr>
                              <a:rPr lang="en-US" i="1">
                                <a:latin typeface="Cambria Math" panose="02040503050406030204" pitchFamily="18" charset="0"/>
                              </a:rPr>
                            </m:ctrlPr>
                          </m:sSupPr>
                          <m:e>
                            <m:r>
                              <a:rPr lang="ka-GE" i="1">
                                <a:latin typeface="Cambria Math"/>
                              </a:rPr>
                              <m:t>𝑒</m:t>
                            </m:r>
                          </m:e>
                          <m:sup>
                            <m:r>
                              <a:rPr lang="ka-GE" i="1">
                                <a:latin typeface="Cambria Math"/>
                              </a:rPr>
                              <m:t>−</m:t>
                            </m:r>
                            <m:r>
                              <a:rPr lang="ka-GE" i="1">
                                <a:latin typeface="Cambria Math"/>
                              </a:rPr>
                              <m:t>𝑡</m:t>
                            </m:r>
                          </m:sup>
                        </m:sSup>
                      </m:den>
                    </m:f>
                  </m:oMath>
                </a14:m>
                <a:endParaRPr lang="en-US" dirty="0"/>
              </a:p>
              <a:p>
                <a14:m>
                  <m:oMath xmlns:m="http://schemas.openxmlformats.org/officeDocument/2006/math">
                    <m:r>
                      <m:rPr>
                        <m:sty m:val="p"/>
                      </m:rPr>
                      <a:rPr lang="ka-GE">
                        <a:latin typeface="Cambria Math"/>
                      </a:rPr>
                      <m:t>th</m:t>
                    </m:r>
                  </m:oMath>
                </a14:m>
                <a:r>
                  <a:rPr lang="ka-GE" dirty="0"/>
                  <a:t> - ჰიპერბოლური ტანგენსი</a:t>
                </a:r>
                <a:endParaRPr lang="en-US" dirty="0"/>
              </a:p>
            </p:txBody>
          </p:sp>
        </mc:Choice>
        <mc:Fallback>
          <p:sp>
            <p:nvSpPr>
              <p:cNvPr id="7" name="Rectangle 6"/>
              <p:cNvSpPr>
                <a:spLocks noRot="1" noChangeAspect="1" noMove="1" noResize="1" noEditPoints="1" noAdjustHandles="1" noChangeArrowheads="1" noChangeShapeType="1" noTextEdit="1"/>
              </p:cNvSpPr>
              <p:nvPr/>
            </p:nvSpPr>
            <p:spPr>
              <a:xfrm>
                <a:off x="4572000" y="3562350"/>
                <a:ext cx="4572000" cy="1038939"/>
              </a:xfrm>
              <a:prstGeom prst="rect">
                <a:avLst/>
              </a:prstGeom>
              <a:blipFill>
                <a:blip r:embed="rId4"/>
                <a:stretch>
                  <a:fillRect l="-1067" t="-3509" b="-8772"/>
                </a:stretch>
              </a:blipFill>
            </p:spPr>
            <p:txBody>
              <a:bodyPr/>
              <a:lstStyle/>
              <a:p>
                <a:r>
                  <a:rPr lang="en-US">
                    <a:noFill/>
                  </a:rPr>
                  <a:t> </a:t>
                </a:r>
              </a:p>
            </p:txBody>
          </p:sp>
        </mc:Fallback>
      </mc:AlternateContent>
      <p:sp>
        <p:nvSpPr>
          <p:cNvPr id="9" name="Left Brace 8"/>
          <p:cNvSpPr/>
          <p:nvPr/>
        </p:nvSpPr>
        <p:spPr>
          <a:xfrm>
            <a:off x="4267200" y="3649627"/>
            <a:ext cx="304800" cy="8365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Freeform 9"/>
          <p:cNvSpPr/>
          <p:nvPr/>
        </p:nvSpPr>
        <p:spPr>
          <a:xfrm>
            <a:off x="2025467" y="3870689"/>
            <a:ext cx="2047904" cy="346554"/>
          </a:xfrm>
          <a:custGeom>
            <a:avLst/>
            <a:gdLst>
              <a:gd name="connsiteX0" fmla="*/ 6040 w 2047904"/>
              <a:gd name="connsiteY0" fmla="*/ 462072 h 462072"/>
              <a:gd name="connsiteX1" fmla="*/ 316758 w 2047904"/>
              <a:gd name="connsiteY1" fmla="*/ 9311 h 462072"/>
              <a:gd name="connsiteX2" fmla="*/ 2047904 w 2047904"/>
              <a:gd name="connsiteY2" fmla="*/ 133599 h 462072"/>
            </a:gdLst>
            <a:ahLst/>
            <a:cxnLst>
              <a:cxn ang="0">
                <a:pos x="connsiteX0" y="connsiteY0"/>
              </a:cxn>
              <a:cxn ang="0">
                <a:pos x="connsiteX1" y="connsiteY1"/>
              </a:cxn>
              <a:cxn ang="0">
                <a:pos x="connsiteX2" y="connsiteY2"/>
              </a:cxn>
            </a:cxnLst>
            <a:rect l="l" t="t" r="r" b="b"/>
            <a:pathLst>
              <a:path w="2047904" h="462072">
                <a:moveTo>
                  <a:pt x="6040" y="462072"/>
                </a:moveTo>
                <a:cubicBezTo>
                  <a:pt x="-8757" y="263064"/>
                  <a:pt x="-23553" y="64056"/>
                  <a:pt x="316758" y="9311"/>
                </a:cubicBezTo>
                <a:cubicBezTo>
                  <a:pt x="657069" y="-45434"/>
                  <a:pt x="1746063" y="160232"/>
                  <a:pt x="2047904" y="133599"/>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056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000" dirty="0" smtClean="0">
                <a:latin typeface="BPG WEB 001 Caps" panose="020B0603030804020204" pitchFamily="34" charset="0"/>
              </a:rPr>
              <a:t>თანამედროვე რეალობა</a:t>
            </a:r>
            <a:endParaRPr lang="en-US" sz="3000" dirty="0" smtClean="0">
              <a:latin typeface="BPG WEB 001 Caps" panose="020B0603030804020204" pitchFamily="34" charset="0"/>
            </a:endParaRPr>
          </a:p>
        </p:txBody>
      </p:sp>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66442" y="1440097"/>
            <a:ext cx="2947761" cy="1276350"/>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00" y="2724150"/>
            <a:ext cx="3205551" cy="2147719"/>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91200" y="3068067"/>
            <a:ext cx="2561826" cy="1921370"/>
          </a:xfrm>
          <a:prstGeom prst="rect">
            <a:avLst/>
          </a:prstGeom>
        </p:spPr>
      </p:pic>
      <p:pic>
        <p:nvPicPr>
          <p:cNvPr id="15" name="Picture 14"/>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5943600" y="1123950"/>
            <a:ext cx="2114550" cy="1658600"/>
          </a:xfrm>
          <a:prstGeom prst="rect">
            <a:avLst/>
          </a:prstGeom>
        </p:spPr>
      </p:pic>
    </p:spTree>
    <p:extLst>
      <p:ext uri="{BB962C8B-B14F-4D97-AF65-F5344CB8AC3E}">
        <p14:creationId xmlns:p14="http://schemas.microsoft.com/office/powerpoint/2010/main" val="1810208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891877" y="1123950"/>
            <a:ext cx="2484994" cy="3657600"/>
          </a:xfrm>
          <a:prstGeom prst="rect">
            <a:avLst/>
          </a:prstGeom>
        </p:spPr>
      </p:pic>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ელექტრონული ექთნები</a:t>
            </a:r>
            <a:endParaRPr lang="en-US" sz="3000" dirty="0" smtClean="0">
              <a:latin typeface="BPG WEB 001 Caps" panose="020B0603030804020204" pitchFamily="34" charset="0"/>
            </a:endParaRPr>
          </a:p>
        </p:txBody>
      </p:sp>
    </p:spTree>
    <p:extLst>
      <p:ext uri="{BB962C8B-B14F-4D97-AF65-F5344CB8AC3E}">
        <p14:creationId xmlns:p14="http://schemas.microsoft.com/office/powerpoint/2010/main" val="477429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smtClean="0">
                <a:latin typeface="BPG WEB 001 Caps" panose="020B0603030804020204" pitchFamily="34" charset="0"/>
              </a:rPr>
              <a:t>პირველი პორტრეტი</a:t>
            </a:r>
            <a:endParaRPr lang="en-US" sz="3000" dirty="0" smtClean="0">
              <a:latin typeface="BPG WEB 001 Caps" panose="020B0603030804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751" y="971550"/>
            <a:ext cx="4572000" cy="2853448"/>
          </a:xfrm>
          <a:prstGeom prst="rect">
            <a:avLst/>
          </a:prstGeom>
        </p:spPr>
      </p:pic>
      <p:sp>
        <p:nvSpPr>
          <p:cNvPr id="5" name="TextBox 4"/>
          <p:cNvSpPr txBox="1"/>
          <p:nvPr/>
        </p:nvSpPr>
        <p:spPr>
          <a:xfrm>
            <a:off x="1189703" y="4219033"/>
            <a:ext cx="7878097" cy="307777"/>
          </a:xfrm>
          <a:prstGeom prst="rect">
            <a:avLst/>
          </a:prstGeom>
          <a:noFill/>
        </p:spPr>
        <p:txBody>
          <a:bodyPr wrap="square" rtlCol="0">
            <a:spAutoFit/>
          </a:bodyPr>
          <a:lstStyle/>
          <a:p>
            <a:r>
              <a:rPr lang="en-US" sz="1400" dirty="0"/>
              <a:t>https://news.artnet.com/market/first-ever-artificial-intelligence-portrait-painting-sells-at-christies-1379902</a:t>
            </a:r>
          </a:p>
        </p:txBody>
      </p:sp>
    </p:spTree>
    <p:extLst>
      <p:ext uri="{BB962C8B-B14F-4D97-AF65-F5344CB8AC3E}">
        <p14:creationId xmlns:p14="http://schemas.microsoft.com/office/powerpoint/2010/main" val="3379310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smtClean="0">
                <a:latin typeface="BPG WEB 001 Caps" panose="020B0603030804020204" pitchFamily="34" charset="0"/>
              </a:rPr>
              <a:t>გამარჯვებული სურათი</a:t>
            </a:r>
            <a:endParaRPr lang="en-US" sz="3000" dirty="0" smtClean="0">
              <a:latin typeface="BPG WEB 001 Caps" panose="020B0603030804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838432"/>
            <a:ext cx="6296967" cy="4196953"/>
          </a:xfrm>
          <a:prstGeom prst="rect">
            <a:avLst/>
          </a:prstGeom>
        </p:spPr>
      </p:pic>
    </p:spTree>
    <p:extLst>
      <p:ext uri="{BB962C8B-B14F-4D97-AF65-F5344CB8AC3E}">
        <p14:creationId xmlns:p14="http://schemas.microsoft.com/office/powerpoint/2010/main" val="125428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smtClean="0">
                <a:latin typeface="BPG WEB 001 Caps" panose="020B0603030804020204" pitchFamily="34" charset="0"/>
              </a:rPr>
              <a:t>აქედან დაიწყო</a:t>
            </a:r>
            <a:endParaRPr lang="en-US" sz="3000" dirty="0" smtClean="0">
              <a:latin typeface="BPG WEB 001 Caps" panose="020B0603030804020204" pitchFamily="34" charset="0"/>
            </a:endParaRPr>
          </a:p>
        </p:txBody>
      </p:sp>
      <p:sp>
        <p:nvSpPr>
          <p:cNvPr id="3" name="Rectangle 2"/>
          <p:cNvSpPr/>
          <p:nvPr/>
        </p:nvSpPr>
        <p:spPr>
          <a:xfrm>
            <a:off x="1286274" y="1047750"/>
            <a:ext cx="7696200" cy="3970318"/>
          </a:xfrm>
          <a:prstGeom prst="rect">
            <a:avLst/>
          </a:prstGeom>
        </p:spPr>
        <p:txBody>
          <a:bodyPr wrap="square">
            <a:spAutoFit/>
          </a:bodyPr>
          <a:lstStyle/>
          <a:p>
            <a:pPr algn="just"/>
            <a:r>
              <a:rPr lang="ka-GE" dirty="0">
                <a:latin typeface="BPG Web 002" panose="020B0603030804020204" pitchFamily="34" charset="0"/>
                <a:cs typeface="BPG Web 002" panose="020B0603030804020204" pitchFamily="34" charset="0"/>
              </a:rPr>
              <a:t>ადამიანი მუდმივად ცდილობს სამყაროს შემეცნებას. </a:t>
            </a:r>
          </a:p>
          <a:p>
            <a:pPr algn="just"/>
            <a:endParaRPr lang="ka-GE" dirty="0">
              <a:latin typeface="BPG Web 002" panose="020B0603030804020204" pitchFamily="34" charset="0"/>
              <a:cs typeface="BPG Web 002" panose="020B0603030804020204" pitchFamily="34" charset="0"/>
            </a:endParaRPr>
          </a:p>
          <a:p>
            <a:pPr algn="just"/>
            <a:r>
              <a:rPr lang="ka-GE" dirty="0">
                <a:latin typeface="BPG Web 002" panose="020B0603030804020204" pitchFamily="34" charset="0"/>
                <a:cs typeface="BPG Web 002" panose="020B0603030804020204" pitchFamily="34" charset="0"/>
              </a:rPr>
              <a:t>ჩვენ გვაინტერესებს რისგან შედგება მატერია, როგორი ძალები არსებობს </a:t>
            </a:r>
            <a:r>
              <a:rPr lang="ka-GE" dirty="0" smtClean="0">
                <a:latin typeface="BPG Web 002" panose="020B0603030804020204" pitchFamily="34" charset="0"/>
                <a:cs typeface="BPG Web 002" panose="020B0603030804020204" pitchFamily="34" charset="0"/>
              </a:rPr>
              <a:t>ირგვლივ</a:t>
            </a:r>
            <a:r>
              <a:rPr lang="ka-GE" dirty="0">
                <a:latin typeface="BPG Web 002" panose="020B0603030804020204" pitchFamily="34" charset="0"/>
                <a:cs typeface="BPG Web 002" panose="020B0603030804020204" pitchFamily="34" charset="0"/>
              </a:rPr>
              <a:t>, რა ტიპის ნაწილაკებით ვართ გარშემორტყმული, ... </a:t>
            </a:r>
          </a:p>
          <a:p>
            <a:pPr algn="just"/>
            <a:endParaRPr lang="ka-GE" dirty="0">
              <a:latin typeface="BPG Web 002" panose="020B0603030804020204" pitchFamily="34" charset="0"/>
              <a:cs typeface="BPG Web 002" panose="020B0603030804020204" pitchFamily="34" charset="0"/>
            </a:endParaRPr>
          </a:p>
          <a:p>
            <a:pPr algn="just"/>
            <a:r>
              <a:rPr lang="ka-GE" dirty="0">
                <a:latin typeface="BPG Web 002" panose="020B0603030804020204" pitchFamily="34" charset="0"/>
                <a:cs typeface="BPG Web 002" panose="020B0603030804020204" pitchFamily="34" charset="0"/>
              </a:rPr>
              <a:t>შესასწავლ ობიექტებს შორის არის ერთ-ერთი საკმაოდ გამორჩეული, კერძოდ ის, რისი საშუალებითაც ვახდენთ შემეცნებას - ადამიანის ტვინი. ტვინის მუშაობის პრინციპის ცოდნა ბევრ საიდუმლოს ახდის ფარდას. </a:t>
            </a:r>
          </a:p>
          <a:p>
            <a:pPr algn="just"/>
            <a:endParaRPr lang="ka-GE" dirty="0">
              <a:latin typeface="BPG Web 002" panose="020B0603030804020204" pitchFamily="34" charset="0"/>
              <a:cs typeface="BPG Web 002" panose="020B0603030804020204" pitchFamily="34" charset="0"/>
            </a:endParaRPr>
          </a:p>
          <a:p>
            <a:pPr algn="just"/>
            <a:r>
              <a:rPr lang="ka-GE" dirty="0">
                <a:latin typeface="BPG Web 002" panose="020B0603030804020204" pitchFamily="34" charset="0"/>
                <a:cs typeface="BPG Web 002" panose="020B0603030804020204" pitchFamily="34" charset="0"/>
              </a:rPr>
              <a:t>დღეისთვის შეიძლება ითქვას, რომ ტვინის შესწავლის მიმართულებით გადადგმულია გარკვეული ნაბიჯები, თუმცა წინ კიდევ დიდი გზა არის გასავლელი. </a:t>
            </a:r>
            <a:endParaRPr lang="en-US"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2072840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fontScale="775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ტვინი არის ბუნებრივი ნეირონული ქსელი</a:t>
            </a:r>
            <a:endParaRPr lang="en-US" sz="3000" dirty="0" smtClean="0">
              <a:latin typeface="BPG WEB 001 Caps" panose="020B0603030804020204" pitchFamily="34" charset="0"/>
            </a:endParaRPr>
          </a:p>
        </p:txBody>
      </p:sp>
      <p:sp>
        <p:nvSpPr>
          <p:cNvPr id="3" name="Rectangle 2"/>
          <p:cNvSpPr/>
          <p:nvPr/>
        </p:nvSpPr>
        <p:spPr>
          <a:xfrm>
            <a:off x="1286274" y="1047750"/>
            <a:ext cx="7696200" cy="2308324"/>
          </a:xfrm>
          <a:prstGeom prst="rect">
            <a:avLst/>
          </a:prstGeom>
        </p:spPr>
        <p:txBody>
          <a:bodyPr wrap="square">
            <a:spAutoFit/>
          </a:bodyPr>
          <a:lstStyle/>
          <a:p>
            <a:pPr algn="just"/>
            <a:r>
              <a:rPr lang="ka-GE" dirty="0">
                <a:latin typeface="BPG Web 002" panose="020B0603030804020204" pitchFamily="34" charset="0"/>
                <a:cs typeface="BPG Web 002" panose="020B0603030804020204" pitchFamily="34" charset="0"/>
              </a:rPr>
              <a:t>ცნობილია, რომ ადამიანის ტვინი შედგება </a:t>
            </a:r>
            <a:r>
              <a:rPr lang="ka-GE" dirty="0" err="1">
                <a:latin typeface="BPG Web 002" panose="020B0603030804020204" pitchFamily="34" charset="0"/>
                <a:cs typeface="BPG Web 002" panose="020B0603030804020204" pitchFamily="34" charset="0"/>
              </a:rPr>
              <a:t>სპეცეფიკური</a:t>
            </a:r>
            <a:r>
              <a:rPr lang="ka-GE" dirty="0">
                <a:latin typeface="BPG Web 002" panose="020B0603030804020204" pitchFamily="34" charset="0"/>
                <a:cs typeface="BPG Web 002" panose="020B0603030804020204" pitchFamily="34" charset="0"/>
              </a:rPr>
              <a:t> ტიპის უჯრედებისგან - ნეირონებისგან. </a:t>
            </a:r>
          </a:p>
          <a:p>
            <a:pPr algn="just"/>
            <a:endParaRPr lang="ka-GE" dirty="0">
              <a:latin typeface="BPG Web 002" panose="020B0603030804020204" pitchFamily="34" charset="0"/>
              <a:cs typeface="BPG Web 002" panose="020B0603030804020204" pitchFamily="34" charset="0"/>
            </a:endParaRPr>
          </a:p>
          <a:p>
            <a:pPr algn="just"/>
            <a:endParaRPr lang="ka-GE" dirty="0">
              <a:latin typeface="BPG Web 002" panose="020B0603030804020204" pitchFamily="34" charset="0"/>
              <a:cs typeface="BPG Web 002" panose="020B0603030804020204" pitchFamily="34" charset="0"/>
            </a:endParaRPr>
          </a:p>
          <a:p>
            <a:pPr algn="just"/>
            <a:r>
              <a:rPr lang="ka-GE" dirty="0">
                <a:latin typeface="BPG Web 002" panose="020B0603030804020204" pitchFamily="34" charset="0"/>
                <a:cs typeface="BPG Web 002" panose="020B0603030804020204" pitchFamily="34" charset="0"/>
              </a:rPr>
              <a:t>ნეირონები ერთმანეთთან არის დაკავშირებული. გარკვეულწილად გამოკვლეულია უჯრედებს შორის კავშირის მექანიზმიც. შეიძლება ითქვას, რომ ამ კვლევების თანახმად, ადამიანის ტვინი წარმოადგენს ერთ გრანდიოზულ ნეირონულ ქსელს.</a:t>
            </a:r>
            <a:endParaRPr lang="en-US"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4142659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439737" y="209549"/>
            <a:ext cx="7389275" cy="628883"/>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ka-GE" sz="3200" dirty="0">
                <a:latin typeface="BPG WEB 001 Caps" panose="020B0603030804020204" pitchFamily="34" charset="0"/>
              </a:rPr>
              <a:t>ჩვენი აზროვნების პრინციპები</a:t>
            </a:r>
            <a:endParaRPr lang="en-US" sz="3000" dirty="0" smtClean="0">
              <a:latin typeface="BPG WEB 001 Caps" panose="020B0603030804020204" pitchFamily="34" charset="0"/>
            </a:endParaRPr>
          </a:p>
        </p:txBody>
      </p:sp>
      <p:sp>
        <p:nvSpPr>
          <p:cNvPr id="3" name="Rectangle 2"/>
          <p:cNvSpPr/>
          <p:nvPr/>
        </p:nvSpPr>
        <p:spPr>
          <a:xfrm>
            <a:off x="1286274" y="1047750"/>
            <a:ext cx="7696200" cy="3693319"/>
          </a:xfrm>
          <a:prstGeom prst="rect">
            <a:avLst/>
          </a:prstGeom>
        </p:spPr>
        <p:txBody>
          <a:bodyPr wrap="square">
            <a:spAutoFit/>
          </a:bodyPr>
          <a:lstStyle/>
          <a:p>
            <a:pPr algn="just"/>
            <a:r>
              <a:rPr lang="ka-GE" dirty="0">
                <a:latin typeface="BPG Web 002" panose="020B0603030804020204" pitchFamily="34" charset="0"/>
                <a:cs typeface="BPG Web 002" panose="020B0603030804020204" pitchFamily="34" charset="0"/>
              </a:rPr>
              <a:t>ნეირონული ქსელების თეორიის ფუძემდებლებად შეიძლება მივიჩნიოთ </a:t>
            </a:r>
            <a:r>
              <a:rPr lang="en-US" dirty="0">
                <a:latin typeface="BPG Web 002" panose="020B0603030804020204" pitchFamily="34" charset="0"/>
                <a:cs typeface="BPG Web 002" panose="020B0603030804020204" pitchFamily="34" charset="0"/>
              </a:rPr>
              <a:t>Alexander Bain (1873) </a:t>
            </a:r>
            <a:r>
              <a:rPr lang="ka-GE" dirty="0">
                <a:latin typeface="BPG Web 002" panose="020B0603030804020204" pitchFamily="34" charset="0"/>
                <a:cs typeface="BPG Web 002" panose="020B0603030804020204" pitchFamily="34" charset="0"/>
              </a:rPr>
              <a:t>და </a:t>
            </a:r>
            <a:r>
              <a:rPr lang="en-US" dirty="0">
                <a:latin typeface="BPG Web 002" panose="020B0603030804020204" pitchFamily="34" charset="0"/>
                <a:cs typeface="BPG Web 002" panose="020B0603030804020204" pitchFamily="34" charset="0"/>
              </a:rPr>
              <a:t>William James (1890).</a:t>
            </a:r>
            <a:endParaRPr lang="ka-GE" dirty="0">
              <a:latin typeface="BPG Web 002" panose="020B0603030804020204" pitchFamily="34" charset="0"/>
              <a:cs typeface="BPG Web 002" panose="020B0603030804020204" pitchFamily="34" charset="0"/>
            </a:endParaRPr>
          </a:p>
          <a:p>
            <a:pPr algn="just"/>
            <a:endParaRPr lang="ka-GE" dirty="0">
              <a:latin typeface="BPG Web 002" panose="020B0603030804020204" pitchFamily="34" charset="0"/>
              <a:cs typeface="BPG Web 002" panose="020B0603030804020204" pitchFamily="34" charset="0"/>
            </a:endParaRPr>
          </a:p>
          <a:p>
            <a:pPr algn="just"/>
            <a:r>
              <a:rPr lang="ka-GE" dirty="0">
                <a:latin typeface="BPG Web 002" panose="020B0603030804020204" pitchFamily="34" charset="0"/>
                <a:cs typeface="BPG Web 002" panose="020B0603030804020204" pitchFamily="34" charset="0"/>
              </a:rPr>
              <a:t>მათ შრომებში ადამიანის ტვინის მოქმედება განიხილება, როგორც ნეირონებში მიმდინარე პროცესი. უკვე მათ </a:t>
            </a:r>
            <a:r>
              <a:rPr lang="ka-GE" dirty="0" err="1">
                <a:latin typeface="BPG Web 002" panose="020B0603030804020204" pitchFamily="34" charset="0"/>
                <a:cs typeface="BPG Web 002" panose="020B0603030804020204" pitchFamily="34" charset="0"/>
              </a:rPr>
              <a:t>ნაშრომებშივე</a:t>
            </a:r>
            <a:r>
              <a:rPr lang="ka-GE" dirty="0">
                <a:latin typeface="BPG Web 002" panose="020B0603030804020204" pitchFamily="34" charset="0"/>
                <a:cs typeface="BPG Web 002" panose="020B0603030804020204" pitchFamily="34" charset="0"/>
              </a:rPr>
              <a:t> გამოითქვა ვარაუდი, რომ ადამიანის მეხსიერებაც და აზროვნებაც ნეირონებს შორის არსებული კავშირებით და მათში გამავალი სიგნალებით არის ფორმირებული. </a:t>
            </a:r>
          </a:p>
          <a:p>
            <a:pPr algn="just"/>
            <a:endParaRPr lang="ka-GE" dirty="0">
              <a:latin typeface="BPG Web 002" panose="020B0603030804020204" pitchFamily="34" charset="0"/>
              <a:cs typeface="BPG Web 002" panose="020B0603030804020204" pitchFamily="34" charset="0"/>
            </a:endParaRPr>
          </a:p>
          <a:p>
            <a:pPr algn="just"/>
            <a:r>
              <a:rPr lang="ka-GE" dirty="0">
                <a:latin typeface="BPG Web 002" panose="020B0603030804020204" pitchFamily="34" charset="0"/>
                <a:cs typeface="BPG Web 002" panose="020B0603030804020204" pitchFamily="34" charset="0"/>
              </a:rPr>
              <a:t>მათი ვარაუდით, აზროვნება ზოგიერთი ასეთი ნეირონის განსაკუთრებულ გააქტიურებას იწვევს. ამ ნეირონების განმეორებითი გააქტიურების შემთხვევაში, მათ შორის კავშირი უფრო მყარდება და ამ კავშირების შედეგად ფორმირდება მეხსიერება. </a:t>
            </a:r>
            <a:endParaRPr lang="en-US"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2229807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3590</TotalTime>
  <Words>1092</Words>
  <Application>Microsoft Office PowerPoint</Application>
  <PresentationFormat>On-screen Show (16:9)</PresentationFormat>
  <Paragraphs>83</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BPG WEB 001 Caps</vt:lpstr>
      <vt:lpstr>BPG Web 002</vt:lpstr>
      <vt:lpstr>BPG Web 002 Caps</vt:lpstr>
      <vt:lpstr>Cambria Math</vt:lpstr>
      <vt:lpstr>Gill Sans MT</vt:lpstr>
      <vt:lpstr>Sylfaen</vt:lpstr>
      <vt:lpstr>Verdana</vt:lpstr>
      <vt:lpstr>Wingdings 2</vt:lpstr>
      <vt:lpstr>Solstice</vt:lpstr>
      <vt:lpstr>PowerPoint Presentation</vt:lpstr>
      <vt:lpstr>ნეირონული ქსელები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პაატა გოგიშვილი</cp:lastModifiedBy>
  <cp:revision>335</cp:revision>
  <dcterms:created xsi:type="dcterms:W3CDTF">2016-09-13T18:38:05Z</dcterms:created>
  <dcterms:modified xsi:type="dcterms:W3CDTF">2022-09-19T20:00:51Z</dcterms:modified>
</cp:coreProperties>
</file>