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55" r:id="rId5"/>
    <p:sldId id="354" r:id="rId6"/>
    <p:sldId id="356" r:id="rId7"/>
    <p:sldId id="357" r:id="rId8"/>
    <p:sldId id="353" r:id="rId9"/>
    <p:sldId id="358" r:id="rId10"/>
    <p:sldId id="359" r:id="rId11"/>
    <p:sldId id="360" r:id="rId12"/>
    <p:sldId id="347" r:id="rId13"/>
    <p:sldId id="362" r:id="rId14"/>
    <p:sldId id="363" r:id="rId15"/>
    <p:sldId id="372" r:id="rId16"/>
    <p:sldId id="373" r:id="rId17"/>
    <p:sldId id="374" r:id="rId18"/>
    <p:sldId id="364" r:id="rId19"/>
    <p:sldId id="375" r:id="rId20"/>
    <p:sldId id="365" r:id="rId21"/>
    <p:sldId id="369" r:id="rId22"/>
    <p:sldId id="370" r:id="rId23"/>
    <p:sldId id="371" r:id="rId24"/>
    <p:sldId id="366" r:id="rId25"/>
    <p:sldId id="367" r:id="rId26"/>
    <p:sldId id="368" r:id="rId27"/>
    <p:sldId id="361" r:id="rId28"/>
    <p:sldId id="348" r:id="rId29"/>
    <p:sldId id="349" r:id="rId30"/>
    <p:sldId id="350" r:id="rId31"/>
    <p:sldId id="351" r:id="rId32"/>
    <p:sldId id="377" r:id="rId33"/>
    <p:sldId id="352" r:id="rId34"/>
    <p:sldId id="376" r:id="rId35"/>
    <p:sldId id="378"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9/27/2023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jp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ka-GE" sz="3200" b="1" dirty="0" smtClean="0">
                <a:latin typeface="BPG WEB 001 Caps" panose="020B0603030804020204" pitchFamily="34" charset="0"/>
                <a:cs typeface="BPG Web 002" panose="020B0603030804020204" pitchFamily="34" charset="0"/>
              </a:rPr>
              <a:t>შესავალი </a:t>
            </a:r>
            <a:r>
              <a:rPr lang="ka-GE" sz="3200" b="1" dirty="0" err="1" smtClean="0">
                <a:latin typeface="BPG WEB 001 Caps" panose="020B0603030804020204" pitchFamily="34" charset="0"/>
                <a:cs typeface="BPG Web 002" panose="020B0603030804020204" pitchFamily="34" charset="0"/>
              </a:rPr>
              <a:t>კიბერუსაფრთხოებაში</a:t>
            </a:r>
            <a:endParaRPr lang="en-US" sz="32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ka-GE" sz="3000" dirty="0" smtClean="0">
                <a:latin typeface="BPG WEB 001 Caps" panose="020B0603030804020204" pitchFamily="34" charset="0"/>
              </a:rPr>
              <a:t>პაატა გოგიშვილი</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800" dirty="0" smtClean="0">
                <a:latin typeface="BPG Web 002" panose="020B0603030804020204" pitchFamily="34" charset="0"/>
                <a:cs typeface="BPG Web 002" panose="020B0603030804020204" pitchFamily="34" charset="0"/>
              </a:rPr>
              <a:t>ინფორმატიკის დოქტორი</a:t>
            </a:r>
            <a:endParaRPr lang="en-US" sz="1800" dirty="0" smtClean="0">
              <a:latin typeface="BPG Web 002" panose="020B0603030804020204" pitchFamily="34" charset="0"/>
              <a:cs typeface="BPG Web 002" panose="020B0603030804020204" pitchFamily="34" charset="0"/>
            </a:endParaRPr>
          </a:p>
          <a:p>
            <a:r>
              <a:rPr lang="ka-GE" sz="1400" dirty="0" smtClean="0">
                <a:latin typeface="BPG Web 002" panose="020B0603030804020204" pitchFamily="34" charset="0"/>
                <a:cs typeface="BPG Web 002" panose="020B0603030804020204" pitchFamily="34" charset="0"/>
              </a:rPr>
              <a:t>ასოცირებული პროფესორი</a:t>
            </a:r>
            <a:endParaRPr lang="en-US" sz="14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721298"/>
            <a:ext cx="2517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 </a:t>
            </a:r>
            <a:r>
              <a:rPr lang="ka-GE" sz="1400" dirty="0" smtClean="0">
                <a:latin typeface="BPG Web 002" panose="020B0603030804020204" pitchFamily="34" charset="0"/>
                <a:cs typeface="BPG Web 002" panose="020B0603030804020204" pitchFamily="34" charset="0"/>
              </a:rPr>
              <a:t>წლის </a:t>
            </a:r>
            <a:r>
              <a:rPr lang="ka-GE" sz="1400" dirty="0" smtClean="0">
                <a:latin typeface="BPG Web 002" panose="020B0603030804020204" pitchFamily="34" charset="0"/>
                <a:cs typeface="BPG Web 002" panose="020B0603030804020204" pitchFamily="34" charset="0"/>
              </a:rPr>
              <a:t>2</a:t>
            </a:r>
            <a:r>
              <a:rPr lang="en-US" sz="1400" smtClean="0">
                <a:latin typeface="BPG Web 002" panose="020B0603030804020204" pitchFamily="34" charset="0"/>
                <a:cs typeface="BPG Web 002" panose="020B0603030804020204" pitchFamily="34" charset="0"/>
              </a:rPr>
              <a:t>7</a:t>
            </a:r>
            <a:r>
              <a:rPr lang="ka-GE" sz="1400" smtClean="0">
                <a:latin typeface="BPG Web 002" panose="020B0603030804020204" pitchFamily="34" charset="0"/>
                <a:cs typeface="BPG Web 002" panose="020B0603030804020204" pitchFamily="34" charset="0"/>
              </a:rPr>
              <a:t> </a:t>
            </a:r>
            <a:r>
              <a:rPr lang="ka-GE" sz="1400" dirty="0" smtClean="0">
                <a:latin typeface="BPG Web 002" panose="020B0603030804020204" pitchFamily="34" charset="0"/>
                <a:cs typeface="BPG Web 002" panose="020B0603030804020204" pitchFamily="34" charset="0"/>
              </a:rPr>
              <a:t>სექტემბერი</a:t>
            </a:r>
            <a:r>
              <a:rPr lang="en-US" sz="1400" dirty="0" smtClean="0">
                <a:latin typeface="BPG Web 002" panose="020B0603030804020204" pitchFamily="34" charset="0"/>
                <a:cs typeface="BPG Web 002" panose="020B0603030804020204" pitchFamily="34" charset="0"/>
              </a:rPr>
              <a:t> </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500" dirty="0" smtClean="0">
                <a:latin typeface="BPG Web 002" panose="020B0603030804020204" pitchFamily="34" charset="0"/>
                <a:cs typeface="BPG Web 002" panose="020B0603030804020204" pitchFamily="34" charset="0"/>
              </a:rPr>
              <a:t>შესავალი</a:t>
            </a:r>
            <a:endParaRPr lang="ka-GE" sz="2500" dirty="0" smtClean="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ka-GE" sz="1600" dirty="0" smtClean="0">
                <a:latin typeface="BPG Web 002 Caps" panose="020B0603030804020204" pitchFamily="34" charset="0"/>
                <a:cs typeface="BPG Web 002 Caps" panose="020B0603030804020204" pitchFamily="34" charset="0"/>
              </a:rPr>
              <a:t>ტექნოლოგიის სკოლა</a:t>
            </a:r>
            <a:endParaRPr lang="en-US" sz="1600" dirty="0">
              <a:latin typeface="BPG Web 002 Caps" panose="020B0603030804020204" pitchFamily="34" charset="0"/>
              <a:cs typeface="BPG Web 002 Caps" panose="020B0603030804020204" pitchFamily="34" charset="0"/>
            </a:endParaRPr>
          </a:p>
        </p:txBody>
      </p:sp>
      <p:sp>
        <p:nvSpPr>
          <p:cNvPr id="14" name="TextBox 13"/>
          <p:cNvSpPr txBox="1"/>
          <p:nvPr/>
        </p:nvSpPr>
        <p:spPr>
          <a:xfrm>
            <a:off x="4194482" y="4685265"/>
            <a:ext cx="4797118" cy="276999"/>
          </a:xfrm>
          <a:prstGeom prst="rect">
            <a:avLst/>
          </a:prstGeom>
          <a:noFill/>
        </p:spPr>
        <p:txBody>
          <a:bodyPr wrap="square" rtlCol="0">
            <a:spAutoFit/>
          </a:bodyPr>
          <a:lstStyle/>
          <a:p>
            <a:pPr algn="r"/>
            <a:r>
              <a:rPr lang="ka-GE" sz="1200" dirty="0" smtClean="0">
                <a:latin typeface="BPG Web 002 Caps" panose="020B0603030804020204" pitchFamily="34" charset="0"/>
                <a:cs typeface="BPG Web 002 Caps" panose="020B0603030804020204" pitchFamily="34" charset="0"/>
              </a:rPr>
              <a:t>ბიზნესის ტექნოლოგიის და განათლების ფაკულტეტი</a:t>
            </a:r>
            <a:endParaRPr lang="en-US" sz="12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2" name="Rectangle 1"/>
          <p:cNvSpPr/>
          <p:nvPr/>
        </p:nvSpPr>
        <p:spPr>
          <a:xfrm>
            <a:off x="1143000" y="971550"/>
            <a:ext cx="6004475" cy="3293209"/>
          </a:xfrm>
          <a:prstGeom prst="rect">
            <a:avLst/>
          </a:prstGeom>
        </p:spPr>
        <p:txBody>
          <a:bodyPr wrap="square">
            <a:spAutoFit/>
          </a:bodyPr>
          <a:lstStyle/>
          <a:p>
            <a:pPr algn="just"/>
            <a:r>
              <a:rPr lang="ka-GE" sz="1600" dirty="0">
                <a:solidFill>
                  <a:srgbClr val="202122"/>
                </a:solidFill>
                <a:latin typeface="Arial" panose="020B0604020202020204" pitchFamily="34" charset="0"/>
              </a:rPr>
              <a:t>თავდაცვის მოწინავე კვლევითი პროექტების სააგენტო (</a:t>
            </a:r>
            <a:r>
              <a:rPr lang="en-US" sz="1600" dirty="0">
                <a:solidFill>
                  <a:srgbClr val="202122"/>
                </a:solidFill>
                <a:latin typeface="Arial" panose="020B0604020202020204" pitchFamily="34" charset="0"/>
              </a:rPr>
              <a:t>DARPA) </a:t>
            </a:r>
            <a:r>
              <a:rPr lang="ka-GE" sz="1600" dirty="0">
                <a:solidFill>
                  <a:srgbClr val="202122"/>
                </a:solidFill>
                <a:latin typeface="Arial" panose="020B0604020202020204" pitchFamily="34" charset="0"/>
              </a:rPr>
              <a:t>არის შეერთებული შტატების თავდაცვის დეპარტამენტის კვლევისა და განვითარების სააგენტო, რომელიც პასუხისმგებელია სამხედროებისთვის საჭირო ტექნოლოგიების შემუშავებაზე. 1968 წელს დოქტორ ლარი რობერტსის მიერ ჩამოყალიბდა </a:t>
            </a:r>
            <a:r>
              <a:rPr lang="en-US" sz="1600" dirty="0">
                <a:solidFill>
                  <a:srgbClr val="202122"/>
                </a:solidFill>
                <a:latin typeface="Arial" panose="020B0604020202020204" pitchFamily="34" charset="0"/>
              </a:rPr>
              <a:t>ARPANET </a:t>
            </a:r>
            <a:r>
              <a:rPr lang="ka-GE" sz="1600" dirty="0">
                <a:solidFill>
                  <a:srgbClr val="202122"/>
                </a:solidFill>
                <a:latin typeface="Arial" panose="020B0604020202020204" pitchFamily="34" charset="0"/>
              </a:rPr>
              <a:t>პროექტი, რომელიც მოგვიანებით გადაიზარდა ინტერნეტში. </a:t>
            </a:r>
            <a:r>
              <a:rPr lang="en-US" sz="1600" dirty="0" err="1">
                <a:solidFill>
                  <a:srgbClr val="202122"/>
                </a:solidFill>
                <a:latin typeface="Arial" panose="020B0604020202020204" pitchFamily="34" charset="0"/>
              </a:rPr>
              <a:t>arpanet</a:t>
            </a:r>
            <a:r>
              <a:rPr lang="en-US" sz="1600" dirty="0">
                <a:solidFill>
                  <a:srgbClr val="202122"/>
                </a:solidFill>
                <a:latin typeface="Arial" panose="020B0604020202020204" pitchFamily="34" charset="0"/>
              </a:rPr>
              <a:t>-</a:t>
            </a:r>
            <a:r>
              <a:rPr lang="ka-GE" sz="1600" dirty="0">
                <a:solidFill>
                  <a:srgbClr val="202122"/>
                </a:solidFill>
                <a:latin typeface="Arial" panose="020B0604020202020204" pitchFamily="34" charset="0"/>
              </a:rPr>
              <a:t>ის მთავარი პრობლემა იყო პაროლის სტრუქტურისა და ფორმატების </a:t>
            </a:r>
            <a:r>
              <a:rPr lang="ka-GE" sz="1600" dirty="0" err="1">
                <a:solidFill>
                  <a:srgbClr val="202122"/>
                </a:solidFill>
                <a:latin typeface="Arial" panose="020B0604020202020204" pitchFamily="34" charset="0"/>
              </a:rPr>
              <a:t>მოწყვლადობა</a:t>
            </a:r>
            <a:r>
              <a:rPr lang="ka-GE" sz="1600" dirty="0">
                <a:solidFill>
                  <a:srgbClr val="202122"/>
                </a:solidFill>
                <a:latin typeface="Arial" panose="020B0604020202020204" pitchFamily="34" charset="0"/>
              </a:rPr>
              <a:t>; </a:t>
            </a:r>
            <a:r>
              <a:rPr lang="en-US" sz="1600" dirty="0">
                <a:solidFill>
                  <a:srgbClr val="202122"/>
                </a:solidFill>
                <a:latin typeface="Arial" panose="020B0604020202020204" pitchFamily="34" charset="0"/>
              </a:rPr>
              <a:t>Dial-up </a:t>
            </a:r>
            <a:r>
              <a:rPr lang="ka-GE" sz="1600" dirty="0">
                <a:solidFill>
                  <a:srgbClr val="202122"/>
                </a:solidFill>
                <a:latin typeface="Arial" panose="020B0604020202020204" pitchFamily="34" charset="0"/>
              </a:rPr>
              <a:t>კავშირის უსაფრთხოების პროცედურების ნაკლებობა; და მომხმარებლის პარამეტრების გარეშე </a:t>
            </a:r>
            <a:r>
              <a:rPr lang="ka-GE" sz="1600" dirty="0" smtClean="0">
                <a:solidFill>
                  <a:srgbClr val="202122"/>
                </a:solidFill>
                <a:latin typeface="Arial" panose="020B0604020202020204" pitchFamily="34" charset="0"/>
              </a:rPr>
              <a:t>იდენტიფიკაციისა </a:t>
            </a:r>
            <a:r>
              <a:rPr lang="ka-GE" sz="1600" dirty="0">
                <a:solidFill>
                  <a:srgbClr val="202122"/>
                </a:solidFill>
                <a:latin typeface="Arial" panose="020B0604020202020204" pitchFamily="34" charset="0"/>
              </a:rPr>
              <a:t>და </a:t>
            </a:r>
            <a:r>
              <a:rPr lang="ka-GE" sz="1600" dirty="0" smtClean="0">
                <a:solidFill>
                  <a:srgbClr val="202122"/>
                </a:solidFill>
                <a:latin typeface="Arial" panose="020B0604020202020204" pitchFamily="34" charset="0"/>
              </a:rPr>
              <a:t>ავტორიზაციის შესაძლებლობა. </a:t>
            </a:r>
            <a:r>
              <a:rPr lang="ka-GE" sz="1600" dirty="0">
                <a:solidFill>
                  <a:srgbClr val="202122"/>
                </a:solidFill>
                <a:latin typeface="Arial" panose="020B0604020202020204" pitchFamily="34" charset="0"/>
              </a:rPr>
              <a:t>ჰაკერებს ჰქონდათ მარტივი წვდომა </a:t>
            </a:r>
            <a:r>
              <a:rPr lang="en-US" sz="1600" dirty="0">
                <a:solidFill>
                  <a:srgbClr val="202122"/>
                </a:solidFill>
                <a:latin typeface="Arial" panose="020B0604020202020204" pitchFamily="34" charset="0"/>
              </a:rPr>
              <a:t>ARPANET-</a:t>
            </a:r>
            <a:r>
              <a:rPr lang="ka-GE" sz="1600" dirty="0">
                <a:solidFill>
                  <a:srgbClr val="202122"/>
                </a:solidFill>
                <a:latin typeface="Arial" panose="020B0604020202020204" pitchFamily="34" charset="0"/>
              </a:rPr>
              <a:t>ზე, რადგან ტელეფონის ნომრები ცნობილი იყო საზოგადოებისთვის.</a:t>
            </a:r>
            <a:endParaRPr lang="en-US" sz="1600" dirty="0">
              <a:solidFill>
                <a:srgbClr val="202122"/>
              </a:solidFill>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016000"/>
            <a:ext cx="1564105" cy="1981200"/>
          </a:xfrm>
          <a:prstGeom prst="rect">
            <a:avLst/>
          </a:prstGeom>
        </p:spPr>
      </p:pic>
      <p:sp>
        <p:nvSpPr>
          <p:cNvPr id="7" name="Rectangle 6"/>
          <p:cNvSpPr/>
          <p:nvPr/>
        </p:nvSpPr>
        <p:spPr>
          <a:xfrm>
            <a:off x="7245350" y="3030984"/>
            <a:ext cx="1557755" cy="1200329"/>
          </a:xfrm>
          <a:prstGeom prst="rect">
            <a:avLst/>
          </a:prstGeom>
        </p:spPr>
        <p:txBody>
          <a:bodyPr wrap="square">
            <a:spAutoFit/>
          </a:bodyPr>
          <a:lstStyle/>
          <a:p>
            <a:pPr algn="ctr"/>
            <a:r>
              <a:rPr lang="ka-GE" dirty="0" smtClean="0">
                <a:solidFill>
                  <a:srgbClr val="202122"/>
                </a:solidFill>
                <a:latin typeface="Arial" panose="020B0604020202020204" pitchFamily="34" charset="0"/>
              </a:rPr>
              <a:t>ლარი რობერტსი</a:t>
            </a:r>
          </a:p>
          <a:p>
            <a:pPr algn="ctr"/>
            <a:r>
              <a:rPr lang="en-US" dirty="0" smtClean="0">
                <a:solidFill>
                  <a:srgbClr val="202122"/>
                </a:solidFill>
                <a:latin typeface="Arial" panose="020B0604020202020204" pitchFamily="34" charset="0"/>
              </a:rPr>
              <a:t>Larry </a:t>
            </a:r>
            <a:r>
              <a:rPr lang="en-US" dirty="0">
                <a:solidFill>
                  <a:srgbClr val="202122"/>
                </a:solidFill>
                <a:latin typeface="Arial" panose="020B0604020202020204" pitchFamily="34" charset="0"/>
              </a:rPr>
              <a:t>Roberts</a:t>
            </a:r>
            <a:endParaRPr lang="en-US" dirty="0"/>
          </a:p>
        </p:txBody>
      </p:sp>
      <p:sp>
        <p:nvSpPr>
          <p:cNvPr id="11" name="TextBox 10"/>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2"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ისტორია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37356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2" name="Rectangle 1"/>
          <p:cNvSpPr/>
          <p:nvPr/>
        </p:nvSpPr>
        <p:spPr>
          <a:xfrm>
            <a:off x="1234525" y="1047750"/>
            <a:ext cx="7470828" cy="369332"/>
          </a:xfrm>
          <a:prstGeom prst="rect">
            <a:avLst/>
          </a:prstGeom>
        </p:spPr>
        <p:txBody>
          <a:bodyPr wrap="square">
            <a:spAutoFit/>
          </a:bodyPr>
          <a:lstStyle/>
          <a:p>
            <a:pPr algn="just"/>
            <a:endParaRPr lang="en-US" dirty="0">
              <a:solidFill>
                <a:srgbClr val="202122"/>
              </a:solidFill>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15073062"/>
              </p:ext>
            </p:extLst>
          </p:nvPr>
        </p:nvGraphicFramePr>
        <p:xfrm>
          <a:off x="52579" y="112146"/>
          <a:ext cx="8939021" cy="4768348"/>
        </p:xfrm>
        <a:graphic>
          <a:graphicData uri="http://schemas.openxmlformats.org/drawingml/2006/table">
            <a:tbl>
              <a:tblPr firstRow="1" firstCol="1" bandRow="1">
                <a:tableStyleId>{5C22544A-7EE6-4342-B048-85BDC9FD1C3A}</a:tableStyleId>
              </a:tblPr>
              <a:tblGrid>
                <a:gridCol w="404621">
                  <a:extLst>
                    <a:ext uri="{9D8B030D-6E8A-4147-A177-3AD203B41FA5}">
                      <a16:colId xmlns:a16="http://schemas.microsoft.com/office/drawing/2014/main" val="2710403884"/>
                    </a:ext>
                  </a:extLst>
                </a:gridCol>
                <a:gridCol w="8534400">
                  <a:extLst>
                    <a:ext uri="{9D8B030D-6E8A-4147-A177-3AD203B41FA5}">
                      <a16:colId xmlns:a16="http://schemas.microsoft.com/office/drawing/2014/main" val="1474353452"/>
                    </a:ext>
                  </a:extLst>
                </a:gridCol>
              </a:tblGrid>
              <a:tr h="96259">
                <a:tc>
                  <a:txBody>
                    <a:bodyPr/>
                    <a:lstStyle/>
                    <a:p>
                      <a:pPr algn="just">
                        <a:lnSpc>
                          <a:spcPct val="115000"/>
                        </a:lnSpc>
                        <a:spcAft>
                          <a:spcPts val="500"/>
                        </a:spcAft>
                      </a:pP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smtClean="0">
                          <a:effectLst/>
                        </a:rPr>
                        <a:t>დოკუმენტი</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50643012"/>
                  </a:ext>
                </a:extLst>
              </a:tr>
              <a:tr h="96259">
                <a:tc>
                  <a:txBody>
                    <a:bodyPr/>
                    <a:lstStyle/>
                    <a:p>
                      <a:pPr algn="just">
                        <a:lnSpc>
                          <a:spcPct val="115000"/>
                        </a:lnSpc>
                        <a:spcAft>
                          <a:spcPts val="500"/>
                        </a:spcAft>
                      </a:pPr>
                      <a:r>
                        <a:rPr lang="ka-GE" sz="1100" dirty="0">
                          <a:effectLst/>
                        </a:rPr>
                        <a:t>1968</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Maurice</a:t>
                      </a:r>
                      <a:r>
                        <a:rPr lang="ka-GE" sz="1100" dirty="0">
                          <a:effectLst/>
                        </a:rPr>
                        <a:t> </a:t>
                      </a:r>
                      <a:r>
                        <a:rPr lang="ka-GE" sz="1100" dirty="0" err="1">
                          <a:effectLst/>
                        </a:rPr>
                        <a:t>Wilkes</a:t>
                      </a:r>
                      <a:r>
                        <a:rPr lang="ka-GE" sz="1100" dirty="0">
                          <a:effectLst/>
                        </a:rPr>
                        <a:t> </a:t>
                      </a:r>
                      <a:r>
                        <a:rPr lang="ka-GE" sz="1100" dirty="0" err="1">
                          <a:effectLst/>
                        </a:rPr>
                        <a:t>discusses</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Time-Sharing</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002416552"/>
                  </a:ext>
                </a:extLst>
              </a:tr>
              <a:tr h="186722">
                <a:tc>
                  <a:txBody>
                    <a:bodyPr/>
                    <a:lstStyle/>
                    <a:p>
                      <a:pPr algn="just">
                        <a:lnSpc>
                          <a:spcPct val="115000"/>
                        </a:lnSpc>
                        <a:spcAft>
                          <a:spcPts val="500"/>
                        </a:spcAft>
                      </a:pPr>
                      <a:r>
                        <a:rPr lang="ka-GE" sz="1100" dirty="0">
                          <a:effectLst/>
                        </a:rPr>
                        <a:t>1973</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Schell</a:t>
                      </a:r>
                      <a:r>
                        <a:rPr lang="ka-GE" sz="1100" dirty="0">
                          <a:effectLst/>
                        </a:rPr>
                        <a:t>, </a:t>
                      </a:r>
                      <a:r>
                        <a:rPr lang="ka-GE" sz="1100" dirty="0" err="1">
                          <a:effectLst/>
                        </a:rPr>
                        <a:t>Downey</a:t>
                      </a:r>
                      <a:r>
                        <a:rPr lang="ka-GE" sz="1100" dirty="0">
                          <a:effectLst/>
                        </a:rPr>
                        <a:t>, </a:t>
                      </a:r>
                      <a:r>
                        <a:rPr lang="ka-GE" sz="1100" dirty="0" err="1">
                          <a:effectLst/>
                        </a:rPr>
                        <a:t>and</a:t>
                      </a:r>
                      <a:r>
                        <a:rPr lang="ka-GE" sz="1100" dirty="0">
                          <a:effectLst/>
                        </a:rPr>
                        <a:t> </a:t>
                      </a:r>
                      <a:r>
                        <a:rPr lang="ka-GE" sz="1100" dirty="0" err="1">
                          <a:effectLst/>
                        </a:rPr>
                        <a:t>Popek</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need</a:t>
                      </a:r>
                      <a:r>
                        <a:rPr lang="ka-GE" sz="1100" dirty="0">
                          <a:effectLst/>
                        </a:rPr>
                        <a:t> </a:t>
                      </a:r>
                      <a:r>
                        <a:rPr lang="ka-GE" sz="1100" dirty="0" err="1">
                          <a:effectLst/>
                        </a:rPr>
                        <a:t>for</a:t>
                      </a:r>
                      <a:r>
                        <a:rPr lang="ka-GE" sz="1100" dirty="0">
                          <a:effectLst/>
                        </a:rPr>
                        <a:t> </a:t>
                      </a:r>
                      <a:r>
                        <a:rPr lang="ka-GE" sz="1100" dirty="0" err="1">
                          <a:effectLst/>
                        </a:rPr>
                        <a:t>additional</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military</a:t>
                      </a:r>
                      <a:r>
                        <a:rPr lang="ka-GE" sz="1100" dirty="0">
                          <a:effectLst/>
                        </a:rPr>
                        <a:t> </a:t>
                      </a:r>
                      <a:r>
                        <a:rPr lang="ka-GE" sz="1100" dirty="0" err="1">
                          <a:effectLst/>
                        </a:rPr>
                        <a:t>systems</a:t>
                      </a:r>
                      <a:r>
                        <a:rPr lang="ka-GE" sz="1100" dirty="0">
                          <a:effectLst/>
                        </a:rPr>
                        <a:t> </a:t>
                      </a:r>
                      <a:r>
                        <a:rPr lang="ka-GE" sz="1100" dirty="0" err="1">
                          <a:effectLst/>
                        </a:rPr>
                        <a:t>in</a:t>
                      </a:r>
                      <a:r>
                        <a:rPr lang="ka-GE" sz="1100" dirty="0">
                          <a:effectLst/>
                        </a:rPr>
                        <a:t> “</a:t>
                      </a:r>
                      <a:r>
                        <a:rPr lang="ka-GE" sz="1100" dirty="0" err="1">
                          <a:effectLst/>
                        </a:rPr>
                        <a:t>Preliminary</a:t>
                      </a:r>
                      <a:r>
                        <a:rPr lang="ka-GE" sz="1100" dirty="0">
                          <a:effectLst/>
                        </a:rPr>
                        <a:t> </a:t>
                      </a:r>
                      <a:r>
                        <a:rPr lang="ka-GE" sz="1100" dirty="0" err="1">
                          <a:effectLst/>
                        </a:rPr>
                        <a:t>Notes</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Design</a:t>
                      </a:r>
                      <a:r>
                        <a:rPr lang="ka-GE" sz="1100" dirty="0">
                          <a:effectLst/>
                        </a:rPr>
                        <a:t> </a:t>
                      </a:r>
                      <a:r>
                        <a:rPr lang="ka-GE" sz="1100" dirty="0" err="1">
                          <a:effectLst/>
                        </a:rPr>
                        <a:t>of</a:t>
                      </a:r>
                      <a:r>
                        <a:rPr lang="ka-GE" sz="1100" dirty="0">
                          <a:effectLst/>
                        </a:rPr>
                        <a:t> </a:t>
                      </a:r>
                      <a:r>
                        <a:rPr lang="ka-GE" sz="1100" dirty="0" err="1">
                          <a:effectLst/>
                        </a:rPr>
                        <a:t>Secure</a:t>
                      </a:r>
                      <a:r>
                        <a:rPr lang="ka-GE" sz="1100" dirty="0">
                          <a:effectLst/>
                        </a:rPr>
                        <a:t> </a:t>
                      </a:r>
                      <a:r>
                        <a:rPr lang="ka-GE" sz="1100" dirty="0" err="1">
                          <a:effectLst/>
                        </a:rPr>
                        <a:t>Military</a:t>
                      </a:r>
                      <a:r>
                        <a:rPr lang="ka-GE" sz="1100" dirty="0">
                          <a:effectLst/>
                        </a:rPr>
                        <a:t> </a:t>
                      </a:r>
                      <a:r>
                        <a:rPr lang="ka-GE" sz="1100" dirty="0" err="1">
                          <a:effectLst/>
                        </a:rPr>
                        <a:t>Computer</a:t>
                      </a:r>
                      <a:r>
                        <a:rPr lang="ka-GE" sz="1100" dirty="0">
                          <a:effectLst/>
                        </a:rPr>
                        <a:t> </a:t>
                      </a:r>
                      <a:r>
                        <a:rPr lang="ka-GE" sz="1100" dirty="0" err="1">
                          <a:effectLst/>
                        </a:rPr>
                        <a:t>Systems</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125572877"/>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974094644"/>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Bisbey and Hollingworth publish their study “Protection Analysis: Final Report,” discussing the Protection Analysis project created by ARPA to better understand the vulnerabilities of operating system security and examine the possibility of automated vulnerability detection techniques in existing system software.</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91721712"/>
                  </a:ext>
                </a:extLst>
              </a:tr>
              <a:tr h="28008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Morris</a:t>
                      </a:r>
                      <a:r>
                        <a:rPr lang="ka-GE" sz="1100" dirty="0">
                          <a:effectLst/>
                        </a:rPr>
                        <a:t> </a:t>
                      </a:r>
                      <a:r>
                        <a:rPr lang="ka-GE" sz="1100" dirty="0" err="1">
                          <a:effectLst/>
                        </a:rPr>
                        <a:t>and</a:t>
                      </a:r>
                      <a:r>
                        <a:rPr lang="ka-GE" sz="1100" dirty="0">
                          <a:effectLst/>
                        </a:rPr>
                        <a:t> </a:t>
                      </a:r>
                      <a:r>
                        <a:rPr lang="ka-GE" sz="1100" dirty="0" err="1">
                          <a:effectLst/>
                        </a:rPr>
                        <a:t>Thompson</a:t>
                      </a:r>
                      <a:r>
                        <a:rPr lang="ka-GE" sz="1100" dirty="0">
                          <a:effectLst/>
                        </a:rPr>
                        <a:t> </a:t>
                      </a:r>
                      <a:r>
                        <a:rPr lang="ka-GE" sz="1100" dirty="0" err="1">
                          <a:effectLst/>
                        </a:rPr>
                        <a:t>author</a:t>
                      </a:r>
                      <a:r>
                        <a:rPr lang="ka-GE" sz="1100" dirty="0">
                          <a:effectLst/>
                        </a:rPr>
                        <a:t> “</a:t>
                      </a:r>
                      <a:r>
                        <a:rPr lang="ka-GE" sz="1100" dirty="0" err="1">
                          <a:effectLst/>
                        </a:rPr>
                        <a:t>Password</a:t>
                      </a:r>
                      <a:r>
                        <a:rPr lang="ka-GE" sz="1100" dirty="0">
                          <a:effectLst/>
                        </a:rPr>
                        <a:t> </a:t>
                      </a:r>
                      <a:r>
                        <a:rPr lang="ka-GE" sz="1100" dirty="0" err="1">
                          <a:effectLst/>
                        </a:rPr>
                        <a:t>Security</a:t>
                      </a:r>
                      <a:r>
                        <a:rPr lang="ka-GE" sz="1100" dirty="0">
                          <a:effectLst/>
                        </a:rPr>
                        <a:t>: A </a:t>
                      </a:r>
                      <a:r>
                        <a:rPr lang="ka-GE" sz="1100" dirty="0" err="1">
                          <a:effectLst/>
                        </a:rPr>
                        <a:t>Case</a:t>
                      </a:r>
                      <a:r>
                        <a:rPr lang="ka-GE" sz="1100" dirty="0">
                          <a:effectLst/>
                        </a:rPr>
                        <a:t> </a:t>
                      </a:r>
                      <a:r>
                        <a:rPr lang="ka-GE" sz="1100" dirty="0" err="1">
                          <a:effectLst/>
                        </a:rPr>
                        <a:t>History</a:t>
                      </a:r>
                      <a:r>
                        <a:rPr lang="ka-GE" sz="1100" dirty="0">
                          <a:effectLst/>
                        </a:rPr>
                        <a:t>,” </a:t>
                      </a:r>
                      <a:r>
                        <a:rPr lang="ka-GE" sz="1100" dirty="0" err="1">
                          <a:effectLst/>
                        </a:rPr>
                        <a:t>published</a:t>
                      </a:r>
                      <a:r>
                        <a:rPr lang="ka-GE" sz="1100" dirty="0">
                          <a:effectLst/>
                        </a:rPr>
                        <a:t> </a:t>
                      </a:r>
                      <a:r>
                        <a:rPr lang="ka-GE" sz="1100" dirty="0" err="1">
                          <a:effectLst/>
                        </a:rPr>
                        <a:t>in</a:t>
                      </a:r>
                      <a:r>
                        <a:rPr lang="ka-GE" sz="1100" dirty="0">
                          <a:effectLst/>
                        </a:rPr>
                        <a:t> </a:t>
                      </a:r>
                      <a:r>
                        <a:rPr lang="ka-GE" sz="1100" dirty="0" err="1">
                          <a:effectLst/>
                        </a:rPr>
                        <a:t>the</a:t>
                      </a:r>
                      <a:r>
                        <a:rPr lang="ka-GE" sz="1100" dirty="0">
                          <a:effectLst/>
                        </a:rPr>
                        <a:t> </a:t>
                      </a:r>
                      <a:r>
                        <a:rPr lang="ka-GE" sz="1100" dirty="0" err="1">
                          <a:effectLst/>
                        </a:rPr>
                        <a:t>Communications</a:t>
                      </a:r>
                      <a:r>
                        <a:rPr lang="ka-GE" sz="1100" dirty="0">
                          <a:effectLst/>
                        </a:rPr>
                        <a:t> </a:t>
                      </a:r>
                      <a:r>
                        <a:rPr lang="ka-GE" sz="1100" dirty="0" err="1">
                          <a:effectLst/>
                        </a:rPr>
                        <a:t>of</a:t>
                      </a:r>
                      <a:r>
                        <a:rPr lang="ka-GE" sz="1100" dirty="0">
                          <a:effectLst/>
                        </a:rPr>
                        <a:t> </a:t>
                      </a:r>
                      <a:r>
                        <a:rPr lang="ka-GE" sz="1100" dirty="0" err="1">
                          <a:effectLst/>
                        </a:rPr>
                        <a:t>the</a:t>
                      </a:r>
                      <a:r>
                        <a:rPr lang="ka-GE" sz="1100" dirty="0">
                          <a:effectLst/>
                        </a:rPr>
                        <a:t> </a:t>
                      </a:r>
                      <a:r>
                        <a:rPr lang="ka-GE" sz="1100" dirty="0" err="1">
                          <a:effectLst/>
                        </a:rPr>
                        <a:t>Association</a:t>
                      </a:r>
                      <a:r>
                        <a:rPr lang="ka-GE" sz="1100" dirty="0">
                          <a:effectLst/>
                        </a:rPr>
                        <a:t> </a:t>
                      </a:r>
                      <a:r>
                        <a:rPr lang="ka-GE" sz="1100" dirty="0" err="1">
                          <a:effectLst/>
                        </a:rPr>
                        <a:t>for</a:t>
                      </a:r>
                      <a:r>
                        <a:rPr lang="ka-GE" sz="1100" dirty="0">
                          <a:effectLst/>
                        </a:rPr>
                        <a:t> </a:t>
                      </a:r>
                      <a:r>
                        <a:rPr lang="ka-GE" sz="1100" dirty="0" err="1">
                          <a:effectLst/>
                        </a:rPr>
                        <a:t>Computing</a:t>
                      </a:r>
                      <a:r>
                        <a:rPr lang="ka-GE" sz="1100" dirty="0">
                          <a:effectLst/>
                        </a:rPr>
                        <a:t> </a:t>
                      </a:r>
                      <a:r>
                        <a:rPr lang="ka-GE" sz="1100" dirty="0" err="1">
                          <a:effectLst/>
                        </a:rPr>
                        <a:t>Machinery</a:t>
                      </a:r>
                      <a:r>
                        <a:rPr lang="ka-GE" sz="1100" dirty="0">
                          <a:effectLst/>
                        </a:rPr>
                        <a:t> (ACM). </a:t>
                      </a:r>
                      <a:r>
                        <a:rPr lang="ka-GE" sz="1100" dirty="0" err="1">
                          <a:effectLst/>
                        </a:rPr>
                        <a:t>The</a:t>
                      </a:r>
                      <a:r>
                        <a:rPr lang="ka-GE" sz="1100" dirty="0">
                          <a:effectLst/>
                        </a:rPr>
                        <a:t> </a:t>
                      </a:r>
                      <a:r>
                        <a:rPr lang="ka-GE" sz="1100" dirty="0" err="1">
                          <a:effectLst/>
                        </a:rPr>
                        <a:t>paper</a:t>
                      </a:r>
                      <a:r>
                        <a:rPr lang="ka-GE" sz="1100" dirty="0">
                          <a:effectLst/>
                        </a:rPr>
                        <a:t> </a:t>
                      </a:r>
                      <a:r>
                        <a:rPr lang="ka-GE" sz="1100" dirty="0" err="1">
                          <a:effectLst/>
                        </a:rPr>
                        <a:t>examines</a:t>
                      </a:r>
                      <a:r>
                        <a:rPr lang="ka-GE" sz="1100" dirty="0">
                          <a:effectLst/>
                        </a:rPr>
                        <a:t> </a:t>
                      </a:r>
                      <a:r>
                        <a:rPr lang="ka-GE" sz="1100" dirty="0" err="1">
                          <a:effectLst/>
                        </a:rPr>
                        <a:t>the</a:t>
                      </a:r>
                      <a:r>
                        <a:rPr lang="ka-GE" sz="1100" dirty="0">
                          <a:effectLst/>
                        </a:rPr>
                        <a:t> </a:t>
                      </a:r>
                      <a:r>
                        <a:rPr lang="ka-GE" sz="1100" dirty="0" err="1">
                          <a:effectLst/>
                        </a:rPr>
                        <a:t>history</a:t>
                      </a:r>
                      <a:r>
                        <a:rPr lang="ka-GE" sz="1100" dirty="0">
                          <a:effectLst/>
                        </a:rPr>
                        <a:t> </a:t>
                      </a:r>
                      <a:r>
                        <a:rPr lang="ka-GE" sz="1100" dirty="0" err="1">
                          <a:effectLst/>
                        </a:rPr>
                        <a:t>of</a:t>
                      </a:r>
                      <a:r>
                        <a:rPr lang="ka-GE" sz="1100" dirty="0">
                          <a:effectLst/>
                        </a:rPr>
                        <a:t> a </a:t>
                      </a:r>
                      <a:r>
                        <a:rPr lang="ka-GE" sz="1100" dirty="0" err="1">
                          <a:effectLst/>
                        </a:rPr>
                        <a:t>design</a:t>
                      </a:r>
                      <a:r>
                        <a:rPr lang="ka-GE" sz="1100" dirty="0">
                          <a:effectLst/>
                        </a:rPr>
                        <a:t> </a:t>
                      </a:r>
                      <a:r>
                        <a:rPr lang="ka-GE" sz="1100" dirty="0" err="1">
                          <a:effectLst/>
                        </a:rPr>
                        <a:t>for</a:t>
                      </a:r>
                      <a:r>
                        <a:rPr lang="ka-GE" sz="1100" dirty="0">
                          <a:effectLst/>
                        </a:rPr>
                        <a:t> a </a:t>
                      </a:r>
                      <a:r>
                        <a:rPr lang="ka-GE" sz="1100" dirty="0" err="1">
                          <a:effectLst/>
                        </a:rPr>
                        <a:t>password</a:t>
                      </a:r>
                      <a:r>
                        <a:rPr lang="ka-GE" sz="1100" dirty="0">
                          <a:effectLst/>
                        </a:rPr>
                        <a:t> </a:t>
                      </a:r>
                      <a:r>
                        <a:rPr lang="ka-GE" sz="1100" dirty="0" err="1">
                          <a:effectLst/>
                        </a:rPr>
                        <a:t>security</a:t>
                      </a:r>
                      <a:r>
                        <a:rPr lang="ka-GE" sz="1100" dirty="0">
                          <a:effectLst/>
                        </a:rPr>
                        <a:t> </a:t>
                      </a:r>
                      <a:r>
                        <a:rPr lang="ka-GE" sz="1100" dirty="0" err="1">
                          <a:effectLst/>
                        </a:rPr>
                        <a:t>scheme</a:t>
                      </a:r>
                      <a:r>
                        <a:rPr lang="ka-GE" sz="1100" dirty="0">
                          <a:effectLst/>
                        </a:rPr>
                        <a:t> </a:t>
                      </a:r>
                      <a:r>
                        <a:rPr lang="ka-GE" sz="1100" dirty="0" err="1">
                          <a:effectLst/>
                        </a:rPr>
                        <a:t>on</a:t>
                      </a:r>
                      <a:r>
                        <a:rPr lang="ka-GE" sz="1100" dirty="0">
                          <a:effectLst/>
                        </a:rPr>
                        <a:t> a </a:t>
                      </a:r>
                      <a:r>
                        <a:rPr lang="ka-GE" sz="1100" dirty="0" err="1">
                          <a:effectLst/>
                        </a:rPr>
                        <a:t>remotely</a:t>
                      </a:r>
                      <a:r>
                        <a:rPr lang="ka-GE" sz="1100" dirty="0">
                          <a:effectLst/>
                        </a:rPr>
                        <a:t> </a:t>
                      </a:r>
                      <a:r>
                        <a:rPr lang="ka-GE" sz="1100" dirty="0" err="1">
                          <a:effectLst/>
                        </a:rPr>
                        <a:t>accessed</a:t>
                      </a:r>
                      <a:r>
                        <a:rPr lang="ka-GE" sz="1100" dirty="0">
                          <a:effectLst/>
                        </a:rPr>
                        <a:t>, </a:t>
                      </a:r>
                      <a:r>
                        <a:rPr lang="ka-GE" sz="1100" dirty="0" err="1">
                          <a:effectLst/>
                        </a:rPr>
                        <a:t>time-sharing</a:t>
                      </a:r>
                      <a:r>
                        <a:rPr lang="ka-GE" sz="1100" dirty="0">
                          <a:effectLst/>
                        </a:rPr>
                        <a:t> </a:t>
                      </a:r>
                      <a:r>
                        <a:rPr lang="ka-GE" sz="1100" dirty="0" err="1">
                          <a:effectLst/>
                        </a:rPr>
                        <a:t>system</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9907905"/>
                  </a:ext>
                </a:extLst>
              </a:tr>
              <a:tr h="186722">
                <a:tc>
                  <a:txBody>
                    <a:bodyPr/>
                    <a:lstStyle/>
                    <a:p>
                      <a:pPr algn="just">
                        <a:lnSpc>
                          <a:spcPct val="115000"/>
                        </a:lnSpc>
                        <a:spcAft>
                          <a:spcPts val="500"/>
                        </a:spcAft>
                      </a:pPr>
                      <a:r>
                        <a:rPr lang="ka-GE" sz="1100">
                          <a:effectLst/>
                        </a:rPr>
                        <a:t>1979</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Dennis Ritchie publishes “On the Security of UNIX” and “Protection of Data File Contents,” discussing secure user IDs and secure group IDs, and the problems inherent in the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2311722925"/>
                  </a:ext>
                </a:extLst>
              </a:tr>
              <a:tr h="373443">
                <a:tc>
                  <a:txBody>
                    <a:bodyPr/>
                    <a:lstStyle/>
                    <a:p>
                      <a:pPr algn="just">
                        <a:lnSpc>
                          <a:spcPct val="115000"/>
                        </a:lnSpc>
                        <a:spcAft>
                          <a:spcPts val="500"/>
                        </a:spcAft>
                      </a:pPr>
                      <a:r>
                        <a:rPr lang="ka-GE" sz="1100">
                          <a:effectLst/>
                        </a:rPr>
                        <a:t>1984</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Grampp</a:t>
                      </a:r>
                      <a:r>
                        <a:rPr lang="ka-GE" sz="1100" dirty="0">
                          <a:effectLst/>
                        </a:rPr>
                        <a:t> </a:t>
                      </a:r>
                      <a:r>
                        <a:rPr lang="ka-GE" sz="1100" dirty="0" err="1">
                          <a:effectLst/>
                        </a:rPr>
                        <a:t>and</a:t>
                      </a:r>
                      <a:r>
                        <a:rPr lang="ka-GE" sz="1100" dirty="0">
                          <a:effectLst/>
                        </a:rPr>
                        <a:t> </a:t>
                      </a:r>
                      <a:r>
                        <a:rPr lang="ka-GE" sz="1100" dirty="0" err="1">
                          <a:effectLst/>
                        </a:rPr>
                        <a:t>Morris</a:t>
                      </a:r>
                      <a:r>
                        <a:rPr lang="ka-GE" sz="1100" dirty="0">
                          <a:effectLst/>
                        </a:rPr>
                        <a:t> </a:t>
                      </a:r>
                      <a:r>
                        <a:rPr lang="ka-GE" sz="1100" dirty="0" err="1">
                          <a:effectLst/>
                        </a:rPr>
                        <a:t>write</a:t>
                      </a:r>
                      <a:r>
                        <a:rPr lang="ka-GE" sz="1100" dirty="0">
                          <a:effectLst/>
                        </a:rPr>
                        <a:t> “UNIX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In</a:t>
                      </a:r>
                      <a:r>
                        <a:rPr lang="ka-GE" sz="1100" dirty="0">
                          <a:effectLst/>
                        </a:rPr>
                        <a:t> </a:t>
                      </a:r>
                      <a:r>
                        <a:rPr lang="ka-GE" sz="1100" dirty="0" err="1">
                          <a:effectLst/>
                        </a:rPr>
                        <a:t>this</a:t>
                      </a:r>
                      <a:r>
                        <a:rPr lang="ka-GE" sz="1100" dirty="0">
                          <a:effectLst/>
                        </a:rPr>
                        <a:t> </a:t>
                      </a:r>
                      <a:r>
                        <a:rPr lang="ka-GE" sz="1100" dirty="0" err="1">
                          <a:effectLst/>
                        </a:rPr>
                        <a:t>report</a:t>
                      </a:r>
                      <a:r>
                        <a:rPr lang="ka-GE" sz="1100" dirty="0">
                          <a:effectLst/>
                        </a:rPr>
                        <a:t>, </a:t>
                      </a:r>
                      <a:r>
                        <a:rPr lang="ka-GE" sz="1100" dirty="0" err="1">
                          <a:effectLst/>
                        </a:rPr>
                        <a:t>the</a:t>
                      </a:r>
                      <a:r>
                        <a:rPr lang="ka-GE" sz="1100" dirty="0">
                          <a:effectLst/>
                        </a:rPr>
                        <a:t> </a:t>
                      </a:r>
                      <a:r>
                        <a:rPr lang="ka-GE" sz="1100" dirty="0" err="1">
                          <a:effectLst/>
                        </a:rPr>
                        <a:t>authors</a:t>
                      </a:r>
                      <a:r>
                        <a:rPr lang="ka-GE" sz="1100" dirty="0">
                          <a:effectLst/>
                        </a:rPr>
                        <a:t> </a:t>
                      </a:r>
                      <a:r>
                        <a:rPr lang="ka-GE" sz="1100" dirty="0" err="1">
                          <a:effectLst/>
                        </a:rPr>
                        <a:t>examine</a:t>
                      </a:r>
                      <a:r>
                        <a:rPr lang="ka-GE" sz="1100" dirty="0">
                          <a:effectLst/>
                        </a:rPr>
                        <a:t> </a:t>
                      </a:r>
                      <a:r>
                        <a:rPr lang="ka-GE" sz="1100" dirty="0" err="1">
                          <a:effectLst/>
                        </a:rPr>
                        <a:t>four</a:t>
                      </a:r>
                      <a:r>
                        <a:rPr lang="ka-GE" sz="1100" dirty="0">
                          <a:effectLst/>
                        </a:rPr>
                        <a:t> “</a:t>
                      </a:r>
                      <a:r>
                        <a:rPr lang="ka-GE" sz="1100" dirty="0" err="1">
                          <a:effectLst/>
                        </a:rPr>
                        <a:t>important</a:t>
                      </a:r>
                      <a:r>
                        <a:rPr lang="ka-GE" sz="1100" dirty="0">
                          <a:effectLst/>
                        </a:rPr>
                        <a:t> </a:t>
                      </a:r>
                      <a:r>
                        <a:rPr lang="ka-GE" sz="1100" dirty="0" err="1">
                          <a:effectLst/>
                        </a:rPr>
                        <a:t>handles</a:t>
                      </a:r>
                      <a:r>
                        <a:rPr lang="ka-GE" sz="1100" dirty="0">
                          <a:effectLst/>
                        </a:rPr>
                        <a:t> </a:t>
                      </a:r>
                      <a:r>
                        <a:rPr lang="ka-GE" sz="1100" dirty="0" err="1">
                          <a:effectLst/>
                        </a:rPr>
                        <a:t>to</a:t>
                      </a:r>
                      <a:r>
                        <a:rPr lang="ka-GE" sz="1100" dirty="0">
                          <a:effectLst/>
                        </a:rPr>
                        <a:t> </a:t>
                      </a:r>
                      <a:r>
                        <a:rPr lang="ka-GE" sz="1100" dirty="0" err="1">
                          <a:effectLst/>
                        </a:rPr>
                        <a:t>computer</a:t>
                      </a:r>
                      <a:r>
                        <a:rPr lang="ka-GE" sz="1100" dirty="0">
                          <a:effectLst/>
                        </a:rPr>
                        <a:t> </a:t>
                      </a:r>
                      <a:r>
                        <a:rPr lang="ka-GE" sz="1100" dirty="0" err="1">
                          <a:effectLst/>
                        </a:rPr>
                        <a:t>security</a:t>
                      </a:r>
                      <a:r>
                        <a:rPr lang="ka-GE" sz="1100" dirty="0">
                          <a:effectLst/>
                        </a:rPr>
                        <a:t>”: </a:t>
                      </a:r>
                      <a:r>
                        <a:rPr lang="ka-GE" sz="1100" dirty="0" err="1">
                          <a:effectLst/>
                        </a:rPr>
                        <a:t>physical</a:t>
                      </a:r>
                      <a:r>
                        <a:rPr lang="ka-GE" sz="1100" dirty="0">
                          <a:effectLst/>
                        </a:rPr>
                        <a:t> </a:t>
                      </a:r>
                      <a:r>
                        <a:rPr lang="ka-GE" sz="1100" dirty="0" err="1">
                          <a:effectLst/>
                        </a:rPr>
                        <a:t>control</a:t>
                      </a:r>
                      <a:r>
                        <a:rPr lang="ka-GE" sz="1100" dirty="0">
                          <a:effectLst/>
                        </a:rPr>
                        <a:t> </a:t>
                      </a:r>
                      <a:r>
                        <a:rPr lang="ka-GE" sz="1100" dirty="0" err="1">
                          <a:effectLst/>
                        </a:rPr>
                        <a:t>of</a:t>
                      </a:r>
                      <a:r>
                        <a:rPr lang="ka-GE" sz="1100" dirty="0">
                          <a:effectLst/>
                        </a:rPr>
                        <a:t> </a:t>
                      </a:r>
                      <a:r>
                        <a:rPr lang="ka-GE" sz="1100" dirty="0" err="1">
                          <a:effectLst/>
                        </a:rPr>
                        <a:t>premises</a:t>
                      </a:r>
                      <a:r>
                        <a:rPr lang="ka-GE" sz="1100" dirty="0">
                          <a:effectLst/>
                        </a:rPr>
                        <a:t> </a:t>
                      </a:r>
                      <a:r>
                        <a:rPr lang="ka-GE" sz="1100" dirty="0" err="1">
                          <a:effectLst/>
                        </a:rPr>
                        <a:t>and</a:t>
                      </a:r>
                      <a:r>
                        <a:rPr lang="ka-GE" sz="1100" dirty="0">
                          <a:effectLst/>
                        </a:rPr>
                        <a:t> </a:t>
                      </a:r>
                      <a:r>
                        <a:rPr lang="ka-GE" sz="1100" dirty="0" err="1">
                          <a:effectLst/>
                        </a:rPr>
                        <a:t>computer</a:t>
                      </a:r>
                      <a:r>
                        <a:rPr lang="ka-GE" sz="1100" dirty="0">
                          <a:effectLst/>
                        </a:rPr>
                        <a:t> </a:t>
                      </a:r>
                      <a:r>
                        <a:rPr lang="ka-GE" sz="1100" dirty="0" err="1">
                          <a:effectLst/>
                        </a:rPr>
                        <a:t>facilities</a:t>
                      </a:r>
                      <a:r>
                        <a:rPr lang="ka-GE" sz="1100" dirty="0">
                          <a:effectLst/>
                        </a:rPr>
                        <a:t>, </a:t>
                      </a:r>
                      <a:r>
                        <a:rPr lang="ka-GE" sz="1100" dirty="0" err="1">
                          <a:effectLst/>
                        </a:rPr>
                        <a:t>management</a:t>
                      </a:r>
                      <a:r>
                        <a:rPr lang="ka-GE" sz="1100" dirty="0">
                          <a:effectLst/>
                        </a:rPr>
                        <a:t> </a:t>
                      </a:r>
                      <a:r>
                        <a:rPr lang="ka-GE" sz="1100" dirty="0" err="1">
                          <a:effectLst/>
                        </a:rPr>
                        <a:t>commitment</a:t>
                      </a:r>
                      <a:r>
                        <a:rPr lang="ka-GE" sz="1100" dirty="0">
                          <a:effectLst/>
                        </a:rPr>
                        <a:t> </a:t>
                      </a:r>
                      <a:r>
                        <a:rPr lang="ka-GE" sz="1100" dirty="0" err="1">
                          <a:effectLst/>
                        </a:rPr>
                        <a:t>to</a:t>
                      </a:r>
                      <a:r>
                        <a:rPr lang="ka-GE" sz="1100" dirty="0">
                          <a:effectLst/>
                        </a:rPr>
                        <a:t> </a:t>
                      </a:r>
                      <a:r>
                        <a:rPr lang="ka-GE" sz="1100" dirty="0" err="1">
                          <a:effectLst/>
                        </a:rPr>
                        <a:t>security</a:t>
                      </a:r>
                      <a:r>
                        <a:rPr lang="ka-GE" sz="1100" dirty="0">
                          <a:effectLst/>
                        </a:rPr>
                        <a:t> </a:t>
                      </a:r>
                      <a:r>
                        <a:rPr lang="ka-GE" sz="1100" dirty="0" err="1">
                          <a:effectLst/>
                        </a:rPr>
                        <a:t>objectives</a:t>
                      </a:r>
                      <a:r>
                        <a:rPr lang="ka-GE" sz="1100" dirty="0">
                          <a:effectLst/>
                        </a:rPr>
                        <a:t>, </a:t>
                      </a:r>
                      <a:r>
                        <a:rPr lang="ka-GE" sz="1100" dirty="0" err="1">
                          <a:effectLst/>
                        </a:rPr>
                        <a:t>education</a:t>
                      </a:r>
                      <a:r>
                        <a:rPr lang="ka-GE" sz="1100" dirty="0">
                          <a:effectLst/>
                        </a:rPr>
                        <a:t> </a:t>
                      </a:r>
                      <a:r>
                        <a:rPr lang="ka-GE" sz="1100" dirty="0" err="1">
                          <a:effectLst/>
                        </a:rPr>
                        <a:t>of</a:t>
                      </a:r>
                      <a:r>
                        <a:rPr lang="ka-GE" sz="1100" dirty="0">
                          <a:effectLst/>
                        </a:rPr>
                        <a:t> </a:t>
                      </a:r>
                      <a:r>
                        <a:rPr lang="ka-GE" sz="1100" dirty="0" err="1">
                          <a:effectLst/>
                        </a:rPr>
                        <a:t>employees</a:t>
                      </a:r>
                      <a:r>
                        <a:rPr lang="ka-GE" sz="1100" dirty="0">
                          <a:effectLst/>
                        </a:rPr>
                        <a:t>, </a:t>
                      </a:r>
                      <a:r>
                        <a:rPr lang="ka-GE" sz="1100" dirty="0" err="1">
                          <a:effectLst/>
                        </a:rPr>
                        <a:t>and</a:t>
                      </a:r>
                      <a:r>
                        <a:rPr lang="ka-GE" sz="1100" dirty="0">
                          <a:effectLst/>
                        </a:rPr>
                        <a:t> </a:t>
                      </a:r>
                      <a:r>
                        <a:rPr lang="ka-GE" sz="1100" dirty="0" err="1">
                          <a:effectLst/>
                        </a:rPr>
                        <a:t>administrative</a:t>
                      </a:r>
                      <a:r>
                        <a:rPr lang="ka-GE" sz="1100" dirty="0">
                          <a:effectLst/>
                        </a:rPr>
                        <a:t> </a:t>
                      </a:r>
                      <a:r>
                        <a:rPr lang="ka-GE" sz="1100" dirty="0" err="1">
                          <a:effectLst/>
                        </a:rPr>
                        <a:t>procedures</a:t>
                      </a:r>
                      <a:r>
                        <a:rPr lang="ka-GE" sz="1100" dirty="0">
                          <a:effectLst/>
                        </a:rPr>
                        <a:t> </a:t>
                      </a:r>
                      <a:r>
                        <a:rPr lang="ka-GE" sz="1100" dirty="0" err="1">
                          <a:effectLst/>
                        </a:rPr>
                        <a:t>aimed</a:t>
                      </a:r>
                      <a:r>
                        <a:rPr lang="ka-GE" sz="1100" dirty="0">
                          <a:effectLst/>
                        </a:rPr>
                        <a:t> </a:t>
                      </a:r>
                      <a:r>
                        <a:rPr lang="ka-GE" sz="1100" dirty="0" err="1">
                          <a:effectLst/>
                        </a:rPr>
                        <a:t>at</a:t>
                      </a:r>
                      <a:r>
                        <a:rPr lang="ka-GE" sz="1100" dirty="0">
                          <a:effectLst/>
                        </a:rPr>
                        <a:t> </a:t>
                      </a:r>
                      <a:r>
                        <a:rPr lang="ka-GE" sz="1100" dirty="0" err="1">
                          <a:effectLst/>
                        </a:rPr>
                        <a:t>increased</a:t>
                      </a:r>
                      <a:r>
                        <a:rPr lang="ka-GE" sz="1100" dirty="0">
                          <a:effectLst/>
                        </a:rPr>
                        <a:t> </a:t>
                      </a:r>
                      <a:r>
                        <a:rPr lang="ka-GE" sz="1100" dirty="0" err="1">
                          <a:effectLst/>
                        </a:rPr>
                        <a:t>security</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76587183"/>
                  </a:ext>
                </a:extLst>
              </a:tr>
              <a:tr h="407269">
                <a:tc>
                  <a:txBody>
                    <a:bodyPr/>
                    <a:lstStyle/>
                    <a:p>
                      <a:pPr algn="just">
                        <a:lnSpc>
                          <a:spcPct val="115000"/>
                        </a:lnSpc>
                        <a:spcAft>
                          <a:spcPts val="500"/>
                        </a:spcAft>
                      </a:pPr>
                      <a:r>
                        <a:rPr lang="ka-GE" sz="1100" dirty="0">
                          <a:effectLst/>
                        </a:rPr>
                        <a:t>1984</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Reeds</a:t>
                      </a:r>
                      <a:r>
                        <a:rPr lang="ka-GE" sz="1100" dirty="0">
                          <a:effectLst/>
                        </a:rPr>
                        <a:t> </a:t>
                      </a:r>
                      <a:r>
                        <a:rPr lang="ka-GE" sz="1100" dirty="0" err="1">
                          <a:effectLst/>
                        </a:rPr>
                        <a:t>and</a:t>
                      </a:r>
                      <a:r>
                        <a:rPr lang="ka-GE" sz="1100" dirty="0">
                          <a:effectLst/>
                        </a:rPr>
                        <a:t> </a:t>
                      </a:r>
                      <a:r>
                        <a:rPr lang="ka-GE" sz="1100" dirty="0" err="1">
                          <a:effectLst/>
                        </a:rPr>
                        <a:t>Weinberger</a:t>
                      </a:r>
                      <a:r>
                        <a:rPr lang="ka-GE" sz="1100" dirty="0">
                          <a:effectLst/>
                        </a:rPr>
                        <a:t> </a:t>
                      </a:r>
                      <a:r>
                        <a:rPr lang="ka-GE" sz="1100" dirty="0" err="1">
                          <a:effectLst/>
                        </a:rPr>
                        <a:t>publish</a:t>
                      </a:r>
                      <a:r>
                        <a:rPr lang="ka-GE" sz="1100" dirty="0">
                          <a:effectLst/>
                        </a:rPr>
                        <a:t> “</a:t>
                      </a:r>
                      <a:r>
                        <a:rPr lang="ka-GE" sz="1100" dirty="0" err="1">
                          <a:effectLst/>
                        </a:rPr>
                        <a:t>File</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the</a:t>
                      </a:r>
                      <a:r>
                        <a:rPr lang="ka-GE" sz="1100" dirty="0">
                          <a:effectLst/>
                        </a:rPr>
                        <a:t> UNIX </a:t>
                      </a:r>
                      <a:r>
                        <a:rPr lang="ka-GE" sz="1100" dirty="0" err="1">
                          <a:effectLst/>
                        </a:rPr>
                        <a:t>System</a:t>
                      </a:r>
                      <a:r>
                        <a:rPr lang="ka-GE" sz="1100" dirty="0">
                          <a:effectLst/>
                        </a:rPr>
                        <a:t> </a:t>
                      </a:r>
                      <a:r>
                        <a:rPr lang="ka-GE" sz="1100" dirty="0" err="1">
                          <a:effectLst/>
                        </a:rPr>
                        <a:t>Crypt</a:t>
                      </a:r>
                      <a:r>
                        <a:rPr lang="ka-GE" sz="1100" dirty="0">
                          <a:effectLst/>
                        </a:rPr>
                        <a:t> </a:t>
                      </a:r>
                      <a:r>
                        <a:rPr lang="ka-GE" sz="1100" dirty="0" err="1">
                          <a:effectLst/>
                        </a:rPr>
                        <a:t>Command</a:t>
                      </a:r>
                      <a:r>
                        <a:rPr lang="ka-GE" sz="1100" dirty="0">
                          <a:effectLst/>
                        </a:rPr>
                        <a:t>.” </a:t>
                      </a:r>
                      <a:r>
                        <a:rPr lang="ka-GE" sz="1100" dirty="0" err="1">
                          <a:effectLst/>
                        </a:rPr>
                        <a:t>Their</a:t>
                      </a:r>
                      <a:r>
                        <a:rPr lang="ka-GE" sz="1100" dirty="0">
                          <a:effectLst/>
                        </a:rPr>
                        <a:t> </a:t>
                      </a:r>
                      <a:r>
                        <a:rPr lang="ka-GE" sz="1100" dirty="0" err="1">
                          <a:effectLst/>
                        </a:rPr>
                        <a:t>premise</a:t>
                      </a:r>
                      <a:r>
                        <a:rPr lang="ka-GE" sz="1100" dirty="0">
                          <a:effectLst/>
                        </a:rPr>
                        <a:t> </a:t>
                      </a:r>
                      <a:r>
                        <a:rPr lang="ka-GE" sz="1100" dirty="0" err="1">
                          <a:effectLst/>
                        </a:rPr>
                        <a:t>was</a:t>
                      </a:r>
                      <a:r>
                        <a:rPr lang="ka-GE" sz="1100" dirty="0">
                          <a:effectLst/>
                        </a:rPr>
                        <a:t>: “</a:t>
                      </a: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wiretapping</a:t>
                      </a:r>
                      <a:r>
                        <a:rPr lang="ka-GE" sz="1100" dirty="0">
                          <a:effectLst/>
                        </a:rPr>
                        <a:t> </a:t>
                      </a:r>
                      <a:r>
                        <a:rPr lang="ka-GE" sz="1100" dirty="0" err="1">
                          <a:effectLst/>
                        </a:rPr>
                        <a:t>or</a:t>
                      </a:r>
                      <a:r>
                        <a:rPr lang="ka-GE" sz="1100" dirty="0">
                          <a:effectLst/>
                        </a:rPr>
                        <a:t> </a:t>
                      </a:r>
                      <a:r>
                        <a:rPr lang="ka-GE" sz="1100" dirty="0" err="1">
                          <a:effectLst/>
                        </a:rPr>
                        <a:t>its</a:t>
                      </a:r>
                      <a:r>
                        <a:rPr lang="ka-GE" sz="1100" dirty="0">
                          <a:effectLst/>
                        </a:rPr>
                        <a:t> </a:t>
                      </a:r>
                      <a:r>
                        <a:rPr lang="ka-GE" sz="1100" dirty="0" err="1">
                          <a:effectLst/>
                        </a:rPr>
                        <a:t>equivalent</a:t>
                      </a:r>
                      <a:r>
                        <a:rPr lang="ka-GE" sz="1100" dirty="0">
                          <a:effectLst/>
                        </a:rPr>
                        <a:t> </a:t>
                      </a:r>
                      <a:r>
                        <a:rPr lang="ka-GE" sz="1100" dirty="0" err="1">
                          <a:effectLst/>
                        </a:rPr>
                        <a:t>on</a:t>
                      </a:r>
                      <a:r>
                        <a:rPr lang="ka-GE" sz="1100" dirty="0">
                          <a:effectLst/>
                        </a:rPr>
                        <a:t> </a:t>
                      </a:r>
                      <a:r>
                        <a:rPr lang="ka-GE" sz="1100" dirty="0" err="1">
                          <a:effectLst/>
                        </a:rPr>
                        <a:t>the</a:t>
                      </a:r>
                      <a:r>
                        <a:rPr lang="ka-GE" sz="1100" dirty="0">
                          <a:effectLst/>
                        </a:rPr>
                        <a:t> </a:t>
                      </a:r>
                      <a:r>
                        <a:rPr lang="ka-GE" sz="1100" dirty="0" err="1">
                          <a:effectLst/>
                        </a:rPr>
                        <a:t>computer</a:t>
                      </a:r>
                      <a:r>
                        <a:rPr lang="ka-GE" sz="1100" dirty="0">
                          <a:effectLst/>
                        </a:rPr>
                        <a:t>. </a:t>
                      </a:r>
                      <a:r>
                        <a:rPr lang="ka-GE" sz="1100" dirty="0" err="1">
                          <a:effectLst/>
                        </a:rPr>
                        <a:t>Therefore</a:t>
                      </a:r>
                      <a:endParaRPr lang="en-US" sz="1100" dirty="0">
                        <a:effectLst/>
                      </a:endParaRPr>
                    </a:p>
                    <a:p>
                      <a:pPr algn="just">
                        <a:lnSpc>
                          <a:spcPct val="115000"/>
                        </a:lnSpc>
                        <a:spcAft>
                          <a:spcPts val="500"/>
                        </a:spcAft>
                      </a:pPr>
                      <a:r>
                        <a:rPr lang="ka-GE" sz="1100" dirty="0" err="1">
                          <a:effectLst/>
                        </a:rPr>
                        <a:t>no</a:t>
                      </a:r>
                      <a:r>
                        <a:rPr lang="ka-GE" sz="1100" dirty="0">
                          <a:effectLst/>
                        </a:rPr>
                        <a:t> </a:t>
                      </a:r>
                      <a:r>
                        <a:rPr lang="ka-GE" sz="1100" dirty="0" err="1">
                          <a:effectLst/>
                        </a:rPr>
                        <a:t>technique</a:t>
                      </a:r>
                      <a:r>
                        <a:rPr lang="ka-GE" sz="1100" dirty="0">
                          <a:effectLst/>
                        </a:rPr>
                        <a:t> </a:t>
                      </a:r>
                      <a:r>
                        <a:rPr lang="ka-GE" sz="1100" dirty="0" err="1">
                          <a:effectLst/>
                        </a:rPr>
                        <a:t>can</a:t>
                      </a:r>
                      <a:r>
                        <a:rPr lang="ka-GE" sz="1100" dirty="0">
                          <a:effectLst/>
                        </a:rPr>
                        <a:t> </a:t>
                      </a:r>
                      <a:r>
                        <a:rPr lang="ka-GE" sz="1100" dirty="0" err="1">
                          <a:effectLst/>
                        </a:rPr>
                        <a:t>be</a:t>
                      </a:r>
                      <a:r>
                        <a:rPr lang="ka-GE" sz="1100" dirty="0">
                          <a:effectLst/>
                        </a:rPr>
                        <a:t> </a:t>
                      </a:r>
                      <a:r>
                        <a:rPr lang="ka-GE" sz="1100" dirty="0" err="1">
                          <a:effectLst/>
                        </a:rPr>
                        <a:t>secure</a:t>
                      </a:r>
                      <a:r>
                        <a:rPr lang="ka-GE" sz="1100" dirty="0">
                          <a:effectLst/>
                        </a:rPr>
                        <a:t> </a:t>
                      </a:r>
                      <a:r>
                        <a:rPr lang="ka-GE" sz="1100" dirty="0" err="1">
                          <a:effectLst/>
                        </a:rPr>
                        <a:t>against</a:t>
                      </a:r>
                      <a:r>
                        <a:rPr lang="ka-GE" sz="1100" dirty="0">
                          <a:effectLst/>
                        </a:rPr>
                        <a:t> </a:t>
                      </a:r>
                      <a:r>
                        <a:rPr lang="ka-GE" sz="1100" dirty="0" err="1">
                          <a:effectLst/>
                        </a:rPr>
                        <a:t>the</a:t>
                      </a:r>
                      <a:r>
                        <a:rPr lang="ka-GE" sz="1100" dirty="0">
                          <a:effectLst/>
                        </a:rPr>
                        <a:t> </a:t>
                      </a:r>
                      <a:r>
                        <a:rPr lang="ka-GE" sz="1100" dirty="0" err="1">
                          <a:effectLst/>
                        </a:rPr>
                        <a:t>systems</a:t>
                      </a:r>
                      <a:r>
                        <a:rPr lang="ka-GE" sz="1100" dirty="0">
                          <a:effectLst/>
                        </a:rPr>
                        <a:t> </a:t>
                      </a:r>
                      <a:r>
                        <a:rPr lang="ka-GE" sz="1100" dirty="0" err="1">
                          <a:effectLst/>
                        </a:rPr>
                        <a:t>administrator</a:t>
                      </a:r>
                      <a:r>
                        <a:rPr lang="ka-GE" sz="1100" dirty="0">
                          <a:effectLst/>
                        </a:rPr>
                        <a:t> </a:t>
                      </a:r>
                      <a:r>
                        <a:rPr lang="ka-GE" sz="1100" dirty="0" err="1">
                          <a:effectLst/>
                        </a:rPr>
                        <a:t>or</a:t>
                      </a:r>
                      <a:r>
                        <a:rPr lang="ka-GE" sz="1100" dirty="0">
                          <a:effectLst/>
                        </a:rPr>
                        <a:t> </a:t>
                      </a:r>
                      <a:r>
                        <a:rPr lang="ka-GE" sz="1100" dirty="0" err="1">
                          <a:effectLst/>
                        </a:rPr>
                        <a:t>other</a:t>
                      </a:r>
                      <a:r>
                        <a:rPr lang="ka-GE" sz="1100" dirty="0">
                          <a:effectLst/>
                        </a:rPr>
                        <a:t> </a:t>
                      </a:r>
                      <a:r>
                        <a:rPr lang="ka-GE" sz="1100" dirty="0" err="1">
                          <a:effectLst/>
                        </a:rPr>
                        <a:t>privileged</a:t>
                      </a:r>
                      <a:r>
                        <a:rPr lang="ka-GE" sz="1100" dirty="0">
                          <a:effectLst/>
                        </a:rPr>
                        <a:t> </a:t>
                      </a:r>
                      <a:r>
                        <a:rPr lang="ka-GE" sz="1100" dirty="0" err="1">
                          <a:effectLst/>
                        </a:rPr>
                        <a:t>users</a:t>
                      </a:r>
                      <a:r>
                        <a:rPr lang="ka-GE" sz="1100" dirty="0">
                          <a:effectLst/>
                        </a:rPr>
                        <a:t> … </a:t>
                      </a:r>
                      <a:r>
                        <a:rPr lang="ka-GE" sz="1100" dirty="0" err="1">
                          <a:effectLst/>
                        </a:rPr>
                        <a:t>the</a:t>
                      </a:r>
                      <a:r>
                        <a:rPr lang="ka-GE" sz="1100" dirty="0">
                          <a:effectLst/>
                        </a:rPr>
                        <a:t> </a:t>
                      </a:r>
                      <a:r>
                        <a:rPr lang="ka-GE" sz="1100" dirty="0" err="1">
                          <a:effectLst/>
                        </a:rPr>
                        <a:t>naive</a:t>
                      </a:r>
                      <a:r>
                        <a:rPr lang="ka-GE" sz="1100" dirty="0">
                          <a:effectLst/>
                        </a:rPr>
                        <a:t> </a:t>
                      </a:r>
                      <a:r>
                        <a:rPr lang="ka-GE" sz="1100" dirty="0" err="1">
                          <a:effectLst/>
                        </a:rPr>
                        <a:t>user</a:t>
                      </a:r>
                      <a:r>
                        <a:rPr lang="ka-GE" sz="1100" dirty="0">
                          <a:effectLst/>
                        </a:rPr>
                        <a:t> </a:t>
                      </a:r>
                      <a:r>
                        <a:rPr lang="ka-GE" sz="1100" dirty="0" err="1">
                          <a:effectLst/>
                        </a:rPr>
                        <a:t>has</a:t>
                      </a:r>
                      <a:r>
                        <a:rPr lang="ka-GE" sz="1100" dirty="0">
                          <a:effectLst/>
                        </a:rPr>
                        <a:t> </a:t>
                      </a:r>
                      <a:r>
                        <a:rPr lang="ka-GE" sz="1100" dirty="0" err="1">
                          <a:effectLst/>
                        </a:rPr>
                        <a:t>no</a:t>
                      </a:r>
                      <a:r>
                        <a:rPr lang="ka-GE" sz="1100" dirty="0">
                          <a:effectLst/>
                        </a:rPr>
                        <a:t> </a:t>
                      </a:r>
                      <a:r>
                        <a:rPr lang="ka-GE" sz="1100" dirty="0" err="1">
                          <a:effectLst/>
                        </a:rPr>
                        <a:t>chance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113324241"/>
                  </a:ext>
                </a:extLst>
              </a:tr>
              <a:tr h="96259">
                <a:tc>
                  <a:txBody>
                    <a:bodyPr/>
                    <a:lstStyle/>
                    <a:p>
                      <a:pPr algn="just">
                        <a:lnSpc>
                          <a:spcPct val="115000"/>
                        </a:lnSpc>
                        <a:spcAft>
                          <a:spcPts val="500"/>
                        </a:spcAft>
                      </a:pPr>
                      <a:r>
                        <a:rPr lang="ka-GE" sz="1100">
                          <a:effectLst/>
                        </a:rPr>
                        <a:t>1968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Maurice Wilkes discusses password security in Time-Sharing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192019195"/>
                  </a:ext>
                </a:extLst>
              </a:tr>
              <a:tr h="186722">
                <a:tc>
                  <a:txBody>
                    <a:bodyPr/>
                    <a:lstStyle/>
                    <a:p>
                      <a:pPr algn="just">
                        <a:lnSpc>
                          <a:spcPct val="115000"/>
                        </a:lnSpc>
                        <a:spcAft>
                          <a:spcPts val="500"/>
                        </a:spcAft>
                      </a:pPr>
                      <a:r>
                        <a:rPr lang="ka-GE" sz="1100">
                          <a:effectLst/>
                        </a:rPr>
                        <a:t>1973</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Schell, Downey, and Popek examine the need for additional security in military systems in “Preliminary Notes on the Design of Secure Military Computer Systems.”</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476551876"/>
                  </a:ext>
                </a:extLst>
              </a:tr>
              <a:tr h="186722">
                <a:tc>
                  <a:txBody>
                    <a:bodyPr/>
                    <a:lstStyle/>
                    <a:p>
                      <a:pPr algn="just">
                        <a:lnSpc>
                          <a:spcPct val="115000"/>
                        </a:lnSpc>
                        <a:spcAft>
                          <a:spcPts val="500"/>
                        </a:spcAft>
                      </a:pPr>
                      <a:r>
                        <a:rPr lang="ka-GE" sz="1100">
                          <a:effectLst/>
                        </a:rPr>
                        <a:t>1975</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a:effectLst/>
                        </a:rPr>
                        <a:t>The Federal Information Processing Standards (FIPS) examines Digital Encryption Standard (DES) in the Federal Register.</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3750553692"/>
                  </a:ext>
                </a:extLst>
              </a:tr>
              <a:tr h="280082">
                <a:tc>
                  <a:txBody>
                    <a:bodyPr/>
                    <a:lstStyle/>
                    <a:p>
                      <a:pPr algn="just">
                        <a:lnSpc>
                          <a:spcPct val="115000"/>
                        </a:lnSpc>
                        <a:spcAft>
                          <a:spcPts val="500"/>
                        </a:spcAft>
                      </a:pPr>
                      <a:r>
                        <a:rPr lang="ka-GE" sz="1100">
                          <a:effectLst/>
                        </a:rPr>
                        <a:t>1978</a:t>
                      </a:r>
                      <a:endParaRPr lang="en-US" sz="110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tc>
                  <a:txBody>
                    <a:bodyPr/>
                    <a:lstStyle/>
                    <a:p>
                      <a:pPr algn="just">
                        <a:lnSpc>
                          <a:spcPct val="115000"/>
                        </a:lnSpc>
                        <a:spcAft>
                          <a:spcPts val="500"/>
                        </a:spcAft>
                      </a:pPr>
                      <a:r>
                        <a:rPr lang="ka-GE" sz="1100" dirty="0" err="1">
                          <a:effectLst/>
                        </a:rPr>
                        <a:t>Bisbey</a:t>
                      </a:r>
                      <a:r>
                        <a:rPr lang="ka-GE" sz="1100" dirty="0">
                          <a:effectLst/>
                        </a:rPr>
                        <a:t> </a:t>
                      </a:r>
                      <a:r>
                        <a:rPr lang="ka-GE" sz="1100" dirty="0" err="1">
                          <a:effectLst/>
                        </a:rPr>
                        <a:t>and</a:t>
                      </a:r>
                      <a:r>
                        <a:rPr lang="ka-GE" sz="1100" dirty="0">
                          <a:effectLst/>
                        </a:rPr>
                        <a:t> </a:t>
                      </a:r>
                      <a:r>
                        <a:rPr lang="ka-GE" sz="1100" dirty="0" err="1">
                          <a:effectLst/>
                        </a:rPr>
                        <a:t>Hollingworth</a:t>
                      </a:r>
                      <a:r>
                        <a:rPr lang="ka-GE" sz="1100" dirty="0">
                          <a:effectLst/>
                        </a:rPr>
                        <a:t> </a:t>
                      </a:r>
                      <a:r>
                        <a:rPr lang="ka-GE" sz="1100" dirty="0" err="1">
                          <a:effectLst/>
                        </a:rPr>
                        <a:t>publish</a:t>
                      </a:r>
                      <a:r>
                        <a:rPr lang="ka-GE" sz="1100" dirty="0">
                          <a:effectLst/>
                        </a:rPr>
                        <a:t> </a:t>
                      </a:r>
                      <a:r>
                        <a:rPr lang="ka-GE" sz="1100" dirty="0" err="1">
                          <a:effectLst/>
                        </a:rPr>
                        <a:t>their</a:t>
                      </a:r>
                      <a:r>
                        <a:rPr lang="ka-GE" sz="1100" dirty="0">
                          <a:effectLst/>
                        </a:rPr>
                        <a:t> </a:t>
                      </a:r>
                      <a:r>
                        <a:rPr lang="ka-GE" sz="1100" dirty="0" err="1">
                          <a:effectLst/>
                        </a:rPr>
                        <a:t>study</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Final</a:t>
                      </a:r>
                      <a:r>
                        <a:rPr lang="ka-GE" sz="1100" dirty="0">
                          <a:effectLst/>
                        </a:rPr>
                        <a:t> </a:t>
                      </a:r>
                      <a:r>
                        <a:rPr lang="ka-GE" sz="1100" dirty="0" err="1">
                          <a:effectLst/>
                        </a:rPr>
                        <a:t>Report</a:t>
                      </a:r>
                      <a:r>
                        <a:rPr lang="ka-GE" sz="1100" dirty="0">
                          <a:effectLst/>
                        </a:rPr>
                        <a:t>,” </a:t>
                      </a:r>
                      <a:r>
                        <a:rPr lang="ka-GE" sz="1100" dirty="0" err="1">
                          <a:effectLst/>
                        </a:rPr>
                        <a:t>discussing</a:t>
                      </a:r>
                      <a:r>
                        <a:rPr lang="ka-GE" sz="1100" dirty="0">
                          <a:effectLst/>
                        </a:rPr>
                        <a:t> </a:t>
                      </a:r>
                      <a:r>
                        <a:rPr lang="ka-GE" sz="1100" dirty="0" err="1">
                          <a:effectLst/>
                        </a:rPr>
                        <a:t>the</a:t>
                      </a:r>
                      <a:r>
                        <a:rPr lang="ka-GE" sz="1100" dirty="0">
                          <a:effectLst/>
                        </a:rPr>
                        <a:t> </a:t>
                      </a:r>
                      <a:r>
                        <a:rPr lang="ka-GE" sz="1100" dirty="0" err="1">
                          <a:effectLst/>
                        </a:rPr>
                        <a:t>Protection</a:t>
                      </a:r>
                      <a:r>
                        <a:rPr lang="ka-GE" sz="1100" dirty="0">
                          <a:effectLst/>
                        </a:rPr>
                        <a:t> </a:t>
                      </a:r>
                      <a:r>
                        <a:rPr lang="ka-GE" sz="1100" dirty="0" err="1">
                          <a:effectLst/>
                        </a:rPr>
                        <a:t>Analysis</a:t>
                      </a:r>
                      <a:r>
                        <a:rPr lang="ka-GE" sz="1100" dirty="0">
                          <a:effectLst/>
                        </a:rPr>
                        <a:t> </a:t>
                      </a:r>
                      <a:r>
                        <a:rPr lang="ka-GE" sz="1100" dirty="0" err="1">
                          <a:effectLst/>
                        </a:rPr>
                        <a:t>project</a:t>
                      </a:r>
                      <a:r>
                        <a:rPr lang="ka-GE" sz="1100" dirty="0">
                          <a:effectLst/>
                        </a:rPr>
                        <a:t> </a:t>
                      </a:r>
                      <a:r>
                        <a:rPr lang="ka-GE" sz="1100" dirty="0" err="1">
                          <a:effectLst/>
                        </a:rPr>
                        <a:t>created</a:t>
                      </a:r>
                      <a:r>
                        <a:rPr lang="ka-GE" sz="1100" dirty="0">
                          <a:effectLst/>
                        </a:rPr>
                        <a:t> </a:t>
                      </a:r>
                      <a:r>
                        <a:rPr lang="ka-GE" sz="1100" dirty="0" err="1">
                          <a:effectLst/>
                        </a:rPr>
                        <a:t>by</a:t>
                      </a:r>
                      <a:r>
                        <a:rPr lang="ka-GE" sz="1100" dirty="0">
                          <a:effectLst/>
                        </a:rPr>
                        <a:t> ARPA </a:t>
                      </a:r>
                      <a:r>
                        <a:rPr lang="ka-GE" sz="1100" dirty="0" err="1">
                          <a:effectLst/>
                        </a:rPr>
                        <a:t>to</a:t>
                      </a:r>
                      <a:r>
                        <a:rPr lang="ka-GE" sz="1100" dirty="0">
                          <a:effectLst/>
                        </a:rPr>
                        <a:t> </a:t>
                      </a:r>
                      <a:r>
                        <a:rPr lang="ka-GE" sz="1100" dirty="0" err="1">
                          <a:effectLst/>
                        </a:rPr>
                        <a:t>better</a:t>
                      </a:r>
                      <a:r>
                        <a:rPr lang="ka-GE" sz="1100" dirty="0">
                          <a:effectLst/>
                        </a:rPr>
                        <a:t> </a:t>
                      </a:r>
                      <a:r>
                        <a:rPr lang="ka-GE" sz="1100" dirty="0" err="1">
                          <a:effectLst/>
                        </a:rPr>
                        <a:t>understand</a:t>
                      </a:r>
                      <a:r>
                        <a:rPr lang="ka-GE" sz="1100" dirty="0">
                          <a:effectLst/>
                        </a:rPr>
                        <a:t> </a:t>
                      </a:r>
                      <a:r>
                        <a:rPr lang="ka-GE" sz="1100" dirty="0" err="1">
                          <a:effectLst/>
                        </a:rPr>
                        <a:t>the</a:t>
                      </a:r>
                      <a:r>
                        <a:rPr lang="ka-GE" sz="1100" dirty="0">
                          <a:effectLst/>
                        </a:rPr>
                        <a:t> </a:t>
                      </a:r>
                      <a:r>
                        <a:rPr lang="ka-GE" sz="1100" dirty="0" err="1">
                          <a:effectLst/>
                        </a:rPr>
                        <a:t>vulnerabilities</a:t>
                      </a:r>
                      <a:r>
                        <a:rPr lang="ka-GE" sz="1100" dirty="0">
                          <a:effectLst/>
                        </a:rPr>
                        <a:t> </a:t>
                      </a:r>
                      <a:r>
                        <a:rPr lang="ka-GE" sz="1100" dirty="0" err="1">
                          <a:effectLst/>
                        </a:rPr>
                        <a:t>of</a:t>
                      </a:r>
                      <a:r>
                        <a:rPr lang="ka-GE" sz="1100" dirty="0">
                          <a:effectLst/>
                        </a:rPr>
                        <a:t> </a:t>
                      </a:r>
                      <a:r>
                        <a:rPr lang="ka-GE" sz="1100" dirty="0" err="1">
                          <a:effectLst/>
                        </a:rPr>
                        <a:t>operating</a:t>
                      </a:r>
                      <a:r>
                        <a:rPr lang="ka-GE" sz="1100" dirty="0">
                          <a:effectLst/>
                        </a:rPr>
                        <a:t> </a:t>
                      </a:r>
                      <a:r>
                        <a:rPr lang="ka-GE" sz="1100" dirty="0" err="1">
                          <a:effectLst/>
                        </a:rPr>
                        <a:t>system</a:t>
                      </a:r>
                      <a:r>
                        <a:rPr lang="ka-GE" sz="1100" dirty="0">
                          <a:effectLst/>
                        </a:rPr>
                        <a:t> </a:t>
                      </a:r>
                      <a:r>
                        <a:rPr lang="ka-GE" sz="1100" dirty="0" err="1">
                          <a:effectLst/>
                        </a:rPr>
                        <a:t>security</a:t>
                      </a:r>
                      <a:r>
                        <a:rPr lang="ka-GE" sz="1100" dirty="0">
                          <a:effectLst/>
                        </a:rPr>
                        <a:t> </a:t>
                      </a:r>
                      <a:r>
                        <a:rPr lang="ka-GE" sz="1100" dirty="0" err="1">
                          <a:effectLst/>
                        </a:rPr>
                        <a:t>and</a:t>
                      </a:r>
                      <a:r>
                        <a:rPr lang="ka-GE" sz="1100" dirty="0">
                          <a:effectLst/>
                        </a:rPr>
                        <a:t> </a:t>
                      </a:r>
                      <a:r>
                        <a:rPr lang="ka-GE" sz="1100" dirty="0" err="1">
                          <a:effectLst/>
                        </a:rPr>
                        <a:t>examine</a:t>
                      </a:r>
                      <a:r>
                        <a:rPr lang="ka-GE" sz="1100" dirty="0">
                          <a:effectLst/>
                        </a:rPr>
                        <a:t> </a:t>
                      </a:r>
                      <a:r>
                        <a:rPr lang="ka-GE" sz="1100" dirty="0" err="1">
                          <a:effectLst/>
                        </a:rPr>
                        <a:t>the</a:t>
                      </a:r>
                      <a:r>
                        <a:rPr lang="ka-GE" sz="1100" dirty="0">
                          <a:effectLst/>
                        </a:rPr>
                        <a:t> </a:t>
                      </a:r>
                      <a:r>
                        <a:rPr lang="ka-GE" sz="1100" dirty="0" err="1">
                          <a:effectLst/>
                        </a:rPr>
                        <a:t>possibility</a:t>
                      </a:r>
                      <a:r>
                        <a:rPr lang="ka-GE" sz="1100" dirty="0">
                          <a:effectLst/>
                        </a:rPr>
                        <a:t> </a:t>
                      </a:r>
                      <a:r>
                        <a:rPr lang="ka-GE" sz="1100" dirty="0" err="1">
                          <a:effectLst/>
                        </a:rPr>
                        <a:t>of</a:t>
                      </a:r>
                      <a:r>
                        <a:rPr lang="ka-GE" sz="1100" dirty="0">
                          <a:effectLst/>
                        </a:rPr>
                        <a:t> </a:t>
                      </a:r>
                      <a:r>
                        <a:rPr lang="ka-GE" sz="1100" dirty="0" err="1">
                          <a:effectLst/>
                        </a:rPr>
                        <a:t>automated</a:t>
                      </a:r>
                      <a:r>
                        <a:rPr lang="ka-GE" sz="1100" dirty="0">
                          <a:effectLst/>
                        </a:rPr>
                        <a:t> </a:t>
                      </a:r>
                      <a:r>
                        <a:rPr lang="ka-GE" sz="1100" dirty="0" err="1">
                          <a:effectLst/>
                        </a:rPr>
                        <a:t>vulnerability</a:t>
                      </a:r>
                      <a:r>
                        <a:rPr lang="ka-GE" sz="1100" dirty="0">
                          <a:effectLst/>
                        </a:rPr>
                        <a:t> </a:t>
                      </a:r>
                      <a:r>
                        <a:rPr lang="ka-GE" sz="1100" dirty="0" err="1">
                          <a:effectLst/>
                        </a:rPr>
                        <a:t>detection</a:t>
                      </a:r>
                      <a:r>
                        <a:rPr lang="ka-GE" sz="1100" dirty="0">
                          <a:effectLst/>
                        </a:rPr>
                        <a:t> </a:t>
                      </a:r>
                      <a:r>
                        <a:rPr lang="ka-GE" sz="1100" dirty="0" err="1">
                          <a:effectLst/>
                        </a:rPr>
                        <a:t>techniques</a:t>
                      </a:r>
                      <a:r>
                        <a:rPr lang="ka-GE" sz="1100" dirty="0">
                          <a:effectLst/>
                        </a:rPr>
                        <a:t> </a:t>
                      </a:r>
                      <a:r>
                        <a:rPr lang="ka-GE" sz="1100" dirty="0" err="1">
                          <a:effectLst/>
                        </a:rPr>
                        <a:t>in</a:t>
                      </a:r>
                      <a:r>
                        <a:rPr lang="ka-GE" sz="1100" dirty="0">
                          <a:effectLst/>
                        </a:rPr>
                        <a:t> </a:t>
                      </a:r>
                      <a:r>
                        <a:rPr lang="ka-GE" sz="1100" dirty="0" err="1">
                          <a:effectLst/>
                        </a:rPr>
                        <a:t>existing</a:t>
                      </a:r>
                      <a:r>
                        <a:rPr lang="ka-GE" sz="1100" dirty="0">
                          <a:effectLst/>
                        </a:rPr>
                        <a:t> </a:t>
                      </a:r>
                      <a:r>
                        <a:rPr lang="ka-GE" sz="1100" dirty="0" err="1">
                          <a:effectLst/>
                        </a:rPr>
                        <a:t>system</a:t>
                      </a:r>
                      <a:r>
                        <a:rPr lang="ka-GE" sz="1100" dirty="0">
                          <a:effectLst/>
                        </a:rPr>
                        <a:t> </a:t>
                      </a:r>
                      <a:r>
                        <a:rPr lang="ka-GE" sz="1100" dirty="0" err="1">
                          <a:effectLst/>
                        </a:rPr>
                        <a:t>software</a:t>
                      </a:r>
                      <a:r>
                        <a:rPr lang="ka-GE" sz="1100" dirty="0">
                          <a:effectLst/>
                        </a:rPr>
                        <a:t>.</a:t>
                      </a:r>
                      <a:endParaRPr lang="en-US" sz="1100" dirty="0">
                        <a:effectLst/>
                        <a:latin typeface="Calibri" panose="020F0502020204030204" pitchFamily="34" charset="0"/>
                        <a:ea typeface="Candara" panose="020E0502030303020204" pitchFamily="34" charset="0"/>
                        <a:cs typeface="Times New Roman" panose="02020603050405020304" pitchFamily="18" charset="0"/>
                      </a:endParaRPr>
                    </a:p>
                  </a:txBody>
                  <a:tcPr marL="33258" marR="33258" marT="0" marB="0"/>
                </a:tc>
                <a:extLst>
                  <a:ext uri="{0D108BD9-81ED-4DB2-BD59-A6C34878D82A}">
                    <a16:rowId xmlns:a16="http://schemas.microsoft.com/office/drawing/2014/main" val="674085441"/>
                  </a:ext>
                </a:extLst>
              </a:tr>
            </a:tbl>
          </a:graphicData>
        </a:graphic>
      </p:graphicFrame>
    </p:spTree>
    <p:extLst>
      <p:ext uri="{BB962C8B-B14F-4D97-AF65-F5344CB8AC3E}">
        <p14:creationId xmlns:p14="http://schemas.microsoft.com/office/powerpoint/2010/main" val="2172339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19200" y="1123950"/>
            <a:ext cx="7470828" cy="3493264"/>
          </a:xfrm>
          <a:prstGeom prst="rect">
            <a:avLst/>
          </a:prstGeom>
          <a:noFill/>
        </p:spPr>
        <p:txBody>
          <a:bodyPr wrap="square" rtlCol="0">
            <a:spAutoFit/>
          </a:bodyPr>
          <a:lstStyle/>
          <a:p>
            <a:pPr algn="just"/>
            <a:r>
              <a:rPr lang="ka-GE" sz="1700" dirty="0">
                <a:solidFill>
                  <a:srgbClr val="202122"/>
                </a:solidFill>
                <a:latin typeface="Arial" panose="020B0604020202020204" pitchFamily="34" charset="0"/>
              </a:rPr>
              <a:t>ინტერნეტი მილიონობით დაუცველ კომპიუტერულ ქსელს აერთებს ერთმანეთთან. თითოეული კომპიუტერის ინფორმაციის უსაფრთხოება დამოკიდებულია მასთან დაკავშირებული სხვა კომპიუტერის უსაფრთხოების დონეზე. ბოლო წლებში გაიზარდა ცნობიერება ინფორმაციული უსაფრთხოების გაუმჯობესების აუცილებლობის შესახებ, ისევე როგორც იმის გაცნობიერება, რომ ინფორმაციული უსაფრთხოება მნიშვნელოვანია ეროვნული თავდაცვისთვის. </a:t>
            </a:r>
          </a:p>
          <a:p>
            <a:pPr algn="just"/>
            <a:r>
              <a:rPr lang="ka-GE" sz="1700" dirty="0" err="1">
                <a:solidFill>
                  <a:srgbClr val="202122"/>
                </a:solidFill>
                <a:latin typeface="Arial" panose="020B0604020202020204" pitchFamily="34" charset="0"/>
              </a:rPr>
              <a:t>კიბერშეტევების</a:t>
            </a:r>
            <a:r>
              <a:rPr lang="ka-GE" sz="1700" dirty="0">
                <a:solidFill>
                  <a:srgbClr val="202122"/>
                </a:solidFill>
                <a:latin typeface="Arial" panose="020B0604020202020204" pitchFamily="34" charset="0"/>
              </a:rPr>
              <a:t> მზარდმა რაოდენობამ კომუნალური და სხვა მნიშვნელოვანი ინფრასტრუქტურის კომპიუტერით კონტროლირებადი კონტროლის სისტემების დაცვის აუცილებლობის საკითხი წამოჭრა. სახელმწიფოთა შორის ინფორმაციული ომების წარმოების დროს, სამთავრობო და პირადი </a:t>
            </a:r>
            <a:r>
              <a:rPr lang="ka-GE" sz="1700" dirty="0" err="1">
                <a:solidFill>
                  <a:srgbClr val="202122"/>
                </a:solidFill>
                <a:latin typeface="Arial" panose="020B0604020202020204" pitchFamily="34" charset="0"/>
              </a:rPr>
              <a:t>ინფრასტრუქუტა</a:t>
            </a:r>
            <a:r>
              <a:rPr lang="ka-GE" sz="1700" dirty="0">
                <a:solidFill>
                  <a:srgbClr val="202122"/>
                </a:solidFill>
                <a:latin typeface="Arial" panose="020B0604020202020204" pitchFamily="34" charset="0"/>
              </a:rPr>
              <a:t> შეიძლება დაზიანდეს თუ არ იქნება სათანადოდ დაცული.</a:t>
            </a:r>
            <a:endParaRPr lang="en-US" sz="1700" dirty="0">
              <a:solidFill>
                <a:srgbClr val="202122"/>
              </a:solidFill>
              <a:latin typeface="Arial" panose="020B060402020202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8"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ისტორია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601696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კიბერუსაფრთხოების ძირითადი სფეროები</a:t>
            </a:r>
            <a:endParaRPr lang="en-US" sz="23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123950"/>
            <a:ext cx="7470828" cy="1754326"/>
          </a:xfrm>
          <a:prstGeom prst="rect">
            <a:avLst/>
          </a:prstGeom>
          <a:noFill/>
        </p:spPr>
        <p:txBody>
          <a:bodyPr wrap="square" rtlCol="0">
            <a:spAutoFit/>
          </a:bodyPr>
          <a:lstStyle/>
          <a:p>
            <a:pPr marL="285750" indent="-285750" algn="just">
              <a:buFont typeface="Arial" panose="020B0604020202020204" pitchFamily="34" charset="0"/>
              <a:buChar char="•"/>
            </a:pPr>
            <a:r>
              <a:rPr lang="ka-GE" dirty="0" smtClean="0">
                <a:solidFill>
                  <a:srgbClr val="202122"/>
                </a:solidFill>
                <a:latin typeface="Arial" panose="020B0604020202020204" pitchFamily="34" charset="0"/>
              </a:rPr>
              <a:t>პროგრამული უზრუნველყოფა</a:t>
            </a:r>
            <a:endParaRPr lang="en-US" dirty="0" smtClean="0">
              <a:solidFill>
                <a:srgbClr val="202122"/>
              </a:solidFill>
              <a:latin typeface="Arial" panose="020B0604020202020204" pitchFamily="34" charset="0"/>
            </a:endParaRPr>
          </a:p>
          <a:p>
            <a:pPr marL="285750" indent="-285750" algn="just">
              <a:buFont typeface="Arial" panose="020B0604020202020204" pitchFamily="34" charset="0"/>
              <a:buChar char="•"/>
            </a:pPr>
            <a:r>
              <a:rPr lang="ka-GE" dirty="0" err="1" smtClean="0">
                <a:solidFill>
                  <a:srgbClr val="202122"/>
                </a:solidFill>
                <a:latin typeface="Arial" panose="020B0604020202020204" pitchFamily="34" charset="0"/>
              </a:rPr>
              <a:t>აპრატურა</a:t>
            </a:r>
            <a:endParaRPr lang="en-US" dirty="0" smtClean="0">
              <a:solidFill>
                <a:srgbClr val="202122"/>
              </a:solidFill>
              <a:latin typeface="Arial" panose="020B0604020202020204" pitchFamily="34" charset="0"/>
            </a:endParaRPr>
          </a:p>
          <a:p>
            <a:pPr marL="285750" indent="-285750" algn="just">
              <a:buFont typeface="Arial" panose="020B0604020202020204" pitchFamily="34" charset="0"/>
              <a:buChar char="•"/>
            </a:pPr>
            <a:r>
              <a:rPr lang="ka-GE" dirty="0" smtClean="0">
                <a:solidFill>
                  <a:srgbClr val="202122"/>
                </a:solidFill>
                <a:latin typeface="Arial" panose="020B0604020202020204" pitchFamily="34" charset="0"/>
              </a:rPr>
              <a:t>მონაცემები</a:t>
            </a:r>
            <a:endParaRPr lang="en-US" dirty="0" smtClean="0">
              <a:solidFill>
                <a:srgbClr val="202122"/>
              </a:solidFill>
              <a:latin typeface="Arial" panose="020B0604020202020204" pitchFamily="34" charset="0"/>
            </a:endParaRPr>
          </a:p>
          <a:p>
            <a:pPr marL="285750" indent="-285750" algn="just">
              <a:buFont typeface="Arial" panose="020B0604020202020204" pitchFamily="34" charset="0"/>
              <a:buChar char="•"/>
            </a:pPr>
            <a:r>
              <a:rPr lang="ka-GE" dirty="0" smtClean="0">
                <a:solidFill>
                  <a:srgbClr val="202122"/>
                </a:solidFill>
                <a:latin typeface="Arial" panose="020B0604020202020204" pitchFamily="34" charset="0"/>
              </a:rPr>
              <a:t>ქსელი</a:t>
            </a:r>
            <a:endParaRPr lang="en-US" dirty="0" smtClean="0">
              <a:solidFill>
                <a:srgbClr val="202122"/>
              </a:solidFill>
              <a:latin typeface="Arial" panose="020B0604020202020204" pitchFamily="34" charset="0"/>
            </a:endParaRPr>
          </a:p>
          <a:p>
            <a:pPr marL="285750" indent="-285750" algn="just">
              <a:buFont typeface="Arial" panose="020B0604020202020204" pitchFamily="34" charset="0"/>
              <a:buChar char="•"/>
            </a:pPr>
            <a:r>
              <a:rPr lang="ka-GE" dirty="0" smtClean="0">
                <a:solidFill>
                  <a:srgbClr val="202122"/>
                </a:solidFill>
                <a:latin typeface="Arial" panose="020B0604020202020204" pitchFamily="34" charset="0"/>
              </a:rPr>
              <a:t>ადამიანები</a:t>
            </a:r>
            <a:endParaRPr lang="en-US" dirty="0" smtClean="0">
              <a:solidFill>
                <a:srgbClr val="202122"/>
              </a:solidFill>
              <a:latin typeface="Arial" panose="020B0604020202020204" pitchFamily="34" charset="0"/>
            </a:endParaRPr>
          </a:p>
          <a:p>
            <a:pPr marL="285750" indent="-285750" algn="just">
              <a:buFont typeface="Arial" panose="020B0604020202020204" pitchFamily="34" charset="0"/>
              <a:buChar char="•"/>
            </a:pPr>
            <a:r>
              <a:rPr lang="ka-GE" dirty="0" smtClean="0">
                <a:solidFill>
                  <a:srgbClr val="202122"/>
                </a:solidFill>
                <a:latin typeface="Arial" panose="020B0604020202020204" pitchFamily="34" charset="0"/>
              </a:rPr>
              <a:t>პროცედურები</a:t>
            </a:r>
            <a:endParaRPr lang="en-US" dirty="0">
              <a:solidFill>
                <a:srgbClr val="202122"/>
              </a:solidFill>
              <a:latin typeface="Arial" panose="020B060402020202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114746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905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პროგრამული უზრუნველყოფა</a:t>
            </a:r>
            <a:endParaRPr lang="en-US" sz="23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590550"/>
            <a:ext cx="7470828" cy="2631490"/>
          </a:xfrm>
          <a:prstGeom prst="rect">
            <a:avLst/>
          </a:prstGeom>
          <a:noFill/>
        </p:spPr>
        <p:txBody>
          <a:bodyPr wrap="square" rtlCol="0">
            <a:spAutoFit/>
          </a:bodyPr>
          <a:lstStyle/>
          <a:p>
            <a:pPr algn="just"/>
            <a:r>
              <a:rPr lang="ka-GE" sz="1500" dirty="0"/>
              <a:t>ინფორმაციის უსაფრთხოების პროგრამული კომპონენტი მოიცავს აპლიკაციებს, ოპერაციულ სისტემებს და მართვის სხვადასხვა კომპონენტს. პროგრამული უზრუნველყოფა, ალბათ, ინფორმაციის სისტემების ყველაზე რთული კომპონენტია დასაცავად. თავდასხმების ძირითად ნაწილი დაპროგრამების შეცდომების ხელყოფაზე მოდის. ინფორმაციის ტექნოლოგიების ინდუსტრია სავსეა გაფრთხილებებით ხვრელების, შეცდომების, სისუსტეების ან პროგრამული უზრუნველყოფის სხვა ფუნდამენტური პრობლემების შესახებ. ხარვეზიანი პროგრამული უზრუნველყოფა ყოველდღიური ცხოვრების ბევრ ასპექტზე ახდენს გავლენას, დაწყებული </a:t>
            </a:r>
            <a:r>
              <a:rPr lang="ka-GE" sz="1500" dirty="0" err="1"/>
              <a:t>სმარტფონებიდან</a:t>
            </a:r>
            <a:r>
              <a:rPr lang="ka-GE" sz="1500" dirty="0"/>
              <a:t>, რომლებიც იჭედება, დამთავრებული მანქანის მართვის დეფექტური კომპიუტერებით, რაც პროდუქციის უკან გაწვევის მიზეზიც ხდება.</a:t>
            </a:r>
            <a:endParaRPr lang="en-US" sz="1500" dirty="0">
              <a:solidFill>
                <a:srgbClr val="202122"/>
              </a:solidFill>
              <a:latin typeface="Arial" panose="020B0604020202020204" pitchFamily="34"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3180477"/>
            <a:ext cx="6553200" cy="1977103"/>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972355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პროგრამული უზრუნველყოფის უსაფრთხოება</a:t>
            </a:r>
            <a:endParaRPr lang="en-US" sz="2300" b="1" dirty="0">
              <a:latin typeface="BPG WEB 001 Caps" panose="020B0603030804020204" pitchFamily="34" charset="0"/>
              <a:cs typeface="BPG Web 002" panose="020B0603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213" y="2605274"/>
            <a:ext cx="2026924" cy="2100076"/>
          </a:xfrm>
          <a:prstGeom prst="rect">
            <a:avLst/>
          </a:prstGeom>
        </p:spPr>
      </p:pic>
      <p:cxnSp>
        <p:nvCxnSpPr>
          <p:cNvPr id="11" name="Straight Arrow Connector 10"/>
          <p:cNvCxnSpPr/>
          <p:nvPr/>
        </p:nvCxnSpPr>
        <p:spPr>
          <a:xfrm flipV="1">
            <a:off x="4811675" y="3519674"/>
            <a:ext cx="1173480" cy="24537"/>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76400" y="2832571"/>
            <a:ext cx="2895600" cy="1477328"/>
          </a:xfrm>
          <a:prstGeom prst="rect">
            <a:avLst/>
          </a:prstGeom>
          <a:solidFill>
            <a:srgbClr val="C9E5FF"/>
          </a:solidFill>
          <a:ln w="25400">
            <a:solidFill>
              <a:schemeClr val="tx1">
                <a:alpha val="98000"/>
              </a:schemeClr>
            </a:solidFill>
          </a:ln>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1 0 1 0 1 1 0 1 0 1 0 </a:t>
            </a:r>
            <a:r>
              <a:rPr lang="en-US" b="1" dirty="0" smtClean="0">
                <a:solidFill>
                  <a:srgbClr val="0070C0"/>
                </a:solidFill>
                <a:latin typeface="Courier New" panose="02070309020205020404" pitchFamily="49" charset="0"/>
                <a:cs typeface="Courier New" panose="02070309020205020404" pitchFamily="49" charset="0"/>
              </a:rPr>
              <a:t>1 1 </a:t>
            </a:r>
            <a:r>
              <a:rPr lang="en-US" b="1" dirty="0">
                <a:solidFill>
                  <a:srgbClr val="0070C0"/>
                </a:solidFill>
                <a:latin typeface="Courier New" panose="02070309020205020404" pitchFamily="49" charset="0"/>
                <a:cs typeface="Courier New" panose="02070309020205020404" pitchFamily="49" charset="0"/>
              </a:rPr>
              <a:t>0 1 1 0 1 0 </a:t>
            </a:r>
            <a:r>
              <a:rPr lang="en-US" b="1" dirty="0" smtClean="0">
                <a:solidFill>
                  <a:srgbClr val="0070C0"/>
                </a:solidFill>
                <a:latin typeface="Courier New" panose="02070309020205020404" pitchFamily="49" charset="0"/>
                <a:cs typeface="Courier New" panose="02070309020205020404" pitchFamily="49" charset="0"/>
              </a:rPr>
              <a:t>1 </a:t>
            </a:r>
            <a:r>
              <a:rPr lang="en-US" b="1" dirty="0">
                <a:solidFill>
                  <a:srgbClr val="0070C0"/>
                </a:solidFill>
                <a:latin typeface="Courier New" panose="02070309020205020404" pitchFamily="49" charset="0"/>
                <a:cs typeface="Courier New" panose="02070309020205020404" pitchFamily="49" charset="0"/>
              </a:rPr>
              <a:t>0 1 1 0 1 0 1 0 1 0 1 1 0 1 0 1 0 </a:t>
            </a:r>
            <a:r>
              <a:rPr lang="en-US" b="1" dirty="0" smtClean="0">
                <a:solidFill>
                  <a:srgbClr val="0070C0"/>
                </a:solidFill>
                <a:latin typeface="Courier New" panose="02070309020205020404" pitchFamily="49" charset="0"/>
                <a:cs typeface="Courier New" panose="02070309020205020404" pitchFamily="49" charset="0"/>
              </a:rPr>
              <a:t>1 1 1 0 0 1 0 1 1 0 0 0 1</a:t>
            </a:r>
            <a:endParaRPr lang="en-US" b="1"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1104569" y="666750"/>
            <a:ext cx="7470828" cy="1754326"/>
          </a:xfrm>
          <a:prstGeom prst="rect">
            <a:avLst/>
          </a:prstGeom>
          <a:noFill/>
        </p:spPr>
        <p:txBody>
          <a:bodyPr wrap="square" rtlCol="0">
            <a:spAutoFit/>
          </a:bodyPr>
          <a:lstStyle/>
          <a:p>
            <a:pPr algn="just"/>
            <a:r>
              <a:rPr lang="ka-GE" dirty="0" smtClean="0">
                <a:latin typeface="Calibri" panose="020F0502020204030204" pitchFamily="34" charset="0"/>
                <a:cs typeface="Calibri" panose="020F0502020204030204" pitchFamily="34" charset="0"/>
              </a:rPr>
              <a:t>დაპროგრამების საფუძვლების ცოდნა ძალიან მნიშვნელოვანია პროგრამების ფუნქციონირების და მათში არსებული ხარვეზების ყოფაქცევის გასაგებად.</a:t>
            </a:r>
            <a:endParaRPr lang="en-US" dirty="0" smtClean="0">
              <a:latin typeface="Calibri" panose="020F0502020204030204" pitchFamily="34" charset="0"/>
              <a:cs typeface="Calibri" panose="020F0502020204030204" pitchFamily="34" charset="0"/>
            </a:endParaRPr>
          </a:p>
          <a:p>
            <a:pPr algn="just"/>
            <a:endParaRPr lang="en-US" dirty="0">
              <a:solidFill>
                <a:srgbClr val="202122"/>
              </a:solidFill>
              <a:latin typeface="Calibri" panose="020F0502020204030204" pitchFamily="34" charset="0"/>
              <a:cs typeface="Calibri" panose="020F0502020204030204" pitchFamily="34" charset="0"/>
            </a:endParaRPr>
          </a:p>
          <a:p>
            <a:pPr algn="just"/>
            <a:r>
              <a:rPr lang="ka-GE" dirty="0" smtClean="0">
                <a:solidFill>
                  <a:srgbClr val="202122"/>
                </a:solidFill>
                <a:latin typeface="Calibri" panose="020F0502020204030204" pitchFamily="34" charset="0"/>
                <a:cs typeface="Calibri" panose="020F0502020204030204" pitchFamily="34" charset="0"/>
              </a:rPr>
              <a:t>ვირუსებისა და სავარაუდო სისუსტეების გასაანალიზებლად  პროგრამული უზრუნველყოფის უკუ ინჟინერია გამოიყენება აქტიურად.</a:t>
            </a:r>
            <a:endParaRPr lang="en-US" dirty="0">
              <a:solidFill>
                <a:srgbClr val="202122"/>
              </a:solidFill>
              <a:latin typeface="Calibri" panose="020F0502020204030204" pitchFamily="34" charset="0"/>
              <a:cs typeface="Calibri" panose="020F0502020204030204" pitchFamily="34" charset="0"/>
            </a:endParaRPr>
          </a:p>
        </p:txBody>
      </p:sp>
      <p:sp>
        <p:nvSpPr>
          <p:cNvPr id="14" name="TextBox 13"/>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21779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047750"/>
            <a:ext cx="6908802" cy="3886200"/>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8" name="Title 1"/>
          <p:cNvSpPr>
            <a:spLocks noGrp="1"/>
          </p:cNvSpPr>
          <p:nvPr>
            <p:ph type="ctrTitle"/>
          </p:nvPr>
        </p:nvSpPr>
        <p:spPr>
          <a:xfrm>
            <a:off x="1066800" y="-5450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პროგრამული უზრუნველყოფის უსაფრთხოება</a:t>
            </a:r>
            <a:endParaRPr lang="en-US" sz="23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32261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8470" y="1504950"/>
            <a:ext cx="2606725" cy="295275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45325" y="2205224"/>
            <a:ext cx="2026924" cy="2100076"/>
          </a:xfrm>
          <a:prstGeom prst="rect">
            <a:avLst/>
          </a:prstGeom>
        </p:spPr>
      </p:pic>
      <p:cxnSp>
        <p:nvCxnSpPr>
          <p:cNvPr id="11" name="Straight Arrow Connector 10"/>
          <p:cNvCxnSpPr/>
          <p:nvPr/>
        </p:nvCxnSpPr>
        <p:spPr>
          <a:xfrm>
            <a:off x="3978325" y="3119624"/>
            <a:ext cx="2373942" cy="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19110" y="1996105"/>
            <a:ext cx="1135615" cy="1135615"/>
          </a:xfrm>
          <a:prstGeom prst="rect">
            <a:avLst/>
          </a:prstGeom>
        </p:spPr>
      </p:pic>
      <p:sp>
        <p:nvSpPr>
          <p:cNvPr id="14" name="TextBox 13"/>
          <p:cNvSpPr txBox="1"/>
          <p:nvPr/>
        </p:nvSpPr>
        <p:spPr>
          <a:xfrm>
            <a:off x="1225938" y="748386"/>
            <a:ext cx="7689462" cy="369332"/>
          </a:xfrm>
          <a:prstGeom prst="rect">
            <a:avLst/>
          </a:prstGeom>
          <a:noFill/>
        </p:spPr>
        <p:txBody>
          <a:bodyPr wrap="square" rtlCol="0">
            <a:spAutoFit/>
          </a:bodyPr>
          <a:lstStyle/>
          <a:p>
            <a:pPr algn="just"/>
            <a:r>
              <a:rPr lang="ka-GE" dirty="0" smtClean="0"/>
              <a:t>ყველაზე უარესი, რაც შეიძლება ჩავიდინოთ პროგრამის გადმოწერისას</a:t>
            </a:r>
            <a:r>
              <a:rPr lang="en-US" dirty="0" smtClean="0"/>
              <a:t>:</a:t>
            </a:r>
            <a:endParaRPr lang="en-US" dirty="0">
              <a:solidFill>
                <a:srgbClr val="202122"/>
              </a:solidFill>
              <a:latin typeface="Arial" panose="020B0604020202020204" pitchFamily="34" charset="0"/>
            </a:endParaRPr>
          </a:p>
        </p:txBody>
      </p:sp>
      <p:sp>
        <p:nvSpPr>
          <p:cNvPr id="13" name="TextBox 12"/>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5" name="Title 1"/>
          <p:cNvSpPr>
            <a:spLocks noGrp="1"/>
          </p:cNvSpPr>
          <p:nvPr>
            <p:ph type="ctrTitle"/>
          </p:nvPr>
        </p:nvSpPr>
        <p:spPr>
          <a:xfrm>
            <a:off x="1066800" y="-5450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პროგრამული უზრუნველყოფის უსაფრთხოება</a:t>
            </a:r>
            <a:endParaRPr lang="en-US" sz="23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261876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143000" y="819150"/>
            <a:ext cx="7470828" cy="1477328"/>
          </a:xfrm>
          <a:prstGeom prst="rect">
            <a:avLst/>
          </a:prstGeom>
          <a:noFill/>
        </p:spPr>
        <p:txBody>
          <a:bodyPr wrap="square" rtlCol="0">
            <a:spAutoFit/>
          </a:bodyPr>
          <a:lstStyle/>
          <a:p>
            <a:pPr algn="just"/>
            <a:r>
              <a:rPr lang="ka-GE" dirty="0"/>
              <a:t>აპარატურა არის ფიზიკური ტექნოლოგია, რომელიც შეიცავს და ასრულებს პროგრამულ უზრუნველყოფას, ინახავს და გადასცემს მონაცემებს. ფიზიკური უსაფრთხოების პოლიტიკა ეხება აპარატურას, როგორც ფიზიკურ აქტივს და მათ დაცვას ზიანისგან ან ქურდობისაგან.</a:t>
            </a:r>
            <a:endParaRPr lang="en-US" dirty="0">
              <a:solidFill>
                <a:srgbClr val="202122"/>
              </a:solidFill>
              <a:latin typeface="Arial" panose="020B060402020202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423478"/>
            <a:ext cx="6816986" cy="2602688"/>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1" name="Title 1"/>
          <p:cNvSpPr>
            <a:spLocks noGrp="1"/>
          </p:cNvSpPr>
          <p:nvPr>
            <p:ph type="ctrTitle"/>
          </p:nvPr>
        </p:nvSpPr>
        <p:spPr>
          <a:xfrm>
            <a:off x="1066800" y="-5450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აპარატურის უსაფრთხოება</a:t>
            </a:r>
            <a:endParaRPr lang="en-US" sz="23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210864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885950"/>
            <a:ext cx="4419600" cy="2941043"/>
          </a:xfrm>
          <a:prstGeom prst="rect">
            <a:avLst/>
          </a:prstGeom>
        </p:spPr>
      </p:pic>
      <p:sp>
        <p:nvSpPr>
          <p:cNvPr id="8" name="TextBox 7"/>
          <p:cNvSpPr txBox="1"/>
          <p:nvPr/>
        </p:nvSpPr>
        <p:spPr>
          <a:xfrm>
            <a:off x="1143000" y="920750"/>
            <a:ext cx="7772400" cy="646331"/>
          </a:xfrm>
          <a:prstGeom prst="rect">
            <a:avLst/>
          </a:prstGeom>
          <a:noFill/>
        </p:spPr>
        <p:txBody>
          <a:bodyPr wrap="square" rtlCol="0">
            <a:spAutoFit/>
          </a:bodyPr>
          <a:lstStyle/>
          <a:p>
            <a:pPr algn="just"/>
            <a:r>
              <a:rPr lang="ka-GE" dirty="0" err="1" smtClean="0"/>
              <a:t>მიკროსქემებში</a:t>
            </a:r>
            <a:r>
              <a:rPr lang="ka-GE" dirty="0" smtClean="0"/>
              <a:t> არსებული სისუსტეების და ხარვეზების აღმოსაჩენად აპარატურის უკუ ინჟინერია გამოიყენება.</a:t>
            </a:r>
            <a:endParaRPr lang="en-US" dirty="0">
              <a:solidFill>
                <a:srgbClr val="202122"/>
              </a:solidFill>
              <a:latin typeface="Arial" panose="020B060402020202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1" name="Title 1"/>
          <p:cNvSpPr>
            <a:spLocks noGrp="1"/>
          </p:cNvSpPr>
          <p:nvPr>
            <p:ph type="ctrTitle"/>
          </p:nvPr>
        </p:nvSpPr>
        <p:spPr>
          <a:xfrm>
            <a:off x="1066800" y="-54500"/>
            <a:ext cx="8077200" cy="646375"/>
          </a:xfrm>
        </p:spPr>
        <p:txBody>
          <a:bodyPr>
            <a:normAutofit/>
          </a:bodyPr>
          <a:lstStyle/>
          <a:p>
            <a:r>
              <a:rPr lang="ka-GE" sz="2300" b="1" dirty="0" smtClean="0">
                <a:latin typeface="BPG WEB 001 Caps" panose="020B0603030804020204" pitchFamily="34" charset="0"/>
                <a:cs typeface="BPG Web 002" panose="020B0603030804020204" pitchFamily="34" charset="0"/>
              </a:rPr>
              <a:t>აპარატურის უსაფრთხოება</a:t>
            </a:r>
            <a:endParaRPr lang="en-US" sz="23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048594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ka-GE" sz="3000" b="1" dirty="0" smtClean="0">
                <a:latin typeface="BPG WEB 001 Caps" panose="020B0603030804020204" pitchFamily="34" charset="0"/>
                <a:cs typeface="BPG Web 002" panose="020B0603030804020204" pitchFamily="34" charset="0"/>
              </a:rPr>
              <a:t>ლექციის თემები</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1785104"/>
          </a:xfrm>
          <a:prstGeom prst="rect">
            <a:avLst/>
          </a:prstGeom>
          <a:noFill/>
        </p:spPr>
        <p:txBody>
          <a:bodyPr wrap="square" rtlCol="0">
            <a:spAutoFit/>
          </a:bodyPr>
          <a:lstStyle/>
          <a:p>
            <a:pPr marL="285750" indent="-285750" algn="just">
              <a:buFont typeface="Arial" panose="020B0604020202020204" pitchFamily="34" charset="0"/>
              <a:buChar char="•"/>
            </a:pPr>
            <a:r>
              <a:rPr lang="ka-GE" sz="2200" dirty="0" smtClean="0">
                <a:latin typeface="Calibri" panose="020F0502020204030204" pitchFamily="34" charset="0"/>
                <a:cs typeface="Calibri" panose="020F0502020204030204" pitchFamily="34" charset="0"/>
              </a:rPr>
              <a:t>ინფორმაციული უსაფრთხოება </a:t>
            </a:r>
            <a:r>
              <a:rPr lang="en-US" sz="2200" dirty="0" smtClean="0">
                <a:latin typeface="Calibri" panose="020F0502020204030204" pitchFamily="34" charset="0"/>
                <a:cs typeface="Calibri" panose="020F0502020204030204" pitchFamily="34" charset="0"/>
              </a:rPr>
              <a:t>vs </a:t>
            </a:r>
            <a:r>
              <a:rPr lang="ka-GE" sz="2200" dirty="0" smtClean="0">
                <a:latin typeface="Calibri" panose="020F0502020204030204" pitchFamily="34" charset="0"/>
                <a:cs typeface="Calibri" panose="020F0502020204030204" pitchFamily="34" charset="0"/>
              </a:rPr>
              <a:t>კიბერუსაფრთხოება</a:t>
            </a:r>
          </a:p>
          <a:p>
            <a:pPr marL="285750" indent="-285750" algn="just">
              <a:buFont typeface="Arial" panose="020B0604020202020204" pitchFamily="34" charset="0"/>
              <a:buChar char="•"/>
            </a:pPr>
            <a:r>
              <a:rPr lang="ka-GE" sz="2200" dirty="0" smtClean="0">
                <a:latin typeface="Calibri" panose="020F0502020204030204" pitchFamily="34" charset="0"/>
                <a:cs typeface="Calibri" panose="020F0502020204030204" pitchFamily="34" charset="0"/>
              </a:rPr>
              <a:t>ტერმინები: საფრთხე, სისუსტე, რისკი</a:t>
            </a:r>
          </a:p>
          <a:p>
            <a:pPr marL="285750" indent="-285750" algn="just">
              <a:buFont typeface="Arial" panose="020B0604020202020204" pitchFamily="34" charset="0"/>
              <a:buChar char="•"/>
            </a:pPr>
            <a:r>
              <a:rPr lang="en-US" sz="2200" dirty="0" smtClean="0">
                <a:latin typeface="Calibri" panose="020F0502020204030204" pitchFamily="34" charset="0"/>
                <a:cs typeface="Calibri" panose="020F0502020204030204" pitchFamily="34" charset="0"/>
              </a:rPr>
              <a:t>CIA</a:t>
            </a:r>
            <a:r>
              <a:rPr lang="ka-GE" sz="2200" dirty="0" smtClean="0">
                <a:latin typeface="Calibri" panose="020F0502020204030204" pitchFamily="34" charset="0"/>
                <a:cs typeface="Calibri" panose="020F0502020204030204" pitchFamily="34" charset="0"/>
              </a:rPr>
              <a:t> (კონფიდენციალობა, მთლიანობა და ხელმისაწვდომობა)</a:t>
            </a:r>
            <a:endParaRPr lang="en-US" sz="22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ka-GE" sz="2200" dirty="0" smtClean="0">
                <a:latin typeface="Calibri" panose="020F0502020204030204" pitchFamily="34" charset="0"/>
                <a:cs typeface="Calibri" panose="020F0502020204030204" pitchFamily="34" charset="0"/>
              </a:rPr>
              <a:t>რისკის აღმოჩენა და შეფასება</a:t>
            </a:r>
            <a:endParaRPr lang="en-US" sz="2200"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ka-GE" sz="2800" b="1" dirty="0" smtClean="0">
                <a:latin typeface="BPG WEB 001 Caps" panose="020B0603030804020204" pitchFamily="34" charset="0"/>
                <a:cs typeface="BPG Web 002" panose="020B0603030804020204" pitchFamily="34" charset="0"/>
              </a:rPr>
              <a:t>ქსელის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66799" y="579175"/>
            <a:ext cx="8032873" cy="1754326"/>
          </a:xfrm>
          <a:prstGeom prst="rect">
            <a:avLst/>
          </a:prstGeom>
          <a:noFill/>
        </p:spPr>
        <p:txBody>
          <a:bodyPr wrap="square" rtlCol="0">
            <a:spAutoFit/>
          </a:bodyPr>
          <a:lstStyle/>
          <a:p>
            <a:pPr algn="just"/>
            <a:r>
              <a:rPr lang="ka-GE" dirty="0"/>
              <a:t>კომპიუტერისა და ინფორმაციის უსაფრთხოების რადიკალურად გაზრდის საჭიროება ქსელის გამო გაჩნდა. როდესაც საინფორმაციო სისტემები ერთმანეთთან არის დაკავშირებული ლოკალური ქსელების (</a:t>
            </a:r>
            <a:r>
              <a:rPr lang="en-US" dirty="0"/>
              <a:t>LAN) </a:t>
            </a:r>
            <a:r>
              <a:rPr lang="ka-GE" dirty="0"/>
              <a:t>საშუალებით და ეს ლოკალური ქსელები დაკავშირებულია სხვა ქსელებთან, როგორიცაა ინტერნეტი, უსაფრთხოების ახალი, გაცილებით მასშტაბური  გამოწვევები ჩნდება.</a:t>
            </a:r>
            <a:endParaRPr lang="en-US" dirty="0">
              <a:solidFill>
                <a:srgbClr val="202122"/>
              </a:solidFill>
              <a:latin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2446627"/>
            <a:ext cx="4267200" cy="2503340"/>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695946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ka-GE" sz="2800" b="1" dirty="0">
                <a:latin typeface="BPG WEB 001 Caps" panose="020B0603030804020204" pitchFamily="34" charset="0"/>
                <a:cs typeface="BPG Web 002" panose="020B0603030804020204" pitchFamily="34" charset="0"/>
              </a:rPr>
              <a:t>ქსელის უსაფრთხოება</a:t>
            </a:r>
            <a:endParaRPr lang="en-US" sz="2700" b="1" dirty="0">
              <a:latin typeface="BPG WEB 001 Caps" panose="020B0603030804020204" pitchFamily="34" charset="0"/>
              <a:cs typeface="BPG Web 002"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8963" y="742950"/>
            <a:ext cx="7623516" cy="3856249"/>
          </a:xfrm>
          <a:prstGeom prst="rect">
            <a:avLst/>
          </a:prstGeom>
        </p:spPr>
      </p:pic>
      <p:sp>
        <p:nvSpPr>
          <p:cNvPr id="8" name="TextBox 7"/>
          <p:cNvSpPr txBox="1"/>
          <p:nvPr/>
        </p:nvSpPr>
        <p:spPr>
          <a:xfrm>
            <a:off x="2362200" y="1581150"/>
            <a:ext cx="990600" cy="461665"/>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Digital Assistant</a:t>
            </a:r>
            <a:endParaRPr lang="en-US" sz="1200" dirty="0">
              <a:latin typeface="Calibri" panose="020F0502020204030204" pitchFamily="34" charset="0"/>
              <a:cs typeface="Calibri" panose="020F0502020204030204" pitchFamily="34" charset="0"/>
            </a:endParaRPr>
          </a:p>
        </p:txBody>
      </p:sp>
      <p:sp>
        <p:nvSpPr>
          <p:cNvPr id="11" name="TextBox 10"/>
          <p:cNvSpPr txBox="1"/>
          <p:nvPr/>
        </p:nvSpPr>
        <p:spPr>
          <a:xfrm>
            <a:off x="1295400" y="2800350"/>
            <a:ext cx="9144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Laptop</a:t>
            </a:r>
            <a:endParaRPr lang="en-US" sz="1200" dirty="0">
              <a:latin typeface="Calibri" panose="020F0502020204030204" pitchFamily="34" charset="0"/>
              <a:cs typeface="Calibri" panose="020F0502020204030204" pitchFamily="34" charset="0"/>
            </a:endParaRPr>
          </a:p>
        </p:txBody>
      </p:sp>
      <p:sp>
        <p:nvSpPr>
          <p:cNvPr id="12" name="TextBox 11"/>
          <p:cNvSpPr txBox="1"/>
          <p:nvPr/>
        </p:nvSpPr>
        <p:spPr>
          <a:xfrm rot="1610263">
            <a:off x="2511796" y="2742515"/>
            <a:ext cx="1213082"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Headphones</a:t>
            </a:r>
            <a:endParaRPr lang="en-US" sz="1200" dirty="0">
              <a:latin typeface="Calibri" panose="020F0502020204030204" pitchFamily="34" charset="0"/>
              <a:cs typeface="Calibri" panose="020F0502020204030204" pitchFamily="34" charset="0"/>
            </a:endParaRPr>
          </a:p>
        </p:txBody>
      </p:sp>
      <p:sp>
        <p:nvSpPr>
          <p:cNvPr id="13" name="TextBox 12"/>
          <p:cNvSpPr txBox="1"/>
          <p:nvPr/>
        </p:nvSpPr>
        <p:spPr>
          <a:xfrm rot="905584">
            <a:off x="1564391" y="3741110"/>
            <a:ext cx="1143000"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Mobile phones</a:t>
            </a:r>
            <a:endParaRPr lang="en-US" sz="1200" dirty="0">
              <a:latin typeface="Calibri" panose="020F0502020204030204" pitchFamily="34" charset="0"/>
              <a:cs typeface="Calibri" panose="020F0502020204030204" pitchFamily="34" charset="0"/>
            </a:endParaRPr>
          </a:p>
        </p:txBody>
      </p:sp>
      <p:sp>
        <p:nvSpPr>
          <p:cNvPr id="14" name="TextBox 13"/>
          <p:cNvSpPr txBox="1"/>
          <p:nvPr/>
        </p:nvSpPr>
        <p:spPr>
          <a:xfrm>
            <a:off x="3276600" y="3463801"/>
            <a:ext cx="1195956"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TV</a:t>
            </a:r>
            <a:endParaRPr lang="en-US" sz="1200" dirty="0">
              <a:latin typeface="Calibri" panose="020F0502020204030204" pitchFamily="34" charset="0"/>
              <a:cs typeface="Calibri" panose="020F0502020204030204" pitchFamily="34" charset="0"/>
            </a:endParaRPr>
          </a:p>
        </p:txBody>
      </p:sp>
      <p:sp>
        <p:nvSpPr>
          <p:cNvPr id="15" name="TextBox 14"/>
          <p:cNvSpPr txBox="1"/>
          <p:nvPr/>
        </p:nvSpPr>
        <p:spPr>
          <a:xfrm>
            <a:off x="3902177" y="2266950"/>
            <a:ext cx="1048026"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Desktop</a:t>
            </a:r>
            <a:endParaRPr lang="en-US" sz="1200" dirty="0">
              <a:latin typeface="Calibri" panose="020F0502020204030204" pitchFamily="34" charset="0"/>
              <a:cs typeface="Calibri" panose="020F0502020204030204" pitchFamily="34" charset="0"/>
            </a:endParaRPr>
          </a:p>
        </p:txBody>
      </p:sp>
      <p:sp>
        <p:nvSpPr>
          <p:cNvPr id="16" name="TextBox 15"/>
          <p:cNvSpPr txBox="1"/>
          <p:nvPr/>
        </p:nvSpPr>
        <p:spPr>
          <a:xfrm rot="20974365">
            <a:off x="6114773" y="2816178"/>
            <a:ext cx="762000" cy="276999"/>
          </a:xfrm>
          <a:prstGeom prst="rect">
            <a:avLst/>
          </a:prstGeom>
          <a:noFill/>
        </p:spPr>
        <p:txBody>
          <a:bodyPr wrap="square" rtlCol="0">
            <a:spAutoFit/>
          </a:bodyPr>
          <a:lstStyle/>
          <a:p>
            <a:r>
              <a:rPr lang="en-US" sz="1200" dirty="0" smtClean="0">
                <a:latin typeface="Calibri" panose="020F0502020204030204" pitchFamily="34" charset="0"/>
                <a:cs typeface="Calibri" panose="020F0502020204030204" pitchFamily="34" charset="0"/>
              </a:rPr>
              <a:t>Router</a:t>
            </a:r>
            <a:endParaRPr lang="en-US" sz="1200" dirty="0">
              <a:latin typeface="Calibri" panose="020F0502020204030204" pitchFamily="34" charset="0"/>
              <a:cs typeface="Calibri" panose="020F0502020204030204" pitchFamily="34" charset="0"/>
            </a:endParaRPr>
          </a:p>
        </p:txBody>
      </p:sp>
      <p:sp>
        <p:nvSpPr>
          <p:cNvPr id="17" name="TextBox 16"/>
          <p:cNvSpPr txBox="1"/>
          <p:nvPr/>
        </p:nvSpPr>
        <p:spPr>
          <a:xfrm>
            <a:off x="4950203" y="4476750"/>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Camera</a:t>
            </a:r>
            <a:endParaRPr lang="en-US" sz="1200" dirty="0">
              <a:latin typeface="Calibri" panose="020F0502020204030204" pitchFamily="34" charset="0"/>
              <a:cs typeface="Calibri" panose="020F0502020204030204" pitchFamily="34" charset="0"/>
            </a:endParaRPr>
          </a:p>
        </p:txBody>
      </p:sp>
      <p:sp>
        <p:nvSpPr>
          <p:cNvPr id="18" name="TextBox 17"/>
          <p:cNvSpPr txBox="1"/>
          <p:nvPr/>
        </p:nvSpPr>
        <p:spPr>
          <a:xfrm>
            <a:off x="7723256" y="2916411"/>
            <a:ext cx="1269223" cy="276999"/>
          </a:xfrm>
          <a:prstGeom prst="rect">
            <a:avLst/>
          </a:prstGeom>
          <a:noFill/>
        </p:spPr>
        <p:txBody>
          <a:bodyPr wrap="square" rtlCol="0">
            <a:spAutoFit/>
          </a:bodyPr>
          <a:lstStyle/>
          <a:p>
            <a:pPr algn="ctr"/>
            <a:r>
              <a:rPr lang="en-US" sz="1200" dirty="0" smtClean="0">
                <a:latin typeface="Calibri" panose="020F0502020204030204" pitchFamily="34" charset="0"/>
                <a:cs typeface="Calibri" panose="020F0502020204030204" pitchFamily="34" charset="0"/>
              </a:rPr>
              <a:t>Internet</a:t>
            </a:r>
            <a:endParaRPr lang="en-US" sz="1200" dirty="0">
              <a:latin typeface="Calibri" panose="020F0502020204030204" pitchFamily="34" charset="0"/>
              <a:cs typeface="Calibri" panose="020F0502020204030204" pitchFamily="34" charset="0"/>
            </a:endParaRPr>
          </a:p>
        </p:txBody>
      </p:sp>
      <p:sp>
        <p:nvSpPr>
          <p:cNvPr id="19" name="TextBox 18"/>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20028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ka-GE" sz="2800" b="1" dirty="0">
                <a:latin typeface="BPG WEB 001 Caps" panose="020B0603030804020204" pitchFamily="34" charset="0"/>
                <a:cs typeface="BPG Web 002" panose="020B0603030804020204" pitchFamily="34" charset="0"/>
              </a:rPr>
              <a:t>ქსელის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2" name="Rectangle 1"/>
          <p:cNvSpPr/>
          <p:nvPr/>
        </p:nvSpPr>
        <p:spPr>
          <a:xfrm>
            <a:off x="1088666" y="742950"/>
            <a:ext cx="7902934" cy="923330"/>
          </a:xfrm>
          <a:prstGeom prst="rect">
            <a:avLst/>
          </a:prstGeom>
        </p:spPr>
        <p:txBody>
          <a:bodyPr wrap="square">
            <a:spAutoFit/>
          </a:bodyPr>
          <a:lstStyle/>
          <a:p>
            <a:r>
              <a:rPr lang="ka-GE" dirty="0" smtClean="0"/>
              <a:t>კომპიუტერები და სხვა მოწყობილობები ქსელით არიან ერთმანეთთან დაკავშირებული.</a:t>
            </a:r>
            <a:r>
              <a:rPr lang="en-US" dirty="0" smtClean="0"/>
              <a:t> </a:t>
            </a:r>
            <a:r>
              <a:rPr lang="ka-GE" dirty="0" smtClean="0"/>
              <a:t>ქსელი სხვადასხვა ფიზიკური მატარებლით შეიძლება იყოს აგებული.</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847" y="1745500"/>
            <a:ext cx="1167384" cy="12192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0200" y="1723916"/>
            <a:ext cx="954134" cy="860628"/>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4181" y="2964700"/>
            <a:ext cx="1314186" cy="1314186"/>
          </a:xfrm>
          <a:prstGeom prst="rect">
            <a:avLst/>
          </a:prstGeom>
        </p:spPr>
      </p:pic>
      <p:pic>
        <p:nvPicPr>
          <p:cNvPr id="22" name="Picture 2" descr="Hybrid Entanglement — Quantum Networks Te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7717" y="3028950"/>
            <a:ext cx="1974380" cy="111091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Newest 2020 Five Star Yagi Satellite HD TV Antenna up to 200 Mile Range Attic... - Picture 1 of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4829" y="1871359"/>
            <a:ext cx="1901825" cy="1426369"/>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1601356" y="2959174"/>
            <a:ext cx="1374094" cy="584775"/>
          </a:xfrm>
          <a:prstGeom prst="rect">
            <a:avLst/>
          </a:prstGeom>
        </p:spPr>
        <p:txBody>
          <a:bodyPr wrap="none">
            <a:spAutoFit/>
          </a:bodyPr>
          <a:lstStyle/>
          <a:p>
            <a:pPr algn="ctr"/>
            <a:r>
              <a:rPr lang="ka-GE" sz="1600" dirty="0" smtClean="0">
                <a:latin typeface="Calibri" panose="020F0502020204030204" pitchFamily="34" charset="0"/>
                <a:cs typeface="Calibri" panose="020F0502020204030204" pitchFamily="34" charset="0"/>
              </a:rPr>
              <a:t>ელექტრული</a:t>
            </a:r>
          </a:p>
          <a:p>
            <a:pPr algn="ctr"/>
            <a:r>
              <a:rPr lang="ka-GE" sz="1600" dirty="0" smtClean="0">
                <a:latin typeface="Calibri" panose="020F0502020204030204" pitchFamily="34" charset="0"/>
                <a:cs typeface="Calibri" panose="020F0502020204030204" pitchFamily="34" charset="0"/>
              </a:rPr>
              <a:t>სადენი</a:t>
            </a:r>
            <a:endParaRPr lang="en-US" sz="1600" dirty="0"/>
          </a:p>
        </p:txBody>
      </p:sp>
      <p:sp>
        <p:nvSpPr>
          <p:cNvPr id="25" name="Rectangle 24"/>
          <p:cNvSpPr/>
          <p:nvPr/>
        </p:nvSpPr>
        <p:spPr>
          <a:xfrm>
            <a:off x="2962382" y="4042589"/>
            <a:ext cx="1853392" cy="338554"/>
          </a:xfrm>
          <a:prstGeom prst="rect">
            <a:avLst/>
          </a:prstGeom>
        </p:spPr>
        <p:txBody>
          <a:bodyPr wrap="none">
            <a:spAutoFit/>
          </a:bodyPr>
          <a:lstStyle/>
          <a:p>
            <a:pPr algn="ctr"/>
            <a:r>
              <a:rPr lang="ka-GE" sz="1600" dirty="0" smtClean="0">
                <a:latin typeface="Calibri" panose="020F0502020204030204" pitchFamily="34" charset="0"/>
                <a:cs typeface="Calibri" panose="020F0502020204030204" pitchFamily="34" charset="0"/>
              </a:rPr>
              <a:t>ოპტიკური კაბელი</a:t>
            </a:r>
            <a:endParaRPr lang="en-US" sz="1600" dirty="0"/>
          </a:p>
        </p:txBody>
      </p:sp>
      <p:sp>
        <p:nvSpPr>
          <p:cNvPr id="26" name="Rectangle 25"/>
          <p:cNvSpPr/>
          <p:nvPr/>
        </p:nvSpPr>
        <p:spPr>
          <a:xfrm>
            <a:off x="4882657" y="3150616"/>
            <a:ext cx="1770036" cy="338554"/>
          </a:xfrm>
          <a:prstGeom prst="rect">
            <a:avLst/>
          </a:prstGeom>
        </p:spPr>
        <p:txBody>
          <a:bodyPr wrap="none">
            <a:spAutoFit/>
          </a:bodyPr>
          <a:lstStyle/>
          <a:p>
            <a:pPr algn="ctr"/>
            <a:r>
              <a:rPr lang="ka-GE" sz="1600" dirty="0" smtClean="0">
                <a:latin typeface="Calibri" panose="020F0502020204030204" pitchFamily="34" charset="0"/>
                <a:cs typeface="Calibri" panose="020F0502020204030204" pitchFamily="34" charset="0"/>
              </a:rPr>
              <a:t>რადიო ტალღები</a:t>
            </a:r>
            <a:endParaRPr lang="en-US" sz="1600" dirty="0"/>
          </a:p>
        </p:txBody>
      </p:sp>
      <p:sp>
        <p:nvSpPr>
          <p:cNvPr id="27" name="Rectangle 26"/>
          <p:cNvSpPr/>
          <p:nvPr/>
        </p:nvSpPr>
        <p:spPr>
          <a:xfrm>
            <a:off x="6999454" y="3950090"/>
            <a:ext cx="1848584" cy="338554"/>
          </a:xfrm>
          <a:prstGeom prst="rect">
            <a:avLst/>
          </a:prstGeom>
        </p:spPr>
        <p:txBody>
          <a:bodyPr wrap="none">
            <a:spAutoFit/>
          </a:bodyPr>
          <a:lstStyle/>
          <a:p>
            <a:pPr algn="ctr"/>
            <a:r>
              <a:rPr lang="ka-GE" sz="1600" dirty="0" smtClean="0">
                <a:latin typeface="Calibri" panose="020F0502020204030204" pitchFamily="34" charset="0"/>
                <a:cs typeface="Calibri" panose="020F0502020204030204" pitchFamily="34" charset="0"/>
              </a:rPr>
              <a:t>კვანტური კავშირი</a:t>
            </a:r>
            <a:endParaRPr lang="en-US" sz="1600" dirty="0"/>
          </a:p>
        </p:txBody>
      </p:sp>
      <p:sp>
        <p:nvSpPr>
          <p:cNvPr id="15" name="TextBox 14"/>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608163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54500"/>
            <a:ext cx="8077200" cy="646375"/>
          </a:xfrm>
        </p:spPr>
        <p:txBody>
          <a:bodyPr>
            <a:normAutofit/>
          </a:bodyPr>
          <a:lstStyle/>
          <a:p>
            <a:r>
              <a:rPr lang="ka-GE" sz="2800" b="1" dirty="0">
                <a:latin typeface="BPG WEB 001 Caps" panose="020B0603030804020204" pitchFamily="34" charset="0"/>
                <a:cs typeface="BPG Web 002" panose="020B0603030804020204" pitchFamily="34" charset="0"/>
              </a:rPr>
              <a:t>ქსელის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2" name="Rectangle 1"/>
          <p:cNvSpPr/>
          <p:nvPr/>
        </p:nvSpPr>
        <p:spPr>
          <a:xfrm>
            <a:off x="1088666" y="742950"/>
            <a:ext cx="7902934" cy="646331"/>
          </a:xfrm>
          <a:prstGeom prst="rect">
            <a:avLst/>
          </a:prstGeom>
        </p:spPr>
        <p:txBody>
          <a:bodyPr wrap="square">
            <a:spAutoFit/>
          </a:bodyPr>
          <a:lstStyle/>
          <a:p>
            <a:r>
              <a:rPr lang="ka-GE" dirty="0" smtClean="0"/>
              <a:t>არსებობს მრავალი ქსელური პროტოკოლი</a:t>
            </a:r>
            <a:r>
              <a:rPr lang="en-US" dirty="0" smtClean="0"/>
              <a:t>. </a:t>
            </a:r>
            <a:r>
              <a:rPr lang="ka-GE" dirty="0" smtClean="0"/>
              <a:t>თითოეული მათგანის დაცვისთვის შესაბამისი მეთოდები გამოიყენება.</a:t>
            </a:r>
            <a:endParaRPr lang="en-US" dirty="0"/>
          </a:p>
        </p:txBody>
      </p:sp>
      <p:sp>
        <p:nvSpPr>
          <p:cNvPr id="3" name="Rectangle 2"/>
          <p:cNvSpPr/>
          <p:nvPr/>
        </p:nvSpPr>
        <p:spPr>
          <a:xfrm>
            <a:off x="1099268" y="1541681"/>
            <a:ext cx="7739932" cy="1200329"/>
          </a:xfrm>
          <a:prstGeom prst="rect">
            <a:avLst/>
          </a:prstGeom>
        </p:spPr>
        <p:txBody>
          <a:bodyPr wrap="square">
            <a:spAutoFit/>
          </a:bodyPr>
          <a:lstStyle/>
          <a:p>
            <a:pPr algn="just"/>
            <a:r>
              <a:rPr lang="en-US" dirty="0">
                <a:latin typeface="Calibri" panose="020F0502020204030204" pitchFamily="34" charset="0"/>
                <a:cs typeface="Calibri" panose="020F0502020204030204" pitchFamily="34" charset="0"/>
              </a:rPr>
              <a:t>MAC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90 2B FA 4F C1 17</a:t>
            </a:r>
            <a:endParaRPr lang="ka-GE" b="1" dirty="0">
              <a:latin typeface="Calibri" panose="020F0502020204030204" pitchFamily="34" charset="0"/>
              <a:cs typeface="Courier New" panose="02070309020205020404" pitchFamily="49" charset="0"/>
            </a:endParaRPr>
          </a:p>
          <a:p>
            <a:pPr algn="just"/>
            <a:r>
              <a:rPr lang="en-US" dirty="0">
                <a:latin typeface="Calibri" panose="020F0502020204030204" pitchFamily="34" charset="0"/>
                <a:cs typeface="Calibri" panose="020F0502020204030204" pitchFamily="34" charset="0"/>
              </a:rPr>
              <a:t>IP </a:t>
            </a:r>
            <a:r>
              <a:rPr lang="en-US" dirty="0" smtClean="0">
                <a:latin typeface="Calibri" panose="020F0502020204030204" pitchFamily="34" charset="0"/>
                <a:cs typeface="Calibri" panose="020F0502020204030204" pitchFamily="34" charset="0"/>
              </a:rPr>
              <a:t>address</a:t>
            </a:r>
            <a:r>
              <a:rPr lang="ka-GE" dirty="0" smtClean="0">
                <a:latin typeface="Calibri" panose="020F0502020204030204" pitchFamily="34" charset="0"/>
                <a:cs typeface="Calibri" panose="020F0502020204030204" pitchFamily="34" charset="0"/>
              </a:rPr>
              <a:t>: </a:t>
            </a:r>
            <a:r>
              <a:rPr lang="ka-GE" b="1" dirty="0">
                <a:latin typeface="Courier New" panose="02070309020205020404" pitchFamily="49" charset="0"/>
                <a:cs typeface="Courier New" panose="02070309020205020404" pitchFamily="49" charset="0"/>
              </a:rPr>
              <a:t>192.168.92.16</a:t>
            </a:r>
          </a:p>
          <a:p>
            <a:pPr algn="just"/>
            <a:r>
              <a:rPr lang="en-US" dirty="0">
                <a:latin typeface="Calibri" panose="020F0502020204030204" pitchFamily="34" charset="0"/>
                <a:cs typeface="Calibri" panose="020F0502020204030204" pitchFamily="34" charset="0"/>
              </a:rPr>
              <a:t>IP </a:t>
            </a:r>
            <a:r>
              <a:rPr lang="ka-GE" dirty="0" smtClean="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v</a:t>
            </a:r>
            <a:r>
              <a:rPr lang="en-US" dirty="0" smtClean="0">
                <a:latin typeface="Calibri" panose="020F0502020204030204" pitchFamily="34" charset="0"/>
                <a:cs typeface="Calibri" panose="020F0502020204030204" pitchFamily="34" charset="0"/>
              </a:rPr>
              <a:t>.</a:t>
            </a:r>
            <a:r>
              <a:rPr lang="ka-GE" dirty="0" smtClean="0">
                <a:latin typeface="Calibri" panose="020F0502020204030204" pitchFamily="34" charset="0"/>
                <a:cs typeface="Calibri" panose="020F0502020204030204" pitchFamily="34" charset="0"/>
              </a:rPr>
              <a:t> </a:t>
            </a:r>
            <a:r>
              <a:rPr lang="ka-GE" dirty="0">
                <a:latin typeface="Calibri" panose="020F0502020204030204" pitchFamily="34" charset="0"/>
                <a:cs typeface="Calibri" panose="020F0502020204030204" pitchFamily="34" charset="0"/>
              </a:rPr>
              <a:t>6) </a:t>
            </a:r>
            <a:r>
              <a:rPr lang="en-US" dirty="0">
                <a:latin typeface="Calibri" panose="020F0502020204030204" pitchFamily="34" charset="0"/>
                <a:cs typeface="Calibri" panose="020F0502020204030204" pitchFamily="34" charset="0"/>
              </a:rPr>
              <a:t>address </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db8:3911:7BA4:C8AC:1DAED:64E3:4FFA</a:t>
            </a:r>
            <a:endParaRPr lang="ka-GE" dirty="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Domain name</a:t>
            </a:r>
            <a:r>
              <a:rPr lang="ka-GE" dirty="0" smtClean="0">
                <a:latin typeface="Calibri" panose="020F0502020204030204" pitchFamily="34" charset="0"/>
                <a:cs typeface="Calibri" panose="020F0502020204030204" pitchFamily="34" charset="0"/>
              </a:rPr>
              <a:t>: </a:t>
            </a:r>
            <a:r>
              <a:rPr lang="en-US" b="1" dirty="0">
                <a:latin typeface="Courier New" panose="02070309020205020404" pitchFamily="49" charset="0"/>
                <a:cs typeface="Courier New" panose="02070309020205020404" pitchFamily="49" charset="0"/>
              </a:rPr>
              <a:t>iliauni.edu.ge</a:t>
            </a:r>
          </a:p>
        </p:txBody>
      </p:sp>
      <p:sp>
        <p:nvSpPr>
          <p:cNvPr id="16" name="TextBox 15"/>
          <p:cNvSpPr txBox="1"/>
          <p:nvPr/>
        </p:nvSpPr>
        <p:spPr>
          <a:xfrm>
            <a:off x="1099268" y="2800350"/>
            <a:ext cx="7470828" cy="830997"/>
          </a:xfrm>
          <a:prstGeom prst="rect">
            <a:avLst/>
          </a:prstGeom>
          <a:noFill/>
        </p:spPr>
        <p:txBody>
          <a:bodyPr wrap="square" rtlCol="0">
            <a:spAutoFit/>
          </a:bodyPr>
          <a:lstStyle/>
          <a:p>
            <a:pPr algn="just"/>
            <a:r>
              <a:rPr lang="en-US" sz="1600" b="1" dirty="0" smtClean="0">
                <a:latin typeface="Courier New" panose="02070309020205020404" pitchFamily="49" charset="0"/>
                <a:cs typeface="Courier New" panose="02070309020205020404" pitchFamily="49" charset="0"/>
              </a:rPr>
              <a:t>WEP, WPA, WPA2</a:t>
            </a:r>
            <a:endParaRPr lang="ka-GE" sz="1600" b="1" dirty="0" smtClean="0">
              <a:latin typeface="Calibri" panose="020F0502020204030204" pitchFamily="34" charset="0"/>
              <a:cs typeface="Courier New" panose="02070309020205020404" pitchFamily="49" charset="0"/>
            </a:endParaRPr>
          </a:p>
          <a:p>
            <a:pPr algn="just"/>
            <a:r>
              <a:rPr lang="en-US" sz="1600" b="1" dirty="0" smtClean="0">
                <a:latin typeface="Courier New" panose="02070309020205020404" pitchFamily="49" charset="0"/>
                <a:cs typeface="Courier New" panose="02070309020205020404" pitchFamily="49" charset="0"/>
              </a:rPr>
              <a:t>SSL</a:t>
            </a:r>
            <a:endParaRPr lang="en-US" sz="1600" dirty="0" smtClean="0">
              <a:latin typeface="Calibri" panose="020F0502020204030204" pitchFamily="34" charset="0"/>
              <a:cs typeface="Calibri" panose="020F0502020204030204" pitchFamily="34" charset="0"/>
            </a:endParaRPr>
          </a:p>
          <a:p>
            <a:pPr algn="just"/>
            <a:r>
              <a:rPr lang="en-US" sz="1600" b="1" dirty="0" smtClean="0">
                <a:latin typeface="Courier New" panose="02070309020205020404" pitchFamily="49" charset="0"/>
                <a:cs typeface="Courier New" panose="02070309020205020404" pitchFamily="49" charset="0"/>
              </a:rPr>
              <a:t>DES, RSA</a:t>
            </a:r>
            <a:r>
              <a:rPr lang="en-US" sz="1600" dirty="0" smtClean="0">
                <a:latin typeface="Calibri" panose="020F0502020204030204" pitchFamily="34" charset="0"/>
                <a:cs typeface="Calibri" panose="020F0502020204030204" pitchFamily="34" charset="0"/>
              </a:rPr>
              <a:t>,</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SHA</a:t>
            </a:r>
          </a:p>
        </p:txBody>
      </p:sp>
      <p:sp>
        <p:nvSpPr>
          <p:cNvPr id="8" name="TextBox 7"/>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866500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43992"/>
            <a:ext cx="7923423" cy="389935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4419600" y="3333750"/>
            <a:ext cx="4646822" cy="646375"/>
          </a:xfrm>
        </p:spPr>
        <p:txBody>
          <a:bodyPr>
            <a:normAutofit fontScale="90000"/>
          </a:bodyPr>
          <a:lstStyle/>
          <a:p>
            <a:r>
              <a:rPr lang="ka-GE" sz="2800" b="1" dirty="0" smtClean="0">
                <a:latin typeface="BPG WEB 001 Caps" panose="020B0603030804020204" pitchFamily="34" charset="0"/>
                <a:cs typeface="BPG Web 002" panose="020B0603030804020204" pitchFamily="34" charset="0"/>
              </a:rPr>
              <a:t>მონაცემთა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3943350"/>
            <a:ext cx="7969373" cy="1200329"/>
          </a:xfrm>
          <a:prstGeom prst="rect">
            <a:avLst/>
          </a:prstGeom>
          <a:noFill/>
        </p:spPr>
        <p:txBody>
          <a:bodyPr wrap="square" rtlCol="0">
            <a:spAutoFit/>
          </a:bodyPr>
          <a:lstStyle/>
          <a:p>
            <a:pPr algn="just"/>
            <a:r>
              <a:rPr lang="ka-GE" dirty="0" smtClean="0"/>
              <a:t>მონაცემების დაცვა საჭიროა შენახვის, დამუშავების და გადაცემის დროს.</a:t>
            </a:r>
            <a:r>
              <a:rPr lang="en-US" dirty="0" smtClean="0"/>
              <a:t> </a:t>
            </a:r>
            <a:r>
              <a:rPr lang="ka-GE" dirty="0" smtClean="0"/>
              <a:t>როგორც წესი, მონაცემები ყველაზე ღირებული აქტივია ორგანიზაციისთვის და, შესაბამისად, გამიზნული შეტევის ძირითად მიზანს წარმოადგენს.</a:t>
            </a:r>
            <a:endParaRPr lang="en-US" dirty="0">
              <a:solidFill>
                <a:srgbClr val="202122"/>
              </a:solidFill>
              <a:latin typeface="Arial" panose="020B060402020202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325540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ka-GE" sz="2800" b="1" dirty="0" smtClean="0">
                <a:latin typeface="BPG WEB 001 Caps" panose="020B0603030804020204" pitchFamily="34" charset="0"/>
                <a:cs typeface="BPG Web 002" panose="020B0603030804020204" pitchFamily="34" charset="0"/>
              </a:rPr>
              <a:t>ხალხის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895350"/>
            <a:ext cx="7889150" cy="1477328"/>
          </a:xfrm>
          <a:prstGeom prst="rect">
            <a:avLst/>
          </a:prstGeom>
          <a:noFill/>
        </p:spPr>
        <p:txBody>
          <a:bodyPr wrap="square" rtlCol="0">
            <a:spAutoFit/>
          </a:bodyPr>
          <a:lstStyle/>
          <a:p>
            <a:pPr algn="just"/>
            <a:r>
              <a:rPr lang="ka-GE" dirty="0"/>
              <a:t>მიუხედავად იმისა, რომ ხშირად უგულებელყოფილი იყო უსაფრთხოების ასპექტებში, ადამიანები ყოველთვის წარმოადგენდნენ საფრთხეს ინფორმაციის უსაფრთხოებისთვის</a:t>
            </a:r>
            <a:r>
              <a:rPr lang="ka-GE" dirty="0" smtClean="0"/>
              <a:t>.</a:t>
            </a:r>
          </a:p>
          <a:p>
            <a:pPr algn="just"/>
            <a:endParaRPr lang="en-US" dirty="0">
              <a:solidFill>
                <a:srgbClr val="202122"/>
              </a:solidFill>
              <a:latin typeface="Arial" panose="020B0604020202020204" pitchFamily="34" charset="0"/>
            </a:endParaRPr>
          </a:p>
          <a:p>
            <a:pPr algn="just"/>
            <a:r>
              <a:rPr lang="en-US" dirty="0" smtClean="0"/>
              <a:t>“</a:t>
            </a:r>
            <a:r>
              <a:rPr lang="ka-GE" dirty="0" smtClean="0"/>
              <a:t>ციხე ყოველთვის შიგნიდან ტყდებაო</a:t>
            </a:r>
            <a:r>
              <a:rPr lang="en-US" dirty="0" smtClean="0"/>
              <a:t>”</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1" y="2597150"/>
            <a:ext cx="7376996" cy="2458999"/>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830785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136000"/>
            <a:ext cx="8077200" cy="646375"/>
          </a:xfrm>
        </p:spPr>
        <p:txBody>
          <a:bodyPr>
            <a:normAutofit/>
          </a:bodyPr>
          <a:lstStyle/>
          <a:p>
            <a:r>
              <a:rPr lang="ka-GE" sz="2800" b="1" dirty="0" smtClean="0">
                <a:latin typeface="BPG WEB 001 Caps" panose="020B0603030804020204" pitchFamily="34" charset="0"/>
                <a:cs typeface="BPG Web 002" panose="020B0603030804020204" pitchFamily="34" charset="0"/>
              </a:rPr>
              <a:t>პროცედურების უსაფრთხოება</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026250" y="819150"/>
            <a:ext cx="7889150" cy="1200329"/>
          </a:xfrm>
          <a:prstGeom prst="rect">
            <a:avLst/>
          </a:prstGeom>
          <a:noFill/>
        </p:spPr>
        <p:txBody>
          <a:bodyPr wrap="square" rtlCol="0">
            <a:spAutoFit/>
          </a:bodyPr>
          <a:lstStyle/>
          <a:p>
            <a:pPr algn="just"/>
            <a:r>
              <a:rPr lang="ka-GE" dirty="0"/>
              <a:t>პროცედურები არის წერილობითი ინსტრუქციები კონკრეტული ამოცანის შესასრულებლად. როდესაც </a:t>
            </a:r>
            <a:r>
              <a:rPr lang="ka-GE" dirty="0" err="1"/>
              <a:t>არაავტორიზებული</a:t>
            </a:r>
            <a:r>
              <a:rPr lang="ka-GE" dirty="0"/>
              <a:t> მომხმარებელი </a:t>
            </a:r>
            <a:r>
              <a:rPr lang="ka-GE" dirty="0" smtClean="0"/>
              <a:t>ფლობს ორგანიზაციის </a:t>
            </a:r>
            <a:r>
              <a:rPr lang="ka-GE" dirty="0"/>
              <a:t>პროცედურებს, ეს საფრთხეს უქმნის ინფორმაციის მთლიანობას.</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304" y="2138245"/>
            <a:ext cx="5334000" cy="3005255"/>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61022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ტერმინოლოგია</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923330"/>
          </a:xfrm>
          <a:prstGeom prst="rect">
            <a:avLst/>
          </a:prstGeom>
          <a:noFill/>
        </p:spPr>
        <p:txBody>
          <a:bodyPr wrap="square" rtlCol="0">
            <a:spAutoFit/>
          </a:bodyPr>
          <a:lstStyle/>
          <a:p>
            <a:pPr marL="285750" indent="-285750" algn="just">
              <a:buFont typeface="Arial" panose="020B0604020202020204" pitchFamily="34" charset="0"/>
              <a:buChar char="•"/>
            </a:pPr>
            <a:r>
              <a:rPr lang="ka-GE" b="1" dirty="0" smtClean="0">
                <a:latin typeface="Calibri" panose="020F0502020204030204" pitchFamily="34" charset="0"/>
                <a:cs typeface="Calibri" panose="020F0502020204030204" pitchFamily="34" charset="0"/>
              </a:rPr>
              <a:t>აქტიური შეტევა</a:t>
            </a:r>
            <a:endParaRPr lang="en-US" b="1"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ka-GE" b="1" dirty="0" smtClean="0">
                <a:latin typeface="Calibri" panose="020F0502020204030204" pitchFamily="34" charset="0"/>
                <a:cs typeface="Calibri" panose="020F0502020204030204" pitchFamily="34" charset="0"/>
              </a:rPr>
              <a:t>სისუსტე</a:t>
            </a:r>
            <a:endParaRPr lang="en-US" b="1"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ka-GE" b="1" dirty="0" smtClean="0">
                <a:latin typeface="Calibri" panose="020F0502020204030204" pitchFamily="34" charset="0"/>
                <a:cs typeface="Calibri" panose="020F0502020204030204" pitchFamily="34" charset="0"/>
              </a:rPr>
              <a:t>რისკი</a:t>
            </a:r>
            <a:endParaRPr lang="en-US" sz="2000"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40768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აქტიური შეტევა</a:t>
            </a:r>
            <a:r>
              <a:rPr lang="en-US" sz="2700" b="1" dirty="0" smtClean="0">
                <a:latin typeface="BPG WEB 001 Caps" panose="020B0603030804020204" pitchFamily="34" charset="0"/>
                <a:cs typeface="BPG Web 002" panose="020B0603030804020204" pitchFamily="34" charset="0"/>
              </a:rPr>
              <a:t> (Active Threat)</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1477328"/>
          </a:xfrm>
          <a:prstGeom prst="rect">
            <a:avLst/>
          </a:prstGeom>
          <a:noFill/>
        </p:spPr>
        <p:txBody>
          <a:bodyPr wrap="square" rtlCol="0">
            <a:spAutoFit/>
          </a:bodyPr>
          <a:lstStyle/>
          <a:p>
            <a:pPr algn="just"/>
            <a:r>
              <a:rPr lang="ka-GE" dirty="0">
                <a:latin typeface="Calibri" panose="020F0502020204030204" pitchFamily="34" charset="0"/>
                <a:cs typeface="Calibri" panose="020F0502020204030204" pitchFamily="34" charset="0"/>
              </a:rPr>
              <a:t>აქტიური </a:t>
            </a:r>
            <a:r>
              <a:rPr lang="ka-GE" dirty="0" smtClean="0">
                <a:latin typeface="Calibri" panose="020F0502020204030204" pitchFamily="34" charset="0"/>
                <a:cs typeface="Calibri" panose="020F0502020204030204" pitchFamily="34" charset="0"/>
              </a:rPr>
              <a:t>შეტევა არის </a:t>
            </a:r>
            <a:r>
              <a:rPr lang="ka-GE" dirty="0">
                <a:latin typeface="Calibri" panose="020F0502020204030204" pitchFamily="34" charset="0"/>
                <a:cs typeface="Calibri" panose="020F0502020204030204" pitchFamily="34" charset="0"/>
              </a:rPr>
              <a:t>პოტენციური საფრთხე ან შეტევა რომელიც ამჟამად ხდება ან სავარაუდოდ მოხდება უახლოეს მომავალში. </a:t>
            </a:r>
            <a:r>
              <a:rPr lang="ka-GE" dirty="0" err="1">
                <a:latin typeface="Calibri" panose="020F0502020204030204" pitchFamily="34" charset="0"/>
                <a:cs typeface="Calibri" panose="020F0502020204030204" pitchFamily="34" charset="0"/>
              </a:rPr>
              <a:t>კიბერუსაფრთხოებაში</a:t>
            </a:r>
            <a:r>
              <a:rPr lang="ka-GE" dirty="0">
                <a:latin typeface="Calibri" panose="020F0502020204030204" pitchFamily="34" charset="0"/>
                <a:cs typeface="Calibri" panose="020F0502020204030204" pitchFamily="34" charset="0"/>
              </a:rPr>
              <a:t> ძირითადი აქტიური </a:t>
            </a:r>
            <a:r>
              <a:rPr lang="ka-GE" dirty="0" smtClean="0">
                <a:latin typeface="Calibri" panose="020F0502020204030204" pitchFamily="34" charset="0"/>
                <a:cs typeface="Calibri" panose="020F0502020204030204" pitchFamily="34" charset="0"/>
              </a:rPr>
              <a:t>შეტევებია ვირუსის </a:t>
            </a:r>
            <a:r>
              <a:rPr lang="ka-GE" dirty="0">
                <a:latin typeface="Calibri" panose="020F0502020204030204" pitchFamily="34" charset="0"/>
                <a:cs typeface="Calibri" panose="020F0502020204030204" pitchFamily="34" charset="0"/>
              </a:rPr>
              <a:t>ან მავნე პროგრამის შეტევა, </a:t>
            </a:r>
            <a:r>
              <a:rPr lang="ka-GE" dirty="0" err="1">
                <a:latin typeface="Calibri" panose="020F0502020204030204" pitchFamily="34" charset="0"/>
                <a:cs typeface="Calibri" panose="020F0502020204030204" pitchFamily="34" charset="0"/>
              </a:rPr>
              <a:t>ფიშინგის</a:t>
            </a:r>
            <a:r>
              <a:rPr lang="ka-GE" dirty="0">
                <a:latin typeface="Calibri" panose="020F0502020204030204" pitchFamily="34" charset="0"/>
                <a:cs typeface="Calibri" panose="020F0502020204030204" pitchFamily="34" charset="0"/>
              </a:rPr>
              <a:t> შეტევა ან სერვისზე უარის თქმის (</a:t>
            </a:r>
            <a:r>
              <a:rPr lang="en-US" dirty="0" err="1">
                <a:latin typeface="Calibri" panose="020F0502020204030204" pitchFamily="34" charset="0"/>
                <a:cs typeface="Calibri" panose="020F0502020204030204" pitchFamily="34" charset="0"/>
              </a:rPr>
              <a:t>DDoS</a:t>
            </a:r>
            <a:r>
              <a:rPr lang="en-US" dirty="0">
                <a:latin typeface="Calibri" panose="020F0502020204030204" pitchFamily="34" charset="0"/>
                <a:cs typeface="Calibri" panose="020F0502020204030204" pitchFamily="34" charset="0"/>
              </a:rPr>
              <a:t>) </a:t>
            </a:r>
            <a:r>
              <a:rPr lang="ka-GE" dirty="0">
                <a:latin typeface="Calibri" panose="020F0502020204030204" pitchFamily="34" charset="0"/>
                <a:cs typeface="Calibri" panose="020F0502020204030204" pitchFamily="34" charset="0"/>
              </a:rPr>
              <a:t>შეტევა.</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592317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დაუცველობა (</a:t>
            </a:r>
            <a:r>
              <a:rPr lang="en-US" sz="2700" b="1" dirty="0" smtClean="0">
                <a:latin typeface="BPG WEB 001 Caps" panose="020B0603030804020204" pitchFamily="34" charset="0"/>
                <a:cs typeface="BPG Web 002" panose="020B0603030804020204" pitchFamily="34" charset="0"/>
              </a:rPr>
              <a:t>Vulnerability</a:t>
            </a:r>
            <a:r>
              <a:rPr lang="ka-GE" sz="2700" b="1" dirty="0" smtClean="0">
                <a:latin typeface="BPG WEB 001 Caps" panose="020B0603030804020204" pitchFamily="34" charset="0"/>
                <a:cs typeface="BPG Web 002" panose="020B0603030804020204" pitchFamily="34" charset="0"/>
              </a:rPr>
              <a:t>)</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1504950"/>
            <a:ext cx="7470828" cy="2031325"/>
          </a:xfrm>
          <a:prstGeom prst="rect">
            <a:avLst/>
          </a:prstGeom>
          <a:noFill/>
        </p:spPr>
        <p:txBody>
          <a:bodyPr wrap="square" rtlCol="0">
            <a:spAutoFit/>
          </a:bodyPr>
          <a:lstStyle/>
          <a:p>
            <a:pPr algn="just"/>
            <a:r>
              <a:rPr lang="ka-GE" dirty="0">
                <a:latin typeface="Calibri" panose="020F0502020204030204" pitchFamily="34" charset="0"/>
                <a:cs typeface="Calibri" panose="020F0502020204030204" pitchFamily="34" charset="0"/>
              </a:rPr>
              <a:t>დაუცველობა არის საინფორმაციო სისტემის სისუსტე ან ხარვეზი, რომელიც შეიძლება გამოიყენოს ჰაკერმა ინფორმაციის კონფიდენციალურობის, მთლიანობის ან ხელმისაწვდომობის დარღვევისთვის. დაუცველობა შეიძლება გამოწვეული იყოს სხვადასხვა ფაქტორებით, მათ შორისაა პროგრამული შეცდომები, არასწორად </a:t>
            </a:r>
            <a:r>
              <a:rPr lang="ka-GE" dirty="0" err="1">
                <a:latin typeface="Calibri" panose="020F0502020204030204" pitchFamily="34" charset="0"/>
                <a:cs typeface="Calibri" panose="020F0502020204030204" pitchFamily="34" charset="0"/>
              </a:rPr>
              <a:t>კონფიგურირებული</a:t>
            </a:r>
            <a:r>
              <a:rPr lang="ka-GE" dirty="0">
                <a:latin typeface="Calibri" panose="020F0502020204030204" pitchFamily="34" charset="0"/>
                <a:cs typeface="Calibri" panose="020F0502020204030204" pitchFamily="34" charset="0"/>
              </a:rPr>
              <a:t> სისტემები და მომხმარებლის შეცდომები.</a:t>
            </a:r>
            <a:endParaRPr lang="en-US" sz="2000"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18000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Autofit/>
          </a:bodyPr>
          <a:lstStyle/>
          <a:p>
            <a:r>
              <a:rPr lang="ka-GE" sz="2100" b="1" dirty="0" smtClean="0">
                <a:latin typeface="BPG WEB 001 Caps" panose="020B0603030804020204" pitchFamily="34" charset="0"/>
                <a:cs typeface="BPG Web 002" panose="020B0603030804020204" pitchFamily="34" charset="0"/>
              </a:rPr>
              <a:t>ინფორმაციული უსაფრთხოება</a:t>
            </a:r>
            <a:r>
              <a:rPr lang="en-US" sz="2100" b="1" dirty="0" smtClean="0">
                <a:latin typeface="BPG WEB 001 Caps" panose="020B0603030804020204" pitchFamily="34" charset="0"/>
                <a:cs typeface="BPG Web 002" panose="020B0603030804020204" pitchFamily="34" charset="0"/>
              </a:rPr>
              <a:t> vs </a:t>
            </a:r>
            <a:r>
              <a:rPr lang="ka-GE" sz="2100" b="1" dirty="0" smtClean="0">
                <a:latin typeface="BPG WEB 001 Caps" panose="020B0603030804020204" pitchFamily="34" charset="0"/>
                <a:cs typeface="BPG Web 002" panose="020B0603030804020204" pitchFamily="34" charset="0"/>
              </a:rPr>
              <a:t>კიბერუსაფრთხოება</a:t>
            </a:r>
            <a:endParaRPr lang="en-US" sz="21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7750"/>
            <a:ext cx="7470828" cy="3970318"/>
          </a:xfrm>
          <a:prstGeom prst="rect">
            <a:avLst/>
          </a:prstGeom>
          <a:noFill/>
        </p:spPr>
        <p:txBody>
          <a:bodyPr wrap="square" rtlCol="0">
            <a:spAutoFit/>
          </a:bodyPr>
          <a:lstStyle/>
          <a:p>
            <a:pPr algn="just"/>
            <a:r>
              <a:rPr lang="ka-GE" dirty="0" smtClean="0"/>
              <a:t>ინფორმაციული უსაფრთხოება (ინფორმაციის უსაფრთხოება) და კიბერუსაფრთხოება, ხშირად, სინონიმებად გამოიყენება თუმცა მათ განსხვავებული მნიშვნელობა აქვთ.</a:t>
            </a:r>
            <a:r>
              <a:rPr lang="en-US" dirty="0" smtClean="0"/>
              <a:t> </a:t>
            </a:r>
            <a:endParaRPr lang="ka-GE" dirty="0" smtClean="0"/>
          </a:p>
          <a:p>
            <a:pPr algn="just"/>
            <a:endParaRPr lang="ka-GE" dirty="0" smtClean="0"/>
          </a:p>
          <a:p>
            <a:pPr algn="just"/>
            <a:r>
              <a:rPr lang="ka-GE" dirty="0" smtClean="0"/>
              <a:t>ინფორმაციის უსაფრთხოება მოიაზრებს ინფორმაციის დაცვას უნებართვო </a:t>
            </a:r>
            <a:r>
              <a:rPr lang="ka-GE" dirty="0" err="1" smtClean="0"/>
              <a:t>წვდომისგან</a:t>
            </a:r>
            <a:r>
              <a:rPr lang="ka-GE" dirty="0" smtClean="0"/>
              <a:t>, გამოყენებისგან, გამჟღავნებისგან, დაზიანებისგან, შეცვლისგან ან განადგურებისგან მიუხედავად იმისა, თუ რა მატარებელზე იმყოფება ეს ინფორმაცია.</a:t>
            </a:r>
          </a:p>
          <a:p>
            <a:pPr algn="just"/>
            <a:endParaRPr lang="ka-GE" dirty="0" smtClean="0"/>
          </a:p>
          <a:p>
            <a:pPr algn="just"/>
            <a:r>
              <a:rPr lang="ka-GE" dirty="0" smtClean="0"/>
              <a:t>კიბერუსაფრთხოება არის ინფორმაციის უსაფრთხოების ნაწილი, რომელიც ინფორმაციის დაცვას კიბერ საფრთხეებისგან გულისხმობს. კიბერ საფრთხეები შეიძლება უკავშირდებოდეს ინტერნეტის გამოყენებას, დაკავშირებული სისტემების გამოყენებას და სხვა ტიპის ელექტრონული სისტემების გამოყენებას.</a:t>
            </a:r>
            <a:endParaRPr lang="en-US" sz="2000"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26492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0"/>
            <a:ext cx="80772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რისკი (</a:t>
            </a:r>
            <a:r>
              <a:rPr lang="en-US" sz="2700" b="1" dirty="0" smtClean="0">
                <a:latin typeface="BPG WEB 001 Caps" panose="020B0603030804020204" pitchFamily="34" charset="0"/>
                <a:cs typeface="BPG Web 002" panose="020B0603030804020204" pitchFamily="34" charset="0"/>
              </a:rPr>
              <a:t>RISK</a:t>
            </a:r>
            <a:r>
              <a:rPr lang="ka-GE" sz="2700" b="1" dirty="0" smtClean="0">
                <a:latin typeface="BPG WEB 001 Caps" panose="020B0603030804020204" pitchFamily="34" charset="0"/>
                <a:cs typeface="BPG Web 002" panose="020B0603030804020204" pitchFamily="34" charset="0"/>
              </a:rPr>
              <a:t>)</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143000" y="742950"/>
            <a:ext cx="7848600" cy="4278094"/>
          </a:xfrm>
          <a:prstGeom prst="rect">
            <a:avLst/>
          </a:prstGeom>
          <a:noFill/>
        </p:spPr>
        <p:txBody>
          <a:bodyPr wrap="square" rtlCol="0">
            <a:spAutoFit/>
          </a:bodyPr>
          <a:lstStyle/>
          <a:p>
            <a:pPr algn="just"/>
            <a:r>
              <a:rPr lang="ka-GE" sz="1700" dirty="0" err="1">
                <a:latin typeface="Calibri" panose="020F0502020204030204" pitchFamily="34" charset="0"/>
                <a:cs typeface="Calibri" panose="020F0502020204030204" pitchFamily="34" charset="0"/>
              </a:rPr>
              <a:t>კიბერუსაფრთხოებაში</a:t>
            </a:r>
            <a:r>
              <a:rPr lang="ka-GE" sz="1700" dirty="0">
                <a:latin typeface="Calibri" panose="020F0502020204030204" pitchFamily="34" charset="0"/>
                <a:cs typeface="Calibri" panose="020F0502020204030204" pitchFamily="34" charset="0"/>
              </a:rPr>
              <a:t> რისკი გულისხმობს იმის ალბათობას, რომ ჰაკერი გამოიყენებს სისტემის სისუსტეს და ამ ხელყოფის პოტენციურ გავლენას</a:t>
            </a:r>
            <a:r>
              <a:rPr lang="ka-GE" sz="1700" dirty="0" smtClean="0">
                <a:latin typeface="Calibri" panose="020F0502020204030204" pitchFamily="34" charset="0"/>
                <a:cs typeface="Calibri" panose="020F0502020204030204" pitchFamily="34" charset="0"/>
              </a:rPr>
              <a:t>.</a:t>
            </a:r>
          </a:p>
          <a:p>
            <a:pPr algn="just"/>
            <a:endParaRPr lang="en-US" sz="1700" dirty="0">
              <a:latin typeface="Calibri" panose="020F0502020204030204" pitchFamily="34" charset="0"/>
              <a:cs typeface="Calibri" panose="020F0502020204030204" pitchFamily="34" charset="0"/>
            </a:endParaRPr>
          </a:p>
          <a:p>
            <a:pPr algn="just"/>
            <a:r>
              <a:rPr lang="ka-GE" sz="1700" dirty="0" smtClean="0">
                <a:latin typeface="Calibri" panose="020F0502020204030204" pitchFamily="34" charset="0"/>
                <a:cs typeface="Calibri" panose="020F0502020204030204" pitchFamily="34" charset="0"/>
              </a:rPr>
              <a:t>რისკის შეფასებისას კიბერუსაფრთხოების პროფესიონალები, როგორც წესი, შემდეგ ფაქტორებს ითვალისწინებენ:</a:t>
            </a:r>
            <a:endParaRPr lang="en-US" sz="1700" dirty="0">
              <a:latin typeface="Calibri" panose="020F0502020204030204" pitchFamily="34" charset="0"/>
              <a:cs typeface="Calibri" panose="020F0502020204030204" pitchFamily="34" charset="0"/>
            </a:endParaRPr>
          </a:p>
          <a:p>
            <a:pPr marL="285750" lvl="0" indent="-285750" algn="just">
              <a:buFont typeface="Arial" panose="020B0604020202020204" pitchFamily="34" charset="0"/>
              <a:buChar char="•"/>
            </a:pPr>
            <a:r>
              <a:rPr lang="ka-GE" sz="1700" b="1" dirty="0" smtClean="0">
                <a:latin typeface="Calibri" panose="020F0502020204030204" pitchFamily="34" charset="0"/>
                <a:cs typeface="Calibri" panose="020F0502020204030204" pitchFamily="34" charset="0"/>
              </a:rPr>
              <a:t>საფრთხის ალბათობა</a:t>
            </a:r>
            <a:r>
              <a:rPr lang="en-US" sz="1700" dirty="0" smtClean="0">
                <a:latin typeface="Calibri" panose="020F0502020204030204" pitchFamily="34" charset="0"/>
                <a:cs typeface="Calibri" panose="020F0502020204030204" pitchFamily="34" charset="0"/>
              </a:rPr>
              <a:t>: </a:t>
            </a:r>
            <a:r>
              <a:rPr lang="ka-GE" sz="1700" dirty="0">
                <a:latin typeface="Calibri" panose="020F0502020204030204" pitchFamily="34" charset="0"/>
                <a:cs typeface="Calibri" panose="020F0502020204030204" pitchFamily="34" charset="0"/>
              </a:rPr>
              <a:t>კიბერუსაფრთხოების პროფესიონალები იყენებენ დაუცველობების დაზვერვას და მონაცემთა სხვა წყაროებს სხვადასხვა ტიპის თავდასხმების ალბათობის შესაფასებლად.</a:t>
            </a:r>
            <a:endParaRPr lang="en-US" sz="1700" dirty="0">
              <a:latin typeface="Calibri" panose="020F0502020204030204" pitchFamily="34" charset="0"/>
              <a:cs typeface="Calibri" panose="020F0502020204030204" pitchFamily="34" charset="0"/>
            </a:endParaRPr>
          </a:p>
          <a:p>
            <a:pPr marL="285750" lvl="0" indent="-285750" algn="just">
              <a:buFont typeface="Arial" panose="020B0604020202020204" pitchFamily="34" charset="0"/>
              <a:buChar char="•"/>
            </a:pPr>
            <a:r>
              <a:rPr lang="ka-GE" sz="1700" b="1" dirty="0" smtClean="0">
                <a:latin typeface="Calibri" panose="020F0502020204030204" pitchFamily="34" charset="0"/>
                <a:cs typeface="Calibri" panose="020F0502020204030204" pitchFamily="34" charset="0"/>
              </a:rPr>
              <a:t>აქტივის ღირებულება</a:t>
            </a:r>
            <a:r>
              <a:rPr lang="en-US" sz="1700" dirty="0" smtClean="0">
                <a:latin typeface="Calibri" panose="020F0502020204030204" pitchFamily="34" charset="0"/>
                <a:cs typeface="Calibri" panose="020F0502020204030204" pitchFamily="34" charset="0"/>
              </a:rPr>
              <a:t>: </a:t>
            </a:r>
            <a:r>
              <a:rPr lang="ka-GE" sz="1700" dirty="0">
                <a:latin typeface="Calibri" panose="020F0502020204030204" pitchFamily="34" charset="0"/>
                <a:cs typeface="Calibri" panose="020F0502020204030204" pitchFamily="34" charset="0"/>
              </a:rPr>
              <a:t>რისკის ქვეშ მყოფი აქტივების ღირებულება. მაგალითად, ფინანსურმა ინსტიტუციამ მათი მომხმარებლის მონაცემები და ტრანზაქციის სისტემები შეიძლება მიიჩნიოს მაღალი ღირებულების აქტივებად.</a:t>
            </a:r>
            <a:endParaRPr lang="en-US" sz="1700" dirty="0">
              <a:latin typeface="Calibri" panose="020F0502020204030204" pitchFamily="34" charset="0"/>
              <a:cs typeface="Calibri" panose="020F0502020204030204" pitchFamily="34" charset="0"/>
            </a:endParaRPr>
          </a:p>
          <a:p>
            <a:pPr marL="285750" lvl="0" indent="-285750" algn="just">
              <a:buFont typeface="Arial" panose="020B0604020202020204" pitchFamily="34" charset="0"/>
              <a:buChar char="•"/>
            </a:pPr>
            <a:r>
              <a:rPr lang="ka-GE" sz="1700" b="1" dirty="0" smtClean="0">
                <a:latin typeface="Calibri" panose="020F0502020204030204" pitchFamily="34" charset="0"/>
                <a:cs typeface="Calibri" panose="020F0502020204030204" pitchFamily="34" charset="0"/>
              </a:rPr>
              <a:t>პოტენციური ზარალი</a:t>
            </a:r>
            <a:r>
              <a:rPr lang="en-US" sz="1700" dirty="0" smtClean="0">
                <a:latin typeface="Calibri" panose="020F0502020204030204" pitchFamily="34" charset="0"/>
                <a:cs typeface="Calibri" panose="020F0502020204030204" pitchFamily="34" charset="0"/>
              </a:rPr>
              <a:t>: </a:t>
            </a:r>
            <a:r>
              <a:rPr lang="ka-GE" sz="1700" dirty="0">
                <a:latin typeface="Calibri" panose="020F0502020204030204" pitchFamily="34" charset="0"/>
                <a:cs typeface="Calibri" panose="020F0502020204030204" pitchFamily="34" charset="0"/>
              </a:rPr>
              <a:t>ზარალი წარმატებული შეტევის დროს. </a:t>
            </a:r>
          </a:p>
          <a:p>
            <a:pPr marL="285750" lvl="0" indent="-285750" algn="just">
              <a:buFont typeface="Arial" panose="020B0604020202020204" pitchFamily="34" charset="0"/>
              <a:buChar char="•"/>
            </a:pPr>
            <a:r>
              <a:rPr lang="ka-GE" sz="1700" dirty="0">
                <a:latin typeface="Calibri" panose="020F0502020204030204" pitchFamily="34" charset="0"/>
                <a:cs typeface="Calibri" panose="020F0502020204030204" pitchFamily="34" charset="0"/>
              </a:rPr>
              <a:t>მაგალითად, გამოსასყიდის ტიპის წარმატებულმა შეტევამ შეიძლება გამოიწვიოს მნიშვნელოვანი ფინანსური ზარალი, რეპუტაციის ზიანი და </a:t>
            </a:r>
            <a:r>
              <a:rPr lang="ka-GE" sz="1700" dirty="0" smtClean="0">
                <a:latin typeface="Calibri" panose="020F0502020204030204" pitchFamily="34" charset="0"/>
                <a:cs typeface="Calibri" panose="020F0502020204030204" pitchFamily="34" charset="0"/>
              </a:rPr>
              <a:t>სამართლებრივი </a:t>
            </a:r>
            <a:r>
              <a:rPr lang="ka-GE" sz="1700" dirty="0">
                <a:latin typeface="Calibri" panose="020F0502020204030204" pitchFamily="34" charset="0"/>
                <a:cs typeface="Calibri" panose="020F0502020204030204" pitchFamily="34" charset="0"/>
              </a:rPr>
              <a:t>ვალდებულებები.</a:t>
            </a:r>
            <a:endParaRPr lang="en-US" sz="1700"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306143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57150"/>
            <a:ext cx="7924800" cy="646375"/>
          </a:xfrm>
        </p:spPr>
        <p:txBody>
          <a:bodyPr>
            <a:normAutofit/>
          </a:bodyPr>
          <a:lstStyle/>
          <a:p>
            <a:r>
              <a:rPr lang="en-US" sz="2700" b="1" dirty="0" smtClean="0">
                <a:latin typeface="BPG WEB 001 Caps" panose="020B0603030804020204" pitchFamily="34" charset="0"/>
                <a:cs typeface="BPG Web 002" panose="020B0603030804020204" pitchFamily="34" charset="0"/>
              </a:rPr>
              <a:t>CIA</a:t>
            </a:r>
            <a:endParaRPr lang="en-US" sz="27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666750"/>
            <a:ext cx="7620000" cy="424731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CIA </a:t>
            </a:r>
            <a:r>
              <a:rPr lang="ka-GE" dirty="0" smtClean="0">
                <a:latin typeface="Calibri" panose="020F0502020204030204" pitchFamily="34" charset="0"/>
                <a:cs typeface="Calibri" panose="020F0502020204030204" pitchFamily="34" charset="0"/>
              </a:rPr>
              <a:t>არის ინფორმაციის უსაფრთხოებაში განსაკუთრებით ხშირად გამოყენებადი შემოკლება, რომელიც გულისხმობს კონფიდენციალურობას (</a:t>
            </a:r>
            <a:r>
              <a:rPr lang="en-US" b="1" dirty="0" smtClean="0">
                <a:latin typeface="Calibri" panose="020F0502020204030204" pitchFamily="34" charset="0"/>
                <a:cs typeface="Calibri" panose="020F0502020204030204" pitchFamily="34" charset="0"/>
              </a:rPr>
              <a:t>Confidentiality</a:t>
            </a:r>
            <a:r>
              <a:rPr lang="ka-GE"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მთლიანობას (</a:t>
            </a:r>
            <a:r>
              <a:rPr lang="en-US" b="1" dirty="0" smtClean="0">
                <a:latin typeface="Calibri" panose="020F0502020204030204" pitchFamily="34" charset="0"/>
                <a:cs typeface="Calibri" panose="020F0502020204030204" pitchFamily="34" charset="0"/>
              </a:rPr>
              <a:t>Integrity</a:t>
            </a:r>
            <a:r>
              <a:rPr lang="ka-GE"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და ხელმისაწვდომობას (</a:t>
            </a:r>
            <a:r>
              <a:rPr lang="en-US" b="1" dirty="0" smtClean="0">
                <a:latin typeface="Calibri" panose="020F0502020204030204" pitchFamily="34" charset="0"/>
                <a:cs typeface="Calibri" panose="020F0502020204030204" pitchFamily="34" charset="0"/>
              </a:rPr>
              <a:t>Availability</a:t>
            </a:r>
            <a:r>
              <a:rPr lang="ka-GE" b="1"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ეს არის ინფორმაციის დაცულობის სამი ძირითადი პრინციპი.</a:t>
            </a:r>
            <a:endParaRPr lang="en-US" dirty="0">
              <a:latin typeface="Calibri" panose="020F0502020204030204" pitchFamily="34" charset="0"/>
              <a:cs typeface="Calibri" panose="020F0502020204030204" pitchFamily="34" charset="0"/>
            </a:endParaRPr>
          </a:p>
          <a:p>
            <a:r>
              <a:rPr lang="ka-GE" b="1" dirty="0" smtClean="0">
                <a:latin typeface="Calibri" panose="020F0502020204030204" pitchFamily="34" charset="0"/>
                <a:cs typeface="Calibri" panose="020F0502020204030204" pitchFamily="34" charset="0"/>
              </a:rPr>
              <a:t>კონფიდენციალურობა</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კონფიდენციალურობა ინფორმაციის უნებართ</a:t>
            </a:r>
            <a:r>
              <a:rPr lang="ka-GE" dirty="0">
                <a:latin typeface="Calibri" panose="020F0502020204030204" pitchFamily="34" charset="0"/>
                <a:cs typeface="Calibri" panose="020F0502020204030204" pitchFamily="34" charset="0"/>
              </a:rPr>
              <a:t>ვ</a:t>
            </a:r>
            <a:r>
              <a:rPr lang="ka-GE" dirty="0" smtClean="0">
                <a:latin typeface="Calibri" panose="020F0502020204030204" pitchFamily="34" charset="0"/>
                <a:cs typeface="Calibri" panose="020F0502020204030204" pitchFamily="34" charset="0"/>
              </a:rPr>
              <a:t>ოდ </a:t>
            </a:r>
            <a:r>
              <a:rPr lang="ka-GE" dirty="0" err="1" smtClean="0">
                <a:latin typeface="Calibri" panose="020F0502020204030204" pitchFamily="34" charset="0"/>
                <a:cs typeface="Calibri" panose="020F0502020204030204" pitchFamily="34" charset="0"/>
              </a:rPr>
              <a:t>წვდომისგან</a:t>
            </a:r>
            <a:r>
              <a:rPr lang="ka-GE" dirty="0" smtClean="0">
                <a:latin typeface="Calibri" panose="020F0502020204030204" pitchFamily="34" charset="0"/>
                <a:cs typeface="Calibri" panose="020F0502020204030204" pitchFamily="34" charset="0"/>
              </a:rPr>
              <a:t> დაცვას გულისხმობს.</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ეს იმას ნიშნავს, რომ მხოლოდ ნებადართულ (</a:t>
            </a:r>
            <a:r>
              <a:rPr lang="en-US" dirty="0" smtClean="0">
                <a:latin typeface="Calibri" panose="020F0502020204030204" pitchFamily="34" charset="0"/>
                <a:cs typeface="Calibri" panose="020F0502020204030204" pitchFamily="34" charset="0"/>
              </a:rPr>
              <a:t>authorized</a:t>
            </a:r>
            <a:r>
              <a:rPr lang="ka-GE" dirty="0" smtClean="0">
                <a:latin typeface="Calibri" panose="020F0502020204030204" pitchFamily="34" charset="0"/>
                <a:cs typeface="Calibri" panose="020F0502020204030204" pitchFamily="34" charset="0"/>
              </a:rPr>
              <a:t>) პერსონალს ექნება წვდომა კონფიდენციალურ ინფორმაციაზე.</a:t>
            </a:r>
            <a:endParaRPr lang="en-US" dirty="0">
              <a:latin typeface="Calibri" panose="020F0502020204030204" pitchFamily="34" charset="0"/>
              <a:cs typeface="Calibri" panose="020F0502020204030204" pitchFamily="34" charset="0"/>
            </a:endParaRPr>
          </a:p>
          <a:p>
            <a:r>
              <a:rPr lang="ka-GE" b="1" dirty="0" smtClean="0">
                <a:latin typeface="Calibri" panose="020F0502020204030204" pitchFamily="34" charset="0"/>
                <a:cs typeface="Calibri" panose="020F0502020204030204" pitchFamily="34" charset="0"/>
              </a:rPr>
              <a:t>მთლიანობა</a:t>
            </a:r>
            <a:r>
              <a:rPr lang="en-US" dirty="0" smtClean="0">
                <a:latin typeface="Calibri" panose="020F0502020204030204" pitchFamily="34" charset="0"/>
                <a:cs typeface="Calibri" panose="020F0502020204030204" pitchFamily="34" charset="0"/>
              </a:rPr>
              <a:t>: </a:t>
            </a:r>
            <a:r>
              <a:rPr lang="ka-GE" dirty="0">
                <a:latin typeface="Calibri" panose="020F0502020204030204" pitchFamily="34" charset="0"/>
                <a:cs typeface="Calibri" panose="020F0502020204030204" pitchFamily="34" charset="0"/>
              </a:rPr>
              <a:t>მთლიანობა უნებართვო შეცვლისგან მონაცემების დაცვას ნიშნავს. </a:t>
            </a:r>
            <a:r>
              <a:rPr lang="ka-GE" dirty="0" smtClean="0">
                <a:latin typeface="Calibri" panose="020F0502020204030204" pitchFamily="34" charset="0"/>
                <a:cs typeface="Calibri" panose="020F0502020204030204" pitchFamily="34" charset="0"/>
              </a:rPr>
              <a:t>ეს ნიშნავს, რომ ინფორმაცია ყოველთვის ზუსტი იქნება და მისი შეცვლა მხოლოდ ნებადართულ მომხმარებლებს შეეძლებათ.</a:t>
            </a:r>
            <a:endParaRPr lang="en-US" dirty="0">
              <a:latin typeface="Calibri" panose="020F0502020204030204" pitchFamily="34" charset="0"/>
              <a:cs typeface="Calibri" panose="020F0502020204030204" pitchFamily="34" charset="0"/>
            </a:endParaRPr>
          </a:p>
          <a:p>
            <a:r>
              <a:rPr lang="ka-GE" b="1" dirty="0" smtClean="0">
                <a:latin typeface="Calibri" panose="020F0502020204030204" pitchFamily="34" charset="0"/>
                <a:cs typeface="Calibri" panose="020F0502020204030204" pitchFamily="34" charset="0"/>
              </a:rPr>
              <a:t>ხელმისაწვდომობა</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უკავშირდება ინფორმაციაზე წვდომის </a:t>
            </a:r>
            <a:r>
              <a:rPr lang="ka-GE" smtClean="0">
                <a:latin typeface="Calibri" panose="020F0502020204030204" pitchFamily="34" charset="0"/>
                <a:cs typeface="Calibri" panose="020F0502020204030204" pitchFamily="34" charset="0"/>
              </a:rPr>
              <a:t>დაცვას შეფერხებისგან</a:t>
            </a:r>
            <a:r>
              <a:rPr lang="en-US" dirty="0" smtClean="0">
                <a:latin typeface="Calibri" panose="020F0502020204030204" pitchFamily="34" charset="0"/>
                <a:cs typeface="Calibri" panose="020F0502020204030204" pitchFamily="34" charset="0"/>
              </a:rPr>
              <a:t>. </a:t>
            </a:r>
            <a:r>
              <a:rPr lang="ka-GE" dirty="0" smtClean="0">
                <a:latin typeface="Calibri" panose="020F0502020204030204" pitchFamily="34" charset="0"/>
                <a:cs typeface="Calibri" panose="020F0502020204030204" pitchFamily="34" charset="0"/>
              </a:rPr>
              <a:t>ეს ნიშნავს, რომ ინფორმაცია ხელმისაწვდომი იქნება მომხმარებლებისთვის როცა ეს საჭირო გახდება მათთვის.</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018993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რისკების მართვა</a:t>
            </a:r>
            <a:endParaRPr lang="en-US" sz="2700" b="1" dirty="0">
              <a:latin typeface="BPG WEB 001 Caps" panose="020B0603030804020204" pitchFamily="34" charset="0"/>
              <a:cs typeface="BPG Web 002" panose="020B0603030804020204" pitchFamily="34" charset="0"/>
            </a:endParaRPr>
          </a:p>
        </p:txBody>
      </p:sp>
      <p:sp>
        <p:nvSpPr>
          <p:cNvPr id="3" name="Rectangle 2"/>
          <p:cNvSpPr/>
          <p:nvPr/>
        </p:nvSpPr>
        <p:spPr>
          <a:xfrm>
            <a:off x="1219200" y="1047750"/>
            <a:ext cx="5638800" cy="3139321"/>
          </a:xfrm>
          <a:prstGeom prst="rect">
            <a:avLst/>
          </a:prstGeom>
        </p:spPr>
        <p:txBody>
          <a:bodyPr wrap="square">
            <a:spAutoFit/>
          </a:bodyPr>
          <a:lstStyle/>
          <a:p>
            <a:pPr algn="just"/>
            <a:r>
              <a:rPr lang="ka-GE" dirty="0" smtClean="0"/>
              <a:t>2400 წლის წინ ჩინელი გენერლის (</a:t>
            </a:r>
            <a:r>
              <a:rPr lang="en-US" dirty="0"/>
              <a:t>Sun Tzu </a:t>
            </a:r>
            <a:r>
              <a:rPr lang="en-US" dirty="0" smtClean="0"/>
              <a:t>Wu</a:t>
            </a:r>
            <a:r>
              <a:rPr lang="ka-GE" dirty="0" smtClean="0"/>
              <a:t>) მიერ ნათქვამ ფრაზებს პირდაპირი კავშირი აქვს თანამედროვე ინფორმაციის უსაფრთხოებასთან:</a:t>
            </a:r>
            <a:endParaRPr lang="en-US" dirty="0" smtClean="0"/>
          </a:p>
          <a:p>
            <a:endParaRPr lang="ka-GE" dirty="0" smtClean="0"/>
          </a:p>
          <a:p>
            <a:pPr marL="285750" indent="-285750">
              <a:buFont typeface="Arial" panose="020B0604020202020204" pitchFamily="34" charset="0"/>
              <a:buChar char="•"/>
            </a:pPr>
            <a:r>
              <a:rPr lang="ka-GE" i="1" dirty="0"/>
              <a:t>თუ იცნობ მტერს და იცნობ საკუთარ თავს, არ შეგეშინდება ასი ბრძოლის შედეგისაც.</a:t>
            </a:r>
          </a:p>
          <a:p>
            <a:pPr marL="285750" indent="-285750">
              <a:buFont typeface="Arial" panose="020B0604020202020204" pitchFamily="34" charset="0"/>
              <a:buChar char="•"/>
            </a:pPr>
            <a:r>
              <a:rPr lang="ka-GE" i="1" dirty="0"/>
              <a:t>თუ იცნობ საკუთარ თავს, მაგრამ არა მტერს, ყოველ გამარჯვების შემდეგ, დამარცხებასაც განიცდი.</a:t>
            </a:r>
          </a:p>
          <a:p>
            <a:pPr marL="285750" indent="-285750">
              <a:buFont typeface="Arial" panose="020B0604020202020204" pitchFamily="34" charset="0"/>
              <a:buChar char="•"/>
            </a:pPr>
            <a:r>
              <a:rPr lang="ka-GE" i="1" dirty="0"/>
              <a:t>თუ არც მტერს იცნობ და არც საკუთარ თავს, ყველა ბრძოლაში დანებდები.</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1162050"/>
            <a:ext cx="1743075" cy="2628900"/>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256880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რისკების მართვა</a:t>
            </a:r>
            <a:endParaRPr lang="en-US" sz="2700" b="1" dirty="0">
              <a:latin typeface="BPG WEB 001 Caps" panose="020B0603030804020204" pitchFamily="34" charset="0"/>
              <a:cs typeface="BPG Web 002" panose="020B0603030804020204" pitchFamily="34" charset="0"/>
            </a:endParaRPr>
          </a:p>
        </p:txBody>
      </p:sp>
      <p:sp>
        <p:nvSpPr>
          <p:cNvPr id="2" name="Rectangle 1"/>
          <p:cNvSpPr/>
          <p:nvPr/>
        </p:nvSpPr>
        <p:spPr>
          <a:xfrm>
            <a:off x="1143000" y="1041290"/>
            <a:ext cx="7848600" cy="2862322"/>
          </a:xfrm>
          <a:prstGeom prst="rect">
            <a:avLst/>
          </a:prstGeom>
        </p:spPr>
        <p:txBody>
          <a:bodyPr wrap="square">
            <a:spAutoFit/>
          </a:bodyPr>
          <a:lstStyle/>
          <a:p>
            <a:pPr algn="just"/>
            <a:r>
              <a:rPr lang="ka-GE" dirty="0"/>
              <a:t>რისკების </a:t>
            </a:r>
            <a:r>
              <a:rPr lang="ka-GE" dirty="0" smtClean="0"/>
              <a:t>მართვა </a:t>
            </a:r>
            <a:r>
              <a:rPr lang="ka-GE" dirty="0"/>
              <a:t>არის ორგანიზაციის საინფორმაციო აქტივებისა და ინფრასტრუქტურის მოწყვლადობის გამოვლენის პროცესი და ამ რისკის დასაშვებ დონემდე შესამცირებლად ნაბიჯების გადადგმა</a:t>
            </a:r>
            <a:r>
              <a:rPr lang="ka-GE" dirty="0" smtClean="0"/>
              <a:t>.</a:t>
            </a:r>
          </a:p>
          <a:p>
            <a:pPr algn="just"/>
            <a:endParaRPr lang="en-US" dirty="0"/>
          </a:p>
          <a:p>
            <a:pPr algn="just"/>
            <a:r>
              <a:rPr lang="en-US" dirty="0" smtClean="0"/>
              <a:t>C.I.A.</a:t>
            </a:r>
            <a:r>
              <a:rPr lang="ka-GE" dirty="0" smtClean="0"/>
              <a:t>-ს სამეულის თითოეული ელემენტი </a:t>
            </a:r>
            <a:r>
              <a:rPr lang="ka-GE" dirty="0"/>
              <a:t>არის </a:t>
            </a:r>
            <a:r>
              <a:rPr lang="en-US" dirty="0" smtClean="0"/>
              <a:t>IT </a:t>
            </a:r>
            <a:r>
              <a:rPr lang="ka-GE" dirty="0"/>
              <a:t>ორგანიზაციის გრძელვადიანი კონკურენტუნარიანობის შენარჩუნების არსებითი </a:t>
            </a:r>
            <a:r>
              <a:rPr lang="ka-GE" dirty="0" smtClean="0"/>
              <a:t>ნაწილი. </a:t>
            </a:r>
            <a:r>
              <a:rPr lang="ka-GE" dirty="0"/>
              <a:t>თუ ორგანიზაცია დამოკიდებულია </a:t>
            </a:r>
            <a:r>
              <a:rPr lang="en-US" dirty="0"/>
              <a:t>IT-</a:t>
            </a:r>
            <a:r>
              <a:rPr lang="ka-GE" dirty="0"/>
              <a:t>ზე დაფუძნებულ სისტემებზე, ინფორმაციის უსაფრთხოება და რისკის მართვის დისციპლინა უნდა გახდეს ბიზნეს გადაწყვეტილებების მიღების განუყოფელი ნაწილი, რომ კომპანია ქმედითუნარიანი </a:t>
            </a:r>
            <a:r>
              <a:rPr lang="ka-GE" dirty="0" smtClean="0"/>
              <a:t>იყოს მუდამ. </a:t>
            </a:r>
            <a:endParaRPr lang="en-US" dirty="0"/>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3633004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en-US" sz="2700" b="1" dirty="0">
                <a:latin typeface="BPG WEB 001 Caps" panose="020B0603030804020204" pitchFamily="34" charset="0"/>
                <a:cs typeface="BPG Web 002" panose="020B0603030804020204" pitchFamily="34" charset="0"/>
              </a:rPr>
              <a:t>Risk </a:t>
            </a:r>
            <a:r>
              <a:rPr lang="en-US" sz="2700" b="1" dirty="0" smtClean="0">
                <a:latin typeface="BPG WEB 001 Caps" panose="020B0603030804020204" pitchFamily="34" charset="0"/>
                <a:cs typeface="BPG Web 002" panose="020B0603030804020204" pitchFamily="34" charset="0"/>
              </a:rPr>
              <a:t>Management</a:t>
            </a:r>
            <a:endParaRPr lang="en-US" sz="2700" b="1" dirty="0">
              <a:latin typeface="BPG WEB 001 Caps" panose="020B0603030804020204" pitchFamily="34" charset="0"/>
              <a:cs typeface="BPG Web 002" panose="020B0603030804020204" pitchFamily="34" charset="0"/>
            </a:endParaRPr>
          </a:p>
        </p:txBody>
      </p:sp>
      <p:sp>
        <p:nvSpPr>
          <p:cNvPr id="3" name="Rectangle 2"/>
          <p:cNvSpPr/>
          <p:nvPr/>
        </p:nvSpPr>
        <p:spPr>
          <a:xfrm>
            <a:off x="1219200" y="1047750"/>
            <a:ext cx="7696200" cy="3139321"/>
          </a:xfrm>
          <a:prstGeom prst="rect">
            <a:avLst/>
          </a:prstGeom>
        </p:spPr>
        <p:txBody>
          <a:bodyPr wrap="square">
            <a:spAutoFit/>
          </a:bodyPr>
          <a:lstStyle/>
          <a:p>
            <a:pPr algn="just"/>
            <a:r>
              <a:rPr lang="ka-GE" dirty="0" smtClean="0"/>
              <a:t>რისკების მართვა სამ ძირითად ნაბიჯს მოიცავს: რისკების გამოვლენა, მათი შეფასება და კონტროლი:</a:t>
            </a:r>
            <a:endParaRPr lang="en-US" dirty="0"/>
          </a:p>
          <a:p>
            <a:pPr marL="285750" indent="-285750" algn="just">
              <a:buFont typeface="Arial" panose="020B0604020202020204" pitchFamily="34" charset="0"/>
              <a:buChar char="•"/>
            </a:pPr>
            <a:r>
              <a:rPr lang="ka-GE" dirty="0" smtClean="0"/>
              <a:t>რისკის</a:t>
            </a:r>
            <a:r>
              <a:rPr lang="en-US" dirty="0" smtClean="0"/>
              <a:t> </a:t>
            </a:r>
            <a:r>
              <a:rPr lang="ka-GE" dirty="0" smtClean="0"/>
              <a:t>გამოვლენა (</a:t>
            </a:r>
            <a:r>
              <a:rPr lang="en-US" b="1" dirty="0" smtClean="0"/>
              <a:t>identification</a:t>
            </a:r>
            <a:r>
              <a:rPr lang="ka-GE" b="1" dirty="0" smtClean="0"/>
              <a:t>)</a:t>
            </a:r>
            <a:r>
              <a:rPr lang="en-US" dirty="0" smtClean="0"/>
              <a:t> </a:t>
            </a:r>
            <a:r>
              <a:rPr lang="ka-GE" dirty="0" smtClean="0"/>
              <a:t>არის </a:t>
            </a:r>
            <a:r>
              <a:rPr lang="ka-GE" dirty="0"/>
              <a:t>ორგანიზაციის საინფორმაციო ტექნოლოგიების უსაფრთხოების მდგომარეობისა და მის წინაშე მდგარი </a:t>
            </a:r>
            <a:r>
              <a:rPr lang="ka-GE" dirty="0" smtClean="0"/>
              <a:t>საფრთხეების შემოწმება </a:t>
            </a:r>
            <a:r>
              <a:rPr lang="ka-GE" dirty="0"/>
              <a:t>და </a:t>
            </a:r>
            <a:r>
              <a:rPr lang="ka-GE" dirty="0" smtClean="0"/>
              <a:t>აღწერა.</a:t>
            </a:r>
          </a:p>
          <a:p>
            <a:pPr marL="285750" indent="-285750" algn="just">
              <a:buFont typeface="Arial" panose="020B0604020202020204" pitchFamily="34" charset="0"/>
              <a:buChar char="•"/>
            </a:pPr>
            <a:r>
              <a:rPr lang="ka-GE" dirty="0" smtClean="0"/>
              <a:t>რისკის შეფასება</a:t>
            </a:r>
            <a:r>
              <a:rPr lang="en-US" dirty="0" smtClean="0"/>
              <a:t> </a:t>
            </a:r>
            <a:r>
              <a:rPr lang="ka-GE" dirty="0" smtClean="0"/>
              <a:t>(</a:t>
            </a:r>
            <a:r>
              <a:rPr lang="en-US" b="1" dirty="0" smtClean="0"/>
              <a:t>assessment</a:t>
            </a:r>
            <a:r>
              <a:rPr lang="ka-GE" b="1" dirty="0" smtClean="0"/>
              <a:t>)</a:t>
            </a:r>
            <a:r>
              <a:rPr lang="en-US" dirty="0" smtClean="0"/>
              <a:t> </a:t>
            </a:r>
            <a:r>
              <a:rPr lang="ka-GE" dirty="0"/>
              <a:t>არის იმის განსაზღვრა, თუ რამდენად არის ორგანიზაციის საინფორმაციო აქტივები დაუცველი ან რისკის ქვეშ</a:t>
            </a:r>
            <a:r>
              <a:rPr lang="ka-GE" dirty="0" smtClean="0"/>
              <a:t>.</a:t>
            </a:r>
          </a:p>
          <a:p>
            <a:pPr marL="285750" indent="-285750" algn="just">
              <a:buFont typeface="Arial" panose="020B0604020202020204" pitchFamily="34" charset="0"/>
              <a:buChar char="•"/>
            </a:pPr>
            <a:r>
              <a:rPr lang="ka-GE" dirty="0" smtClean="0"/>
              <a:t>რისკის კონტროლი (</a:t>
            </a:r>
            <a:r>
              <a:rPr lang="en-US" b="1" dirty="0" smtClean="0"/>
              <a:t>control</a:t>
            </a:r>
            <a:r>
              <a:rPr lang="ka-GE" b="1" dirty="0" smtClean="0"/>
              <a:t>)</a:t>
            </a:r>
            <a:r>
              <a:rPr lang="en-US" dirty="0" smtClean="0"/>
              <a:t> </a:t>
            </a:r>
            <a:r>
              <a:rPr lang="ka-GE" dirty="0"/>
              <a:t>არის კონტროლის </a:t>
            </a:r>
            <a:r>
              <a:rPr lang="ka-GE" dirty="0" smtClean="0"/>
              <a:t>მექანიზმების გამოყენება </a:t>
            </a:r>
            <a:r>
              <a:rPr lang="ka-GE" dirty="0"/>
              <a:t>ორგანიზაციის მონაცემთა და </a:t>
            </a:r>
            <a:r>
              <a:rPr lang="ka-GE" dirty="0" smtClean="0"/>
              <a:t>ინფორმაციის სისტემებისთვის </a:t>
            </a:r>
            <a:r>
              <a:rPr lang="ka-GE" dirty="0"/>
              <a:t>რისკების შესამცირებლად</a:t>
            </a:r>
            <a:r>
              <a:rPr lang="en-US" dirty="0" smtClean="0"/>
              <a:t>.</a:t>
            </a:r>
            <a:endParaRPr lang="en-US" dirty="0"/>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610730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7924800" cy="646375"/>
          </a:xfrm>
        </p:spPr>
        <p:txBody>
          <a:bodyPr>
            <a:normAutofit/>
          </a:bodyPr>
          <a:lstStyle/>
          <a:p>
            <a:r>
              <a:rPr lang="ka-GE" sz="2700" b="1" dirty="0" smtClean="0">
                <a:latin typeface="BPG WEB 001 Caps" panose="020B0603030804020204" pitchFamily="34" charset="0"/>
                <a:cs typeface="BPG Web 002" panose="020B0603030804020204" pitchFamily="34" charset="0"/>
              </a:rPr>
              <a:t>რისკების მართვა</a:t>
            </a:r>
            <a:endParaRPr lang="en-US" sz="2700" b="1" dirty="0">
              <a:latin typeface="BPG WEB 001 Caps" panose="020B0603030804020204" pitchFamily="34" charset="0"/>
              <a:cs typeface="BPG Web 002" panose="020B0603030804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146" y="880276"/>
            <a:ext cx="7283307" cy="4231157"/>
          </a:xfrm>
          <a:prstGeom prst="rect">
            <a:avLst/>
          </a:prstGeom>
        </p:spPr>
      </p:pic>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37325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განმარტება</a:t>
            </a:r>
            <a:endParaRPr lang="en-US" sz="26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00" y="1041952"/>
            <a:ext cx="7470828" cy="3539430"/>
          </a:xfrm>
          <a:prstGeom prst="rect">
            <a:avLst/>
          </a:prstGeom>
          <a:noFill/>
        </p:spPr>
        <p:txBody>
          <a:bodyPr wrap="square" rtlCol="0">
            <a:spAutoFit/>
          </a:bodyPr>
          <a:lstStyle/>
          <a:p>
            <a:pPr algn="just"/>
            <a:r>
              <a:rPr lang="ka-GE" sz="1600" dirty="0" smtClean="0"/>
              <a:t>ქვემოთ მოყვანილია ინფორმაციის უსაფრთხოების მრავალი განმარტება:</a:t>
            </a:r>
            <a:endParaRPr lang="en-US" sz="1600" dirty="0"/>
          </a:p>
          <a:p>
            <a:pPr algn="just"/>
            <a:r>
              <a:rPr lang="en-US" sz="1600" dirty="0"/>
              <a:t>1. </a:t>
            </a:r>
            <a:r>
              <a:rPr lang="en-US" sz="1600" dirty="0" smtClean="0"/>
              <a:t>"</a:t>
            </a:r>
            <a:r>
              <a:rPr lang="ka-GE" sz="1600" dirty="0" smtClean="0"/>
              <a:t>ინფორმაციის </a:t>
            </a:r>
            <a:r>
              <a:rPr lang="ka-GE" sz="1600" dirty="0"/>
              <a:t>კონფიდენციალურობის, მთლიანობისა და ხელმისაწვდომობის დაცვა. </a:t>
            </a:r>
            <a:r>
              <a:rPr lang="ka-GE" sz="1600" dirty="0" smtClean="0"/>
              <a:t>გარდა </a:t>
            </a:r>
            <a:r>
              <a:rPr lang="ka-GE" sz="1600" dirty="0"/>
              <a:t>ამისა, სხვა </a:t>
            </a:r>
            <a:r>
              <a:rPr lang="ka-GE" sz="1600" dirty="0" smtClean="0"/>
              <a:t>ასპექტები, </a:t>
            </a:r>
            <a:r>
              <a:rPr lang="ka-GE" sz="1600" dirty="0"/>
              <a:t>როგორიცაა ავთენტურობა, ანგარიშვალდებულება, უარყოფა და სანდოობა ასევე შეიძლება იყოს </a:t>
            </a:r>
            <a:r>
              <a:rPr lang="ka-GE" sz="1600" dirty="0" smtClean="0"/>
              <a:t>ჩართული</a:t>
            </a:r>
            <a:r>
              <a:rPr lang="en-US" sz="1600" dirty="0" smtClean="0"/>
              <a:t>." </a:t>
            </a:r>
            <a:r>
              <a:rPr lang="en-US" sz="1600" dirty="0"/>
              <a:t>(ISO/IEC 27000:2009)</a:t>
            </a:r>
          </a:p>
          <a:p>
            <a:pPr algn="just"/>
            <a:r>
              <a:rPr lang="en-US" sz="1600" dirty="0"/>
              <a:t>2. </a:t>
            </a:r>
            <a:r>
              <a:rPr lang="en-US" sz="1600" dirty="0" smtClean="0"/>
              <a:t>"</a:t>
            </a:r>
            <a:r>
              <a:rPr lang="ka-GE" sz="1600" dirty="0"/>
              <a:t> ინფორმაციის </a:t>
            </a:r>
            <a:r>
              <a:rPr lang="ka-GE" sz="1600" dirty="0" smtClean="0"/>
              <a:t>დაცვა </a:t>
            </a:r>
            <a:r>
              <a:rPr lang="ka-GE" sz="1600" dirty="0"/>
              <a:t>უნებართვო </a:t>
            </a:r>
            <a:r>
              <a:rPr lang="ka-GE" sz="1600" dirty="0" err="1"/>
              <a:t>წვდომისგან</a:t>
            </a:r>
            <a:r>
              <a:rPr lang="ka-GE" sz="1600" dirty="0"/>
              <a:t>, გამოყენებისგან, გამჟღავნებისგან, დაზიანებისგან, შეცვლისგან ან განადგურებისგან </a:t>
            </a:r>
            <a:r>
              <a:rPr lang="ka-GE" sz="1600" dirty="0" smtClean="0"/>
              <a:t>იმისთვის, რომ უზრუნველყოფილი იყოს მისი კონფიდენციალურობა, მთლიანობა და ხელმისაწვდომობა</a:t>
            </a:r>
            <a:r>
              <a:rPr lang="en-US" sz="1600" dirty="0" smtClean="0"/>
              <a:t>." </a:t>
            </a:r>
            <a:r>
              <a:rPr lang="en-US" sz="1600" dirty="0"/>
              <a:t>(CNSS, 2010)</a:t>
            </a:r>
          </a:p>
          <a:p>
            <a:pPr algn="just"/>
            <a:r>
              <a:rPr lang="en-US" sz="1600" dirty="0"/>
              <a:t>3. </a:t>
            </a:r>
            <a:r>
              <a:rPr lang="en-US" sz="1600" dirty="0" smtClean="0"/>
              <a:t>„</a:t>
            </a:r>
            <a:r>
              <a:rPr lang="ka-GE" sz="1600" dirty="0" smtClean="0"/>
              <a:t>უზრუნველყოფს, რომ მხოლოდ ნებადართულ მომხმარებლებს (კონფიდენციალობა) ჰქონდეთ წვდომა</a:t>
            </a:r>
            <a:r>
              <a:rPr lang="en-US" sz="1600" dirty="0" smtClean="0"/>
              <a:t> </a:t>
            </a:r>
            <a:r>
              <a:rPr lang="ka-GE" sz="1600" dirty="0" smtClean="0"/>
              <a:t>ზუსტ და სრულ </a:t>
            </a:r>
            <a:r>
              <a:rPr lang="en-US" sz="1600" dirty="0" smtClean="0"/>
              <a:t>(</a:t>
            </a:r>
            <a:r>
              <a:rPr lang="ka-GE" sz="1600" dirty="0" smtClean="0"/>
              <a:t>მთლიანობა</a:t>
            </a:r>
            <a:r>
              <a:rPr lang="en-US" sz="1600" dirty="0" smtClean="0"/>
              <a:t>) </a:t>
            </a:r>
            <a:r>
              <a:rPr lang="ka-GE" sz="1600" dirty="0" smtClean="0"/>
              <a:t>ინფორმაციაზე, როცა ეს საჭირო იქნება </a:t>
            </a:r>
            <a:r>
              <a:rPr lang="en-US" sz="1600" dirty="0" smtClean="0"/>
              <a:t>(</a:t>
            </a:r>
            <a:r>
              <a:rPr lang="ka-GE" sz="1600" dirty="0" smtClean="0"/>
              <a:t>ხელმისაწვდომობა</a:t>
            </a:r>
            <a:r>
              <a:rPr lang="en-US" sz="1600" dirty="0" smtClean="0"/>
              <a:t>)." </a:t>
            </a:r>
            <a:r>
              <a:rPr lang="en-US" sz="1600" dirty="0"/>
              <a:t>(ISACA, 2008)</a:t>
            </a:r>
          </a:p>
          <a:p>
            <a:pPr algn="just"/>
            <a:r>
              <a:rPr lang="en-US" sz="1600" dirty="0"/>
              <a:t>4. </a:t>
            </a:r>
            <a:r>
              <a:rPr lang="en-US" sz="1600" dirty="0" smtClean="0"/>
              <a:t>„</a:t>
            </a:r>
            <a:r>
              <a:rPr lang="ka-GE" sz="1600" dirty="0" smtClean="0"/>
              <a:t>ინფორმაციის უსაფრთხოება არის ორგანიზაციის ინტელექტუალური </a:t>
            </a:r>
            <a:r>
              <a:rPr lang="ka-GE" sz="1600" smtClean="0"/>
              <a:t>საკუთრების დაცვა</a:t>
            </a:r>
            <a:r>
              <a:rPr lang="en-US" sz="1600" smtClean="0"/>
              <a:t>." </a:t>
            </a:r>
            <a:r>
              <a:rPr lang="en-US" sz="1600" dirty="0"/>
              <a:t>(</a:t>
            </a:r>
            <a:r>
              <a:rPr lang="en-US" sz="1600" dirty="0" err="1"/>
              <a:t>Pipkin</a:t>
            </a:r>
            <a:r>
              <a:rPr lang="en-US" sz="1600" dirty="0"/>
              <a:t>, 2000</a:t>
            </a:r>
            <a:r>
              <a:rPr lang="en-US" sz="1600" dirty="0" smtClean="0"/>
              <a:t>)</a:t>
            </a:r>
            <a:endParaRPr lang="en-US" sz="1600" dirty="0"/>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2298163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19200" y="1041952"/>
            <a:ext cx="7470828" cy="2308324"/>
          </a:xfrm>
          <a:prstGeom prst="rect">
            <a:avLst/>
          </a:prstGeom>
          <a:noFill/>
        </p:spPr>
        <p:txBody>
          <a:bodyPr wrap="square" rtlCol="0">
            <a:spAutoFit/>
          </a:bodyPr>
          <a:lstStyle/>
          <a:p>
            <a:pPr algn="just"/>
            <a:r>
              <a:rPr lang="en-US" dirty="0" smtClean="0"/>
              <a:t>5</a:t>
            </a:r>
            <a:r>
              <a:rPr lang="en-US" dirty="0"/>
              <a:t>. </a:t>
            </a:r>
            <a:r>
              <a:rPr lang="en-US" dirty="0" smtClean="0"/>
              <a:t>"</a:t>
            </a:r>
            <a:r>
              <a:rPr lang="ka-GE" dirty="0" smtClean="0"/>
              <a:t>ინფორმაციის უსაფრთხოება არის რისკების მართვის ნაწილი, რომლის </a:t>
            </a:r>
            <a:r>
              <a:rPr lang="ka-GE" dirty="0"/>
              <a:t>ამოცანაა მართოს ბიზნესისთვის საინფორმაციო რისკის </a:t>
            </a:r>
            <a:r>
              <a:rPr lang="ka-GE" dirty="0" smtClean="0"/>
              <a:t>ზეგავლენა</a:t>
            </a:r>
            <a:r>
              <a:rPr lang="en-US" dirty="0" smtClean="0"/>
              <a:t>„</a:t>
            </a:r>
            <a:r>
              <a:rPr lang="ka-GE" dirty="0" smtClean="0"/>
              <a:t> </a:t>
            </a:r>
            <a:r>
              <a:rPr lang="en-US" dirty="0" smtClean="0"/>
              <a:t>(</a:t>
            </a:r>
            <a:r>
              <a:rPr lang="en-US" dirty="0"/>
              <a:t>McDermott and Geer, 2001)</a:t>
            </a:r>
          </a:p>
          <a:p>
            <a:pPr algn="just"/>
            <a:r>
              <a:rPr lang="en-US" dirty="0"/>
              <a:t>6. </a:t>
            </a:r>
            <a:r>
              <a:rPr lang="en-US" dirty="0" smtClean="0"/>
              <a:t>„</a:t>
            </a:r>
            <a:r>
              <a:rPr lang="ka-GE" dirty="0" smtClean="0"/>
              <a:t>მდგომარეობა, როცა ინფორმაციის რისკები და მათი დაცვის მექანიზმები არის დაბალანსებულია.</a:t>
            </a:r>
            <a:r>
              <a:rPr lang="en-US" dirty="0" smtClean="0"/>
              <a:t> </a:t>
            </a:r>
            <a:r>
              <a:rPr lang="en-US" dirty="0"/>
              <a:t>(Anderson, J., 2003)</a:t>
            </a:r>
          </a:p>
          <a:p>
            <a:pPr algn="just"/>
            <a:r>
              <a:rPr lang="en-US" dirty="0"/>
              <a:t>7. </a:t>
            </a:r>
            <a:r>
              <a:rPr lang="en-US" dirty="0" smtClean="0"/>
              <a:t>„</a:t>
            </a:r>
            <a:r>
              <a:rPr lang="ka-GE" dirty="0" smtClean="0"/>
              <a:t>ინფორმაციის უსაფრთხოება არის ინფორმაციის დაცვა მისი </a:t>
            </a:r>
            <a:r>
              <a:rPr lang="ka-GE" dirty="0" err="1" smtClean="0"/>
              <a:t>უნებართოდ</a:t>
            </a:r>
            <a:r>
              <a:rPr lang="ka-GE" dirty="0" smtClean="0"/>
              <a:t> გამჟღავნების რისკების შესამცირებლად.“</a:t>
            </a:r>
            <a:r>
              <a:rPr lang="en-US" dirty="0" smtClean="0"/>
              <a:t> </a:t>
            </a:r>
            <a:r>
              <a:rPr lang="en-US" dirty="0"/>
              <a:t>(Venter and </a:t>
            </a:r>
            <a:r>
              <a:rPr lang="en-US" dirty="0" err="1"/>
              <a:t>Eloff</a:t>
            </a:r>
            <a:r>
              <a:rPr lang="en-US" dirty="0"/>
              <a:t>, 2003</a:t>
            </a:r>
            <a:r>
              <a:rPr lang="en-US" dirty="0" smtClean="0"/>
              <a:t>)</a:t>
            </a:r>
            <a:endParaRPr lang="en-US" dirty="0"/>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1"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განმარტება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59647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19200" y="742950"/>
            <a:ext cx="7470828" cy="3970318"/>
          </a:xfrm>
          <a:prstGeom prst="rect">
            <a:avLst/>
          </a:prstGeom>
          <a:noFill/>
        </p:spPr>
        <p:txBody>
          <a:bodyPr wrap="square" rtlCol="0">
            <a:spAutoFit/>
          </a:bodyPr>
          <a:lstStyle/>
          <a:p>
            <a:pPr algn="just"/>
            <a:r>
              <a:rPr lang="en-US" sz="1400" dirty="0" smtClean="0"/>
              <a:t>8</a:t>
            </a:r>
            <a:r>
              <a:rPr lang="en-US" sz="1400" dirty="0"/>
              <a:t>. </a:t>
            </a:r>
            <a:r>
              <a:rPr lang="en-US" sz="1400" dirty="0" smtClean="0"/>
              <a:t>"</a:t>
            </a:r>
            <a:r>
              <a:rPr lang="ka-GE" sz="1400" dirty="0"/>
              <a:t>ინფორმაციული უსაფრთხოება არის </a:t>
            </a:r>
            <a:r>
              <a:rPr lang="ka-GE" sz="1400" dirty="0" err="1"/>
              <a:t>მულტიდისციპლინური</a:t>
            </a:r>
            <a:r>
              <a:rPr lang="ka-GE" sz="1400" dirty="0"/>
              <a:t> კვლევისა და პროფესიული საქმიანობის სფერო, რომელიც ეხება </a:t>
            </a:r>
            <a:r>
              <a:rPr lang="ka-GE" sz="1400" dirty="0" smtClean="0"/>
              <a:t>ყველანაირი (</a:t>
            </a:r>
            <a:r>
              <a:rPr lang="ka-GE" sz="1400" dirty="0"/>
              <a:t>ტექნიკური, ორგანიზაციული, ადამიანზე ორიენტირებული და იურიდიული) უსაფრთხოების </a:t>
            </a:r>
            <a:r>
              <a:rPr lang="ka-GE" sz="1400" dirty="0" smtClean="0"/>
              <a:t>მექანიზმის </a:t>
            </a:r>
            <a:r>
              <a:rPr lang="ka-GE" sz="1400" dirty="0"/>
              <a:t>შემუშავებას და </a:t>
            </a:r>
            <a:r>
              <a:rPr lang="ka-GE" sz="1400" dirty="0" smtClean="0"/>
              <a:t>გამოყენებას, </a:t>
            </a:r>
            <a:r>
              <a:rPr lang="ka-GE" sz="1400" dirty="0"/>
              <a:t>რათა </a:t>
            </a:r>
            <a:r>
              <a:rPr lang="ka-GE" sz="1400" dirty="0" smtClean="0"/>
              <a:t>საფრთხეებისგან იყოს დაცული ინფორმაცია (ყველგან, როგორც ორგანიზაციის შიგნით, ასევე მის გარეთაც) </a:t>
            </a:r>
            <a:r>
              <a:rPr lang="ka-GE" sz="1400" dirty="0"/>
              <a:t>და, შესაბამისად, საინფორმაციო სისტემები, სადაც ინფორმაცია იქმნება, მუშავდება, ინახება, </a:t>
            </a:r>
            <a:r>
              <a:rPr lang="ka-GE" sz="1400" dirty="0" smtClean="0"/>
              <a:t>გადაიცემა </a:t>
            </a:r>
            <a:r>
              <a:rPr lang="ka-GE" sz="1400" dirty="0"/>
              <a:t>და </a:t>
            </a:r>
            <a:r>
              <a:rPr lang="ka-GE" sz="1400" dirty="0" smtClean="0"/>
              <a:t>იშლება.</a:t>
            </a:r>
          </a:p>
          <a:p>
            <a:pPr algn="just"/>
            <a:endParaRPr lang="ka-GE" sz="1400" dirty="0"/>
          </a:p>
          <a:p>
            <a:pPr algn="just"/>
            <a:r>
              <a:rPr lang="ka-GE" sz="1400" dirty="0" smtClean="0"/>
              <a:t>ინფორმაციის </a:t>
            </a:r>
            <a:r>
              <a:rPr lang="ka-GE" sz="1400" dirty="0"/>
              <a:t>და </a:t>
            </a:r>
            <a:r>
              <a:rPr lang="ka-GE" sz="1400" dirty="0" smtClean="0"/>
              <a:t>ინფორმაციის </a:t>
            </a:r>
            <a:r>
              <a:rPr lang="ka-GE" sz="1400" dirty="0"/>
              <a:t>სისტემების საფრთხეები შეიძლება დაიყოს კატეგორიებად და განისაზღვროს უსაფრთხოების შესაბამისი </a:t>
            </a:r>
            <a:r>
              <a:rPr lang="ka-GE" sz="1400" dirty="0" smtClean="0"/>
              <a:t>ზომები თითოეული მათგანისთვის.</a:t>
            </a:r>
          </a:p>
          <a:p>
            <a:pPr algn="just"/>
            <a:endParaRPr lang="ka-GE" sz="1400" dirty="0"/>
          </a:p>
          <a:p>
            <a:pPr algn="just"/>
            <a:r>
              <a:rPr lang="ka-GE" sz="1400" dirty="0"/>
              <a:t>უსაფრთხოების </a:t>
            </a:r>
            <a:r>
              <a:rPr lang="ka-GE" sz="1400" dirty="0" smtClean="0"/>
              <a:t>ზომები პერიოდულად </a:t>
            </a:r>
            <a:r>
              <a:rPr lang="ka-GE" sz="1400" dirty="0"/>
              <a:t>უნდა გადაიხედოს, რათა </a:t>
            </a:r>
            <a:r>
              <a:rPr lang="ka-GE" sz="1400" dirty="0" smtClean="0"/>
              <a:t>უზრუნველყოფილი იყოს მათი ადეკვატურობა და </a:t>
            </a:r>
            <a:r>
              <a:rPr lang="ka-GE" sz="1400" dirty="0"/>
              <a:t>შესაბამისობა განვითარებად გარემოსთან. </a:t>
            </a:r>
            <a:endParaRPr lang="ka-GE" sz="1400" dirty="0" smtClean="0"/>
          </a:p>
          <a:p>
            <a:pPr algn="just"/>
            <a:endParaRPr lang="ka-GE" sz="1400" dirty="0"/>
          </a:p>
          <a:p>
            <a:pPr algn="just"/>
            <a:r>
              <a:rPr lang="ka-GE" sz="1400" dirty="0"/>
              <a:t>უსაფრთხოების მიზნების </a:t>
            </a:r>
            <a:r>
              <a:rPr lang="ka-GE" sz="1400" dirty="0" smtClean="0"/>
              <a:t>ნაკრები </a:t>
            </a:r>
            <a:r>
              <a:rPr lang="ka-GE" sz="1400" dirty="0"/>
              <a:t>შეიძლება მოიცავდეს: კონფიდენციალურობას, მთლიანობას, ხელმისაწვდომობას, </a:t>
            </a:r>
            <a:r>
              <a:rPr lang="ka-GE" sz="1400" dirty="0" smtClean="0"/>
              <a:t>პირადულობას, ავთენტურობას, სანდოობას</a:t>
            </a:r>
            <a:r>
              <a:rPr lang="ka-GE" sz="1400" dirty="0"/>
              <a:t>, </a:t>
            </a:r>
            <a:r>
              <a:rPr lang="ka-GE" sz="1400" dirty="0" err="1" smtClean="0"/>
              <a:t>დათვლადობას</a:t>
            </a:r>
            <a:r>
              <a:rPr lang="ka-GE" sz="1400" dirty="0" smtClean="0"/>
              <a:t> და </a:t>
            </a:r>
            <a:r>
              <a:rPr lang="ka-GE" sz="1400" dirty="0"/>
              <a:t>აუდიტის შესაძლებლობას. </a:t>
            </a:r>
            <a:r>
              <a:rPr lang="en-US" sz="1400" dirty="0" smtClean="0"/>
              <a:t>" </a:t>
            </a:r>
            <a:r>
              <a:rPr lang="en-US" sz="1400" dirty="0"/>
              <a:t>(</a:t>
            </a:r>
            <a:r>
              <a:rPr lang="en-US" sz="1400" dirty="0" err="1"/>
              <a:t>Cherdantseva</a:t>
            </a:r>
            <a:r>
              <a:rPr lang="en-US" sz="1400" dirty="0"/>
              <a:t> and Hilton, 2013</a:t>
            </a:r>
            <a:r>
              <a:rPr lang="en-US" sz="1400" dirty="0" smtClean="0"/>
              <a:t>)</a:t>
            </a:r>
            <a:endParaRPr lang="en-US" sz="1400" dirty="0"/>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8" name="Title 1"/>
          <p:cNvSpPr>
            <a:spLocks noGrp="1"/>
          </p:cNvSpPr>
          <p:nvPr>
            <p:ph type="ctrTitle"/>
          </p:nvPr>
        </p:nvSpPr>
        <p:spPr>
          <a:xfrm>
            <a:off x="1066800" y="57150"/>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განმარტება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234366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19200" y="1041952"/>
            <a:ext cx="7470828" cy="1477328"/>
          </a:xfrm>
          <a:prstGeom prst="rect">
            <a:avLst/>
          </a:prstGeom>
          <a:noFill/>
        </p:spPr>
        <p:txBody>
          <a:bodyPr wrap="square" rtlCol="0">
            <a:spAutoFit/>
          </a:bodyPr>
          <a:lstStyle/>
          <a:p>
            <a:r>
              <a:rPr lang="en-US" dirty="0" smtClean="0"/>
              <a:t>9</a:t>
            </a:r>
            <a:r>
              <a:rPr lang="en-US" dirty="0"/>
              <a:t>. </a:t>
            </a:r>
            <a:r>
              <a:rPr lang="ka-GE" dirty="0"/>
              <a:t>სატელეკომუნიკაციო სისტემის ან მოწყობილობების გამოყენებით </a:t>
            </a:r>
            <a:r>
              <a:rPr lang="ka-GE" dirty="0" smtClean="0"/>
              <a:t>ინფორმაციისა </a:t>
            </a:r>
            <a:r>
              <a:rPr lang="ka-GE" dirty="0"/>
              <a:t>და ინფორმაციული რესურსების უსაფრთხოება </a:t>
            </a:r>
            <a:r>
              <a:rPr lang="ka-GE" dirty="0" smtClean="0"/>
              <a:t>ნიშნავს </a:t>
            </a:r>
            <a:r>
              <a:rPr lang="ka-GE" dirty="0"/>
              <a:t>ინფორმაციის, საინფორმაციო სისტემების ან წიგნების დაცვას </a:t>
            </a:r>
            <a:r>
              <a:rPr lang="ka-GE" dirty="0" err="1"/>
              <a:t>არაავტორიზებული</a:t>
            </a:r>
            <a:r>
              <a:rPr lang="ka-GE" dirty="0"/>
              <a:t> </a:t>
            </a:r>
            <a:r>
              <a:rPr lang="ka-GE" dirty="0" err="1"/>
              <a:t>წვდომისგან</a:t>
            </a:r>
            <a:r>
              <a:rPr lang="ka-GE" dirty="0"/>
              <a:t>, დაზიანებისგან, ქურდობისგან ან განადგურებისგან</a:t>
            </a:r>
            <a:r>
              <a:rPr lang="ka-GE" dirty="0" smtClean="0"/>
              <a:t>. </a:t>
            </a:r>
            <a:r>
              <a:rPr lang="en-US" dirty="0" smtClean="0"/>
              <a:t>(</a:t>
            </a:r>
            <a:r>
              <a:rPr lang="en-US" dirty="0"/>
              <a:t>Kurose and Ross, 2010).</a:t>
            </a:r>
          </a:p>
        </p:txBody>
      </p:sp>
      <p:sp>
        <p:nvSpPr>
          <p:cNvPr id="7" name="TextBox 6"/>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8"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განმარტება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55954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2" name="Rectangle 1"/>
          <p:cNvSpPr/>
          <p:nvPr/>
        </p:nvSpPr>
        <p:spPr>
          <a:xfrm>
            <a:off x="1143000" y="1504950"/>
            <a:ext cx="5791200" cy="3139321"/>
          </a:xfrm>
          <a:prstGeom prst="rect">
            <a:avLst/>
          </a:prstGeom>
        </p:spPr>
        <p:txBody>
          <a:bodyPr wrap="square">
            <a:spAutoFit/>
          </a:bodyPr>
          <a:lstStyle/>
          <a:p>
            <a:pPr algn="just"/>
            <a:r>
              <a:rPr lang="ka-GE" dirty="0">
                <a:solidFill>
                  <a:srgbClr val="202122"/>
                </a:solidFill>
                <a:latin typeface="Arial" panose="020B0604020202020204" pitchFamily="34" charset="0"/>
              </a:rPr>
              <a:t>კომუნიკაციის ისტორიის პირველივე დღეებიდან დიპლომატებმა და სამხედრო მეთაურებმა გააცნობიერეს, რომ კორესპონდენციის კონფიდენციალურობის დასაცავად </a:t>
            </a:r>
            <a:r>
              <a:rPr lang="ka-GE" dirty="0" smtClean="0">
                <a:solidFill>
                  <a:srgbClr val="202122"/>
                </a:solidFill>
                <a:latin typeface="Arial" panose="020B0604020202020204" pitchFamily="34" charset="0"/>
              </a:rPr>
              <a:t>საჭირო </a:t>
            </a:r>
            <a:r>
              <a:rPr lang="ka-GE" dirty="0">
                <a:solidFill>
                  <a:srgbClr val="202122"/>
                </a:solidFill>
                <a:latin typeface="Arial" panose="020B0604020202020204" pitchFamily="34" charset="0"/>
              </a:rPr>
              <a:t>იყო გარკვეული მექანიზმის </a:t>
            </a:r>
            <a:r>
              <a:rPr lang="ka-GE" dirty="0" smtClean="0">
                <a:solidFill>
                  <a:srgbClr val="202122"/>
                </a:solidFill>
                <a:latin typeface="Arial" panose="020B0604020202020204" pitchFamily="34" charset="0"/>
              </a:rPr>
              <a:t>არსებობა.</a:t>
            </a:r>
          </a:p>
          <a:p>
            <a:pPr algn="just"/>
            <a:endParaRPr lang="en-US" dirty="0">
              <a:solidFill>
                <a:srgbClr val="202122"/>
              </a:solidFill>
              <a:latin typeface="Arial" panose="020B0604020202020204" pitchFamily="34" charset="0"/>
            </a:endParaRPr>
          </a:p>
          <a:p>
            <a:pPr algn="just"/>
            <a:r>
              <a:rPr lang="ka-GE" dirty="0">
                <a:solidFill>
                  <a:srgbClr val="202122"/>
                </a:solidFill>
                <a:latin typeface="Arial" panose="020B0604020202020204" pitchFamily="34" charset="0"/>
              </a:rPr>
              <a:t>იულიუს კეისარს მიეწერება კეისრის შიფრის გამოგონება </a:t>
            </a:r>
            <a:r>
              <a:rPr lang="ka-GE" dirty="0" smtClean="0">
                <a:solidFill>
                  <a:srgbClr val="202122"/>
                </a:solidFill>
                <a:latin typeface="Arial" panose="020B0604020202020204" pitchFamily="34" charset="0"/>
              </a:rPr>
              <a:t>ჩვენს წელთაღრიცხვამდე დაახლოებით 50 წლის წინ. </a:t>
            </a:r>
            <a:r>
              <a:rPr lang="ka-GE" dirty="0">
                <a:solidFill>
                  <a:srgbClr val="202122"/>
                </a:solidFill>
                <a:latin typeface="Arial" panose="020B0604020202020204" pitchFamily="34" charset="0"/>
              </a:rPr>
              <a:t>კოდირების პრინციპი არ იყო ძალიან რთული. დღეს კეისრის შიფრი და მისი გაშიფვრა კლასიკური მაგალითია.</a:t>
            </a:r>
            <a:endParaRPr lang="en-US" dirty="0">
              <a:solidFill>
                <a:srgbClr val="202122"/>
              </a:solidFill>
              <a:latin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1657350"/>
            <a:ext cx="1207791" cy="1639511"/>
          </a:xfrm>
          <a:prstGeom prst="rect">
            <a:avLst/>
          </a:prstGeom>
        </p:spPr>
      </p:pic>
      <p:sp>
        <p:nvSpPr>
          <p:cNvPr id="7" name="Rectangle 6"/>
          <p:cNvSpPr/>
          <p:nvPr/>
        </p:nvSpPr>
        <p:spPr>
          <a:xfrm>
            <a:off x="7308953" y="3265111"/>
            <a:ext cx="1377847" cy="646331"/>
          </a:xfrm>
          <a:prstGeom prst="rect">
            <a:avLst/>
          </a:prstGeom>
        </p:spPr>
        <p:txBody>
          <a:bodyPr wrap="square">
            <a:spAutoFit/>
          </a:bodyPr>
          <a:lstStyle/>
          <a:p>
            <a:pPr algn="ctr"/>
            <a:r>
              <a:rPr lang="ka-GE" dirty="0" smtClean="0"/>
              <a:t>იულიუს კეისარი</a:t>
            </a:r>
            <a:endParaRPr lang="en-US" dirty="0"/>
          </a:p>
        </p:txBody>
      </p:sp>
      <p:sp>
        <p:nvSpPr>
          <p:cNvPr id="8" name="TextBox 7"/>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1"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ისტორია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095480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234525" y="1504652"/>
            <a:ext cx="7470828" cy="400110"/>
          </a:xfrm>
          <a:prstGeom prst="rect">
            <a:avLst/>
          </a:prstGeom>
          <a:noFill/>
        </p:spPr>
        <p:txBody>
          <a:bodyPr wrap="square" rtlCol="0">
            <a:spAutoFit/>
          </a:bodyPr>
          <a:lstStyle/>
          <a:p>
            <a:pPr algn="just"/>
            <a:endParaRPr lang="en-US" sz="2000" dirty="0">
              <a:latin typeface="Calibri" panose="020F0502020204030204" pitchFamily="34" charset="0"/>
              <a:cs typeface="Calibri" panose="020F0502020204030204" pitchFamily="34" charset="0"/>
            </a:endParaRPr>
          </a:p>
        </p:txBody>
      </p:sp>
      <p:sp>
        <p:nvSpPr>
          <p:cNvPr id="2" name="Rectangle 1"/>
          <p:cNvSpPr/>
          <p:nvPr/>
        </p:nvSpPr>
        <p:spPr>
          <a:xfrm>
            <a:off x="1234525" y="1047750"/>
            <a:ext cx="5928274" cy="3293209"/>
          </a:xfrm>
          <a:prstGeom prst="rect">
            <a:avLst/>
          </a:prstGeom>
        </p:spPr>
        <p:txBody>
          <a:bodyPr wrap="square">
            <a:spAutoFit/>
          </a:bodyPr>
          <a:lstStyle/>
          <a:p>
            <a:pPr algn="just"/>
            <a:r>
              <a:rPr lang="ka-GE" sz="1600" dirty="0">
                <a:solidFill>
                  <a:srgbClr val="202122"/>
                </a:solidFill>
                <a:latin typeface="Arial" panose="020B0604020202020204" pitchFamily="34" charset="0"/>
              </a:rPr>
              <a:t>გერმანელებმა შეიმუშავეს </a:t>
            </a:r>
            <a:r>
              <a:rPr lang="ka-GE" sz="1600" dirty="0" err="1">
                <a:solidFill>
                  <a:srgbClr val="202122"/>
                </a:solidFill>
                <a:latin typeface="Arial" panose="020B0604020202020204" pitchFamily="34" charset="0"/>
              </a:rPr>
              <a:t>დაშიფრვის</a:t>
            </a:r>
            <a:r>
              <a:rPr lang="ka-GE" sz="1600" dirty="0">
                <a:solidFill>
                  <a:srgbClr val="202122"/>
                </a:solidFill>
                <a:latin typeface="Arial" panose="020B0604020202020204" pitchFamily="34" charset="0"/>
              </a:rPr>
              <a:t> მანქანა </a:t>
            </a:r>
            <a:r>
              <a:rPr lang="ka-GE" sz="1600" dirty="0" err="1">
                <a:solidFill>
                  <a:srgbClr val="202122"/>
                </a:solidFill>
                <a:latin typeface="Arial" panose="020B0604020202020204" pitchFamily="34" charset="0"/>
              </a:rPr>
              <a:t>ენიგმა</a:t>
            </a:r>
            <a:r>
              <a:rPr lang="ka-GE" sz="1600" dirty="0">
                <a:solidFill>
                  <a:srgbClr val="202122"/>
                </a:solidFill>
                <a:latin typeface="Arial" panose="020B0604020202020204" pitchFamily="34" charset="0"/>
              </a:rPr>
              <a:t> (</a:t>
            </a:r>
            <a:r>
              <a:rPr lang="en-US" sz="1600" dirty="0">
                <a:solidFill>
                  <a:srgbClr val="202122"/>
                </a:solidFill>
                <a:latin typeface="Arial" panose="020B0604020202020204" pitchFamily="34" charset="0"/>
              </a:rPr>
              <a:t>Enigma). </a:t>
            </a:r>
            <a:r>
              <a:rPr lang="ka-GE" sz="1600" dirty="0">
                <a:solidFill>
                  <a:srgbClr val="202122"/>
                </a:solidFill>
                <a:latin typeface="Arial" panose="020B0604020202020204" pitchFamily="34" charset="0"/>
              </a:rPr>
              <a:t>მნიშვნელოვანი შეტყობინებები იგზავნებოდა ამ მეთოდით. </a:t>
            </a:r>
            <a:r>
              <a:rPr lang="ka-GE" sz="1600" dirty="0" err="1">
                <a:solidFill>
                  <a:srgbClr val="202122"/>
                </a:solidFill>
                <a:latin typeface="Arial" panose="020B0604020202020204" pitchFamily="34" charset="0"/>
              </a:rPr>
              <a:t>ენიგმა</a:t>
            </a:r>
            <a:r>
              <a:rPr lang="ka-GE" sz="1600" dirty="0">
                <a:solidFill>
                  <a:srgbClr val="202122"/>
                </a:solidFill>
                <a:latin typeface="Arial" panose="020B0604020202020204" pitchFamily="34" charset="0"/>
              </a:rPr>
              <a:t> გაშიფრა კოდის გამტეხთა ჯგუფმა ინგლისის </a:t>
            </a:r>
            <a:r>
              <a:rPr lang="ka-GE" sz="1600" dirty="0" err="1">
                <a:solidFill>
                  <a:srgbClr val="202122"/>
                </a:solidFill>
                <a:latin typeface="Arial" panose="020B0604020202020204" pitchFamily="34" charset="0"/>
              </a:rPr>
              <a:t>ბლეჩლის</a:t>
            </a:r>
            <a:r>
              <a:rPr lang="ka-GE" sz="1600" dirty="0">
                <a:solidFill>
                  <a:srgbClr val="202122"/>
                </a:solidFill>
                <a:latin typeface="Arial" panose="020B0604020202020204" pitchFamily="34" charset="0"/>
              </a:rPr>
              <a:t> პარკში მეორე მსოფლიო ომის დროს. ამ გუნდმა, რომელშიც შედიოდნენ ალან </a:t>
            </a:r>
            <a:r>
              <a:rPr lang="ka-GE" sz="1600" dirty="0" err="1">
                <a:solidFill>
                  <a:srgbClr val="202122"/>
                </a:solidFill>
                <a:latin typeface="Arial" panose="020B0604020202020204" pitchFamily="34" charset="0"/>
              </a:rPr>
              <a:t>ტურინგი</a:t>
            </a:r>
            <a:r>
              <a:rPr lang="ka-GE" sz="1600" dirty="0">
                <a:solidFill>
                  <a:srgbClr val="202122"/>
                </a:solidFill>
                <a:latin typeface="Arial" panose="020B0604020202020204" pitchFamily="34" charset="0"/>
              </a:rPr>
              <a:t>, მარიან </a:t>
            </a:r>
            <a:r>
              <a:rPr lang="ka-GE" sz="1600" dirty="0" err="1">
                <a:solidFill>
                  <a:srgbClr val="202122"/>
                </a:solidFill>
                <a:latin typeface="Arial" panose="020B0604020202020204" pitchFamily="34" charset="0"/>
              </a:rPr>
              <a:t>რეჯევსკი</a:t>
            </a:r>
            <a:r>
              <a:rPr lang="ka-GE" sz="1600" dirty="0">
                <a:solidFill>
                  <a:srgbClr val="202122"/>
                </a:solidFill>
                <a:latin typeface="Arial" panose="020B0604020202020204" pitchFamily="34" charset="0"/>
              </a:rPr>
              <a:t> და სხვები, შეიმუშავა მეთოდები </a:t>
            </a:r>
            <a:r>
              <a:rPr lang="en-US" sz="1600" dirty="0">
                <a:solidFill>
                  <a:srgbClr val="202122"/>
                </a:solidFill>
                <a:latin typeface="Arial" panose="020B0604020202020204" pitchFamily="34" charset="0"/>
              </a:rPr>
              <a:t>Enigma-</a:t>
            </a:r>
            <a:r>
              <a:rPr lang="ka-GE" sz="1600" dirty="0">
                <a:solidFill>
                  <a:srgbClr val="202122"/>
                </a:solidFill>
                <a:latin typeface="Arial" panose="020B0604020202020204" pitchFamily="34" charset="0"/>
              </a:rPr>
              <a:t>ს მიერ გამოყენებული დაშიფვრის გასატეხად. </a:t>
            </a:r>
            <a:r>
              <a:rPr lang="ka-GE" sz="1600" dirty="0" err="1">
                <a:solidFill>
                  <a:srgbClr val="202122"/>
                </a:solidFill>
                <a:latin typeface="Arial" panose="020B0604020202020204" pitchFamily="34" charset="0"/>
              </a:rPr>
              <a:t>ტურინგმა</a:t>
            </a:r>
            <a:r>
              <a:rPr lang="ka-GE" sz="1600" dirty="0">
                <a:solidFill>
                  <a:srgbClr val="202122"/>
                </a:solidFill>
                <a:latin typeface="Arial" panose="020B0604020202020204" pitchFamily="34" charset="0"/>
              </a:rPr>
              <a:t> განსაკუთრებით მნიშვნელოვანი როლი ითამაშა ამ მეთოდების შემუშავებაში, მათ შორის ბომბის აპარატის (</a:t>
            </a:r>
            <a:r>
              <a:rPr lang="en-US" sz="1600" dirty="0">
                <a:solidFill>
                  <a:srgbClr val="202122"/>
                </a:solidFill>
                <a:latin typeface="Arial" panose="020B0604020202020204" pitchFamily="34" charset="0"/>
              </a:rPr>
              <a:t>Bomb Machine) </a:t>
            </a:r>
            <a:r>
              <a:rPr lang="ka-GE" sz="1600" dirty="0">
                <a:solidFill>
                  <a:srgbClr val="202122"/>
                </a:solidFill>
                <a:latin typeface="Arial" panose="020B0604020202020204" pitchFamily="34" charset="0"/>
              </a:rPr>
              <a:t>შექმნაზე, რომელიც გამოიყენებოდა </a:t>
            </a:r>
            <a:r>
              <a:rPr lang="ka-GE" sz="1600" dirty="0" err="1">
                <a:solidFill>
                  <a:srgbClr val="202122"/>
                </a:solidFill>
                <a:latin typeface="Arial" panose="020B0604020202020204" pitchFamily="34" charset="0"/>
              </a:rPr>
              <a:t>ენიგმას</a:t>
            </a:r>
            <a:r>
              <a:rPr lang="ka-GE" sz="1600" dirty="0">
                <a:solidFill>
                  <a:srgbClr val="202122"/>
                </a:solidFill>
                <a:latin typeface="Arial" panose="020B0604020202020204" pitchFamily="34" charset="0"/>
              </a:rPr>
              <a:t> შეტყობინებების გატეხვის პროცესის ავტომატიზაციისთვის. ითვლება, რომ ამ კოდის გამტეხთა მუშაობამ რამდენიმე წლით შეამცირა ომი და გადაარჩინა უამრავი სიცოცხლე.</a:t>
            </a:r>
            <a:endParaRPr lang="en-US" sz="1600" dirty="0">
              <a:solidFill>
                <a:srgbClr val="202122"/>
              </a:solidFill>
              <a:latin typeface="Arial" panose="020B0604020202020204" pitchFamily="34" charset="0"/>
            </a:endParaRP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7057598" y="1276349"/>
            <a:ext cx="1928329" cy="2434922"/>
          </a:xfrm>
          <a:prstGeom prst="rect">
            <a:avLst/>
          </a:prstGeom>
        </p:spPr>
      </p:pic>
      <p:sp>
        <p:nvSpPr>
          <p:cNvPr id="4" name="Rectangle 3"/>
          <p:cNvSpPr/>
          <p:nvPr/>
        </p:nvSpPr>
        <p:spPr>
          <a:xfrm>
            <a:off x="7391400" y="3711271"/>
            <a:ext cx="867545" cy="369332"/>
          </a:xfrm>
          <a:prstGeom prst="rect">
            <a:avLst/>
          </a:prstGeom>
        </p:spPr>
        <p:txBody>
          <a:bodyPr wrap="none">
            <a:spAutoFit/>
          </a:bodyPr>
          <a:lstStyle/>
          <a:p>
            <a:r>
              <a:rPr lang="ka-GE" dirty="0" err="1" smtClean="0">
                <a:solidFill>
                  <a:srgbClr val="202122"/>
                </a:solidFill>
                <a:latin typeface="Arial" panose="020B0604020202020204" pitchFamily="34" charset="0"/>
              </a:rPr>
              <a:t>ენიგმა</a:t>
            </a:r>
            <a:endParaRPr lang="en-US" dirty="0"/>
          </a:p>
        </p:txBody>
      </p:sp>
      <p:sp>
        <p:nvSpPr>
          <p:cNvPr id="11" name="TextBox 10"/>
          <p:cNvSpPr txBox="1"/>
          <p:nvPr/>
        </p:nvSpPr>
        <p:spPr>
          <a:xfrm rot="5400000">
            <a:off x="-1371643" y="2913476"/>
            <a:ext cx="3749816" cy="323165"/>
          </a:xfrm>
          <a:prstGeom prst="rect">
            <a:avLst/>
          </a:prstGeom>
          <a:noFill/>
        </p:spPr>
        <p:txBody>
          <a:bodyPr wrap="square" rtlCol="0">
            <a:spAutoFit/>
          </a:bodyPr>
          <a:lstStyle/>
          <a:p>
            <a:r>
              <a:rPr lang="ka-GE" sz="1500" dirty="0" smtClean="0">
                <a:solidFill>
                  <a:schemeClr val="accent5"/>
                </a:solidFill>
                <a:latin typeface="BPG Web 002 Caps" panose="020B0603030804020204" pitchFamily="34" charset="0"/>
                <a:cs typeface="BPG Web 002 Caps" panose="020B0603030804020204" pitchFamily="34" charset="0"/>
              </a:rPr>
              <a:t>ილიას სახელმწიფო უნივერსიტეტი</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12" name="Title 1"/>
          <p:cNvSpPr>
            <a:spLocks noGrp="1"/>
          </p:cNvSpPr>
          <p:nvPr>
            <p:ph type="ctrTitle"/>
          </p:nvPr>
        </p:nvSpPr>
        <p:spPr>
          <a:xfrm>
            <a:off x="1066800" y="248975"/>
            <a:ext cx="8077200" cy="646375"/>
          </a:xfrm>
        </p:spPr>
        <p:txBody>
          <a:bodyPr>
            <a:noAutofit/>
          </a:bodyPr>
          <a:lstStyle/>
          <a:p>
            <a:r>
              <a:rPr lang="ka-GE" sz="2600" b="1" dirty="0" smtClean="0">
                <a:latin typeface="BPG WEB 001 Caps" panose="020B0603030804020204" pitchFamily="34" charset="0"/>
                <a:cs typeface="BPG Web 002" panose="020B0603030804020204" pitchFamily="34" charset="0"/>
              </a:rPr>
              <a:t>ინფორმაციის უსაფრთხოება</a:t>
            </a:r>
            <a:r>
              <a:rPr lang="en-US" sz="2600" b="1" dirty="0" smtClean="0">
                <a:latin typeface="BPG WEB 001 Caps" panose="020B0603030804020204" pitchFamily="34" charset="0"/>
                <a:cs typeface="BPG Web 002" panose="020B0603030804020204" pitchFamily="34" charset="0"/>
              </a:rPr>
              <a:t> </a:t>
            </a:r>
            <a:r>
              <a:rPr lang="en-US" sz="2600" b="1" dirty="0">
                <a:latin typeface="BPG WEB 001 Caps" panose="020B0603030804020204" pitchFamily="34" charset="0"/>
                <a:cs typeface="BPG Web 002" panose="020B0603030804020204" pitchFamily="34" charset="0"/>
              </a:rPr>
              <a:t>- </a:t>
            </a:r>
            <a:r>
              <a:rPr lang="ka-GE" sz="2600" b="1" dirty="0" smtClean="0">
                <a:latin typeface="BPG WEB 001 Caps" panose="020B0603030804020204" pitchFamily="34" charset="0"/>
                <a:cs typeface="BPG Web 002" panose="020B0603030804020204" pitchFamily="34" charset="0"/>
              </a:rPr>
              <a:t>ისტორია</a:t>
            </a:r>
            <a:endParaRPr lang="en-US" sz="2600" b="1"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070201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5239</TotalTime>
  <Words>2289</Words>
  <Application>Microsoft Office PowerPoint</Application>
  <PresentationFormat>On-screen Show (16:9)</PresentationFormat>
  <Paragraphs>209</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BPG WEB 001 Caps</vt:lpstr>
      <vt:lpstr>BPG Web 002</vt:lpstr>
      <vt:lpstr>BPG Web 002 Caps</vt:lpstr>
      <vt:lpstr>Calibri</vt:lpstr>
      <vt:lpstr>Candara</vt:lpstr>
      <vt:lpstr>Courier New</vt:lpstr>
      <vt:lpstr>Gill Sans MT</vt:lpstr>
      <vt:lpstr>Sylfaen</vt:lpstr>
      <vt:lpstr>Times New Roman</vt:lpstr>
      <vt:lpstr>Verdana</vt:lpstr>
      <vt:lpstr>Wingdings 2</vt:lpstr>
      <vt:lpstr>Solstice</vt:lpstr>
      <vt:lpstr>შესავალი კიბერუსაფრთხოებაში</vt:lpstr>
      <vt:lpstr>ლექციის თემები</vt:lpstr>
      <vt:lpstr>ინფორმაციული უსაფრთხოება vs კიბერუსაფრთხოება</vt:lpstr>
      <vt:lpstr>ინფორმაციის უსაფრთხოება - განმარტება</vt:lpstr>
      <vt:lpstr>ინფორმაციის უსაფრთხოება - განმარტება</vt:lpstr>
      <vt:lpstr>ინფორმაციის უსაფრთხოება - განმარტება</vt:lpstr>
      <vt:lpstr>ინფორმაციის უსაფრთხოება - განმარტება</vt:lpstr>
      <vt:lpstr>ინფორმაციის უსაფრთხოება - ისტორია</vt:lpstr>
      <vt:lpstr>ინფორმაციის უსაფრთხოება - ისტორია</vt:lpstr>
      <vt:lpstr>ინფორმაციის უსაფრთხოება - ისტორია</vt:lpstr>
      <vt:lpstr>PowerPoint Presentation</vt:lpstr>
      <vt:lpstr>ინფორმაციის უსაფრთხოება - ისტორია</vt:lpstr>
      <vt:lpstr>კიბერუსაფრთხოების ძირითადი სფეროები</vt:lpstr>
      <vt:lpstr>პროგრამული უზრუნველყოფა</vt:lpstr>
      <vt:lpstr>პროგრამული უზრუნველყოფის უსაფრთხოება</vt:lpstr>
      <vt:lpstr>პროგრამული უზრუნველყოფის უსაფრთხოება</vt:lpstr>
      <vt:lpstr>პროგრამული უზრუნველყოფის უსაფრთხოება</vt:lpstr>
      <vt:lpstr>აპარატურის უსაფრთხოება</vt:lpstr>
      <vt:lpstr>აპარატურის უსაფრთხოება</vt:lpstr>
      <vt:lpstr>ქსელის უსაფრთხოება</vt:lpstr>
      <vt:lpstr>ქსელის უსაფრთხოება</vt:lpstr>
      <vt:lpstr>ქსელის უსაფრთხოება</vt:lpstr>
      <vt:lpstr>ქსელის უსაფრთხოება</vt:lpstr>
      <vt:lpstr>მონაცემთა უსაფრთხოება</vt:lpstr>
      <vt:lpstr>ხალხის უსაფრთხოება</vt:lpstr>
      <vt:lpstr>პროცედურების უსაფრთხოება</vt:lpstr>
      <vt:lpstr>ტერმინოლოგია</vt:lpstr>
      <vt:lpstr>აქტიური შეტევა (Active Threat)</vt:lpstr>
      <vt:lpstr>დაუცველობა (Vulnerability)</vt:lpstr>
      <vt:lpstr>რისკი (RISK)</vt:lpstr>
      <vt:lpstr>CIA</vt:lpstr>
      <vt:lpstr>რისკების მართვა</vt:lpstr>
      <vt:lpstr>რისკების მართვა</vt:lpstr>
      <vt:lpstr>Risk Management</vt:lpstr>
      <vt:lpstr>რისკების მართვა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632</cp:revision>
  <dcterms:created xsi:type="dcterms:W3CDTF">2016-09-13T18:38:05Z</dcterms:created>
  <dcterms:modified xsi:type="dcterms:W3CDTF">2023-09-27T05:33:31Z</dcterms:modified>
</cp:coreProperties>
</file>