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0" r:id="rId6"/>
    <p:sldId id="350" r:id="rId7"/>
    <p:sldId id="351" r:id="rId8"/>
    <p:sldId id="349" r:id="rId9"/>
    <p:sldId id="342" r:id="rId10"/>
    <p:sldId id="343" r:id="rId11"/>
    <p:sldId id="344" r:id="rId12"/>
    <p:sldId id="345" r:id="rId13"/>
    <p:sldId id="346" r:id="rId14"/>
    <p:sldId id="348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7765" y="1212795"/>
            <a:ext cx="7505235" cy="53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ხარისხის დაგეგმვა (</a:t>
            </a:r>
            <a:r>
              <a:rPr lang="en-US" sz="2800" dirty="0"/>
              <a:t>Quality planning</a:t>
            </a:r>
            <a:r>
              <a:rPr lang="ka-GE" sz="2800" dirty="0" smtClean="0"/>
              <a:t>):</a:t>
            </a:r>
            <a:endParaRPr lang="ka-GE" sz="3600" dirty="0" smtClean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2" y="1746195"/>
            <a:ext cx="6248400" cy="32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2068476"/>
            <a:ext cx="7505235" cy="2667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რისკების მართვა (</a:t>
            </a:r>
            <a:r>
              <a:rPr lang="en-US" sz="2800" dirty="0"/>
              <a:t>Risk Management</a:t>
            </a:r>
            <a:r>
              <a:rPr lang="ka-GE" sz="2800" dirty="0"/>
              <a:t>):</a:t>
            </a:r>
          </a:p>
          <a:p>
            <a:endParaRPr lang="en-US" sz="28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/>
              <a:t>რისკის ალბათობა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2800" dirty="0"/>
              <a:t>უარყოფითი ზეგავლენის მასშტაბი</a:t>
            </a:r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16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2282" y="209550"/>
            <a:ext cx="7505235" cy="53340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 smtClean="0"/>
              <a:t>რისკების </a:t>
            </a:r>
            <a:r>
              <a:rPr lang="ka-GE" sz="2800" dirty="0" smtClean="0"/>
              <a:t>მართვას გეგმა </a:t>
            </a:r>
            <a:r>
              <a:rPr lang="ka-GE" sz="2800" dirty="0" smtClean="0"/>
              <a:t>(</a:t>
            </a:r>
            <a:r>
              <a:rPr lang="en-US" sz="2800" dirty="0" smtClean="0"/>
              <a:t>Risk </a:t>
            </a:r>
            <a:r>
              <a:rPr lang="en-US" sz="2800" dirty="0" smtClean="0"/>
              <a:t>Management</a:t>
            </a:r>
            <a:r>
              <a:rPr lang="ka-GE" sz="2800" dirty="0" smtClean="0"/>
              <a:t> </a:t>
            </a:r>
            <a:r>
              <a:rPr lang="en-US" sz="2800" dirty="0" smtClean="0"/>
              <a:t>Plan</a:t>
            </a:r>
            <a:r>
              <a:rPr lang="ka-GE" sz="2800" dirty="0" smtClean="0"/>
              <a:t>):</a:t>
            </a:r>
            <a:endParaRPr lang="ka-GE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74739"/>
              </p:ext>
            </p:extLst>
          </p:nvPr>
        </p:nvGraphicFramePr>
        <p:xfrm>
          <a:off x="1371599" y="819150"/>
          <a:ext cx="7086600" cy="380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876615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13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724982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130656679"/>
                    </a:ext>
                  </a:extLst>
                </a:gridCol>
              </a:tblGrid>
              <a:tr h="378041">
                <a:tc>
                  <a:txBody>
                    <a:bodyPr/>
                    <a:lstStyle/>
                    <a:p>
                      <a:r>
                        <a:rPr lang="ka-GE" dirty="0" smtClean="0"/>
                        <a:t>რისკი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ალბ.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ზეგ.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მინიმიზაციის გეგმა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85659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წარმადობის</a:t>
                      </a:r>
                      <a:r>
                        <a:rPr lang="ka-GE" sz="1300" baseline="0" dirty="0" smtClean="0"/>
                        <a:t> პრობლემა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დიდი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დიდი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ჯგუფის ტრენინგი.</a:t>
                      </a:r>
                      <a:endParaRPr lang="ka-GE" sz="1300" baseline="0" dirty="0" smtClean="0"/>
                    </a:p>
                    <a:p>
                      <a:r>
                        <a:rPr lang="ka-GE" sz="1300" baseline="0" dirty="0" smtClean="0"/>
                        <a:t>სისტემის ტესტირება შემუშავების ეტაპზე.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25619"/>
                  </a:ext>
                </a:extLst>
              </a:tr>
              <a:tr h="652510"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კვალიფიციური კადრების ნაკლებობა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err="1" smtClean="0"/>
                        <a:t>საშ</a:t>
                      </a:r>
                      <a:r>
                        <a:rPr lang="ka-GE" sz="1300" dirty="0" smtClean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err="1" smtClean="0"/>
                        <a:t>საშ</a:t>
                      </a:r>
                      <a:r>
                        <a:rPr lang="ka-GE" sz="1300" dirty="0" smtClean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ტრენინგები. პროტოტიპის შეთანხმება დამკვეთთან. კოდირების პრაქტიკის დაგროვება.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43813"/>
                  </a:ext>
                </a:extLst>
              </a:tr>
              <a:tr h="652510"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პროექტის სირთულე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err="1" smtClean="0"/>
                        <a:t>საშ</a:t>
                      </a:r>
                      <a:r>
                        <a:rPr lang="ka-GE" sz="1300" dirty="0" smtClean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err="1" smtClean="0"/>
                        <a:t>საშ</a:t>
                      </a:r>
                      <a:r>
                        <a:rPr lang="ka-GE" sz="1300" dirty="0" smtClean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სფეროს ცოდნის კადრების</a:t>
                      </a:r>
                      <a:r>
                        <a:rPr lang="ka-GE" sz="1300" baseline="0" dirty="0" smtClean="0"/>
                        <a:t> მოზიდვა. გამოცდილი კადრების მოზიდვა.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54855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კადრების გადინება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დიდი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დიდი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დავალებების დუბლირება. რამდენიმე მთავარი დეველოპერის როტაცია სხვადასხვა დავალებებზე.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77131"/>
                  </a:ext>
                </a:extLst>
              </a:tr>
              <a:tr h="378041"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არაზუსტი</a:t>
                      </a:r>
                      <a:r>
                        <a:rPr lang="ka-GE" sz="1300" baseline="0" dirty="0" smtClean="0"/>
                        <a:t> მოთხოვნები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err="1" smtClean="0"/>
                        <a:t>საშ</a:t>
                      </a:r>
                      <a:r>
                        <a:rPr lang="ka-GE" sz="1300" dirty="0" smtClean="0"/>
                        <a:t>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დიდი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300" dirty="0" smtClean="0"/>
                        <a:t>პროტოტიპის შექმნა. შუალედური ანგარიშების გაკეთება კლიენტებისთვის.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4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25809" y="2114550"/>
            <a:ext cx="7505235" cy="24384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/>
              <a:t>პროექტის მონიტორინგი:</a:t>
            </a:r>
          </a:p>
          <a:p>
            <a:endParaRPr lang="en-US" sz="40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3600" dirty="0"/>
              <a:t>აქტივობების ანალიზი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3600" dirty="0"/>
              <a:t>მიმდინარე სტატუსის განსაზღვრა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3600" dirty="0"/>
              <a:t>საეტაპო ვადების კონტროლი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02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123950"/>
            <a:ext cx="7505235" cy="2590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დეტალური გეგმა:</a:t>
            </a:r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800" dirty="0"/>
              <a:t>საკითხების დანაწილება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800" dirty="0"/>
              <a:t>დახარჯული დროის </a:t>
            </a:r>
            <a:r>
              <a:rPr lang="ka-GE" sz="2800" dirty="0" smtClean="0"/>
              <a:t>აღრიცხვა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08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</a:t>
            </a:r>
            <a:r>
              <a:rPr lang="en-US" sz="2200" dirty="0"/>
              <a:t>5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2020 </a:t>
            </a:r>
            <a:r>
              <a:rPr lang="ka-GE" sz="1400" smtClean="0"/>
              <a:t>წლის 22 </a:t>
            </a:r>
            <a:r>
              <a:rPr lang="ka-GE" sz="1400" dirty="0" smtClean="0"/>
              <a:t>ოქტომბერი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პროექტის დაგეგმვა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პროექტის დაგეგმვა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25809" y="1352550"/>
            <a:ext cx="7505235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პროექტის დაგეგმვა მიზნად ისახავს:</a:t>
            </a:r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ღირებულების </a:t>
            </a:r>
            <a:r>
              <a:rPr lang="ka-GE" sz="2400" dirty="0" smtClean="0"/>
              <a:t>და ვადის განსაზღვრას</a:t>
            </a:r>
            <a:r>
              <a:rPr lang="ka-GE" sz="2400" dirty="0"/>
              <a:t>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გეგმის შედგენას;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ხარისხის კონტროლის გეგმის შედგენას;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რისკების მართვას;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მონიტორინგის მექანიზმების განსაზღვრას;</a:t>
            </a:r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962150"/>
            <a:ext cx="7505235" cy="236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smtClean="0"/>
              <a:t>ძალისხმევის შეფასება </a:t>
            </a:r>
            <a:r>
              <a:rPr lang="ka-GE" sz="2800" dirty="0"/>
              <a:t>(</a:t>
            </a:r>
            <a:r>
              <a:rPr lang="en-US" sz="2800" dirty="0"/>
              <a:t>Effort Estimation</a:t>
            </a:r>
            <a:r>
              <a:rPr lang="ka-GE" sz="2800" dirty="0"/>
              <a:t>):</a:t>
            </a:r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ფასის განსაზღვრა;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/>
              <a:t>გეგმის შედგენა და პერსონალის განსაზღვრა</a:t>
            </a:r>
            <a:r>
              <a:rPr lang="ka-GE" sz="2400" dirty="0" smtClean="0"/>
              <a:t>;</a:t>
            </a:r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5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962150"/>
            <a:ext cx="7505235" cy="236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 smtClean="0"/>
              <a:t>ძალისხმევის შეფასება </a:t>
            </a:r>
            <a:r>
              <a:rPr lang="ka-GE" sz="2800" dirty="0" smtClean="0"/>
              <a:t>ზემოდან:</a:t>
            </a:r>
            <a:endParaRPr lang="ka-GE" sz="2800" dirty="0"/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პროგრამის ზომის განსაზღვრა;</a:t>
            </a:r>
            <a:endParaRPr lang="ka-GE" sz="24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ზომის მიხედვით </a:t>
            </a:r>
            <a:r>
              <a:rPr lang="en-US" sz="2400" dirty="0" smtClean="0"/>
              <a:t>PM-</a:t>
            </a:r>
            <a:r>
              <a:rPr lang="ka-GE" sz="2400" dirty="0" smtClean="0"/>
              <a:t>ის დადგენა;</a:t>
            </a:r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7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962150"/>
            <a:ext cx="7505235" cy="23622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 smtClean="0"/>
              <a:t>ძალისხმევის შეფასება </a:t>
            </a:r>
            <a:r>
              <a:rPr lang="ka-GE" sz="2800" dirty="0" smtClean="0"/>
              <a:t>ქვემოდან:</a:t>
            </a:r>
            <a:endParaRPr lang="ka-GE" sz="2800" dirty="0"/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პროგრამის დაყოფა შემადგენელ ნაწილებად;</a:t>
            </a:r>
            <a:endParaRPr lang="ka-GE" sz="24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თითოეული ნაწილის ძალისხმევის დათვლა და შეკრება;</a:t>
            </a:r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33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4" y="1962150"/>
            <a:ext cx="7505235" cy="236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 smtClean="0"/>
              <a:t>ღირებულების და ვადის განსაზღვრა:</a:t>
            </a:r>
            <a:endParaRPr lang="ka-GE" sz="2800" dirty="0"/>
          </a:p>
          <a:p>
            <a:endParaRPr lang="ka-GE" sz="2800" dirty="0"/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კოეფიციენტები;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r>
              <a:rPr lang="ka-GE" sz="2400" dirty="0" smtClean="0"/>
              <a:t>კვადრატული ფესვის წესი.</a:t>
            </a:r>
          </a:p>
          <a:p>
            <a:pPr marL="515938" indent="-515938">
              <a:buFont typeface="Arial" panose="020B0604020202020204" pitchFamily="34" charset="0"/>
              <a:buChar char="•"/>
            </a:pPr>
            <a:endParaRPr lang="ka-GE" dirty="0" smtClean="0"/>
          </a:p>
          <a:p>
            <a:endParaRPr lang="ka-GE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15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დაგეგმვა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223" y="1123950"/>
            <a:ext cx="7505235" cy="68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რესურსების განსაზღვრა (</a:t>
            </a:r>
            <a:r>
              <a:rPr lang="en-US" sz="2800" dirty="0"/>
              <a:t>Effort Estimation</a:t>
            </a:r>
            <a:r>
              <a:rPr lang="ka-GE" sz="2800" dirty="0" smtClean="0"/>
              <a:t>):</a:t>
            </a:r>
            <a:endParaRPr lang="ka-GE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57350"/>
            <a:ext cx="4315279" cy="3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2004</TotalTime>
  <Words>326</Words>
  <Application>Microsoft Office PowerPoint</Application>
  <PresentationFormat>On-screen Show (16:9)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211</cp:revision>
  <dcterms:created xsi:type="dcterms:W3CDTF">2016-09-13T18:38:05Z</dcterms:created>
  <dcterms:modified xsi:type="dcterms:W3CDTF">2021-10-21T20:06:02Z</dcterms:modified>
</cp:coreProperties>
</file>