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45" r:id="rId3"/>
    <p:sldId id="337" r:id="rId4"/>
    <p:sldId id="346" r:id="rId5"/>
    <p:sldId id="347" r:id="rId6"/>
    <p:sldId id="348" r:id="rId7"/>
    <p:sldId id="351" r:id="rId8"/>
    <p:sldId id="366" r:id="rId9"/>
    <p:sldId id="354" r:id="rId10"/>
    <p:sldId id="349" r:id="rId11"/>
    <p:sldId id="350" r:id="rId12"/>
    <p:sldId id="353" r:id="rId13"/>
    <p:sldId id="352" r:id="rId14"/>
    <p:sldId id="367"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3/13/2023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406640" cy="762001"/>
          </a:xfrm>
        </p:spPr>
        <p:txBody>
          <a:bodyPr>
            <a:normAutofit/>
          </a:bodyPr>
          <a:lstStyle/>
          <a:p>
            <a:r>
              <a:rPr lang="en-US" sz="4000" b="1" dirty="0" smtClean="0">
                <a:latin typeface="BPG WEB 001 Caps" panose="020B0603030804020204" pitchFamily="34" charset="0"/>
                <a:cs typeface="BPG Web 002" panose="020B0603030804020204" pitchFamily="34" charset="0"/>
              </a:rPr>
              <a:t>Introduction to Cybersecurity</a:t>
            </a:r>
            <a:endParaRPr lang="en-US" sz="4000" b="1" dirty="0">
              <a:latin typeface="BPG WEB 001 Caps" panose="020B0603030804020204" pitchFamily="34" charset="0"/>
              <a:cs typeface="BPG Web 002" panose="020B0603030804020204" pitchFamily="34" charset="0"/>
            </a:endParaRP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smtClean="0">
                <a:latin typeface="BPG WEB 001 Caps" panose="020B0603030804020204" pitchFamily="34" charset="0"/>
              </a:rPr>
              <a:t>Paata</a:t>
            </a:r>
            <a:r>
              <a:rPr lang="en-US" sz="3000" dirty="0" smtClean="0">
                <a:latin typeface="BPG WEB 001 Caps" panose="020B0603030804020204" pitchFamily="34" charset="0"/>
              </a:rPr>
              <a:t> Gogishvili</a:t>
            </a:r>
            <a:endParaRPr lang="en-US" sz="3000" dirty="0">
              <a:latin typeface="BPG WEB 001 Caps" panose="020B0603030804020204" pitchFamily="34" charset="0"/>
            </a:endParaRP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smtClean="0">
                <a:latin typeface="BPG Web 002" panose="020B0603030804020204" pitchFamily="34" charset="0"/>
                <a:cs typeface="BPG Web 002" panose="020B0603030804020204" pitchFamily="34" charset="0"/>
              </a:rPr>
              <a:t>Doctor of Informatics</a:t>
            </a:r>
          </a:p>
          <a:p>
            <a:r>
              <a:rPr lang="en-US" sz="1400" dirty="0" smtClean="0">
                <a:latin typeface="BPG Web 002" panose="020B0603030804020204" pitchFamily="34" charset="0"/>
                <a:cs typeface="BPG Web 002" panose="020B0603030804020204" pitchFamily="34" charset="0"/>
              </a:rPr>
              <a:t>Associate Professor</a:t>
            </a:r>
            <a:endParaRPr lang="en-US" sz="1400" dirty="0">
              <a:latin typeface="BPG Web 002" panose="020B0603030804020204" pitchFamily="34" charset="0"/>
              <a:cs typeface="BPG Web 002" panose="020B0603030804020204" pitchFamily="34" charset="0"/>
            </a:endParaRP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smtClean="0">
                <a:latin typeface="BPG Web 002" panose="020B0603030804020204" pitchFamily="34" charset="0"/>
                <a:cs typeface="BPG Web 002" panose="020B0603030804020204" pitchFamily="34" charset="0"/>
              </a:rPr>
              <a:t>March 13, </a:t>
            </a:r>
            <a:r>
              <a:rPr lang="ka-GE" sz="1400" dirty="0" smtClean="0">
                <a:latin typeface="BPG Web 002" panose="020B0603030804020204" pitchFamily="34" charset="0"/>
                <a:cs typeface="BPG Web 002" panose="020B0603030804020204" pitchFamily="34" charset="0"/>
              </a:rPr>
              <a:t>20</a:t>
            </a:r>
            <a:r>
              <a:rPr lang="en-US" sz="1400" dirty="0" smtClean="0">
                <a:latin typeface="BPG Web 002" panose="020B0603030804020204" pitchFamily="34" charset="0"/>
                <a:cs typeface="BPG Web 002" panose="020B0603030804020204" pitchFamily="34" charset="0"/>
              </a:rPr>
              <a:t>2</a:t>
            </a:r>
            <a:r>
              <a:rPr lang="ka-GE" sz="1400" dirty="0" smtClean="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smtClean="0">
                <a:latin typeface="BPG Web 002" panose="020B0603030804020204" pitchFamily="34" charset="0"/>
                <a:cs typeface="BPG Web 002" panose="020B0603030804020204" pitchFamily="34" charset="0"/>
              </a:rPr>
              <a:t>Cryptography</a:t>
            </a:r>
            <a:endParaRPr lang="ka-GE" sz="2500" dirty="0" smtClean="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smtClean="0">
                <a:latin typeface="BPG Web 002 Caps" panose="020B0603030804020204" pitchFamily="34" charset="0"/>
                <a:cs typeface="BPG Web 002 Caps" panose="020B0603030804020204" pitchFamily="34" charset="0"/>
              </a:rPr>
              <a:t>School of Technology</a:t>
            </a:r>
            <a:endParaRPr lang="en-US" sz="1600" dirty="0">
              <a:latin typeface="BPG Web 002 Caps" panose="020B0603030804020204" pitchFamily="34" charset="0"/>
              <a:cs typeface="BPG Web 002 Caps" panose="020B0603030804020204" pitchFamily="34" charset="0"/>
            </a:endParaRP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smtClean="0">
                <a:latin typeface="BPG Web 002 Caps" panose="020B0603030804020204" pitchFamily="34" charset="0"/>
                <a:cs typeface="BPG Web 002 Caps" panose="020B0603030804020204" pitchFamily="34" charset="0"/>
              </a:rPr>
              <a:t>Faculty of Business, Technology and Education</a:t>
            </a:r>
            <a:endParaRPr lang="en-US" sz="1200" dirty="0">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Digital Signature</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4" y="971550"/>
            <a:ext cx="7569305"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Digital signatures are used to provide authentication and non-repudiation of electronic documents or messages. They are created using a combination of a private key and a hash function, and can only be verified using the corresponding public key.</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2495550"/>
            <a:ext cx="6248400" cy="1985360"/>
          </a:xfrm>
          <a:prstGeom prst="rect">
            <a:avLst/>
          </a:prstGeom>
        </p:spPr>
      </p:pic>
    </p:spTree>
    <p:extLst>
      <p:ext uri="{BB962C8B-B14F-4D97-AF65-F5344CB8AC3E}">
        <p14:creationId xmlns:p14="http://schemas.microsoft.com/office/powerpoint/2010/main" val="2708012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Georgian ID card</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954107"/>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We can sign documents digitally via Georgian ID card.</a:t>
            </a:r>
          </a:p>
          <a:p>
            <a:pPr algn="just"/>
            <a:endParaRPr lang="en-US" sz="2000"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ID </a:t>
            </a:r>
            <a:r>
              <a:rPr lang="en-US" dirty="0">
                <a:latin typeface="Arial" panose="020B0604020202020204" pitchFamily="34" charset="0"/>
                <a:cs typeface="Arial" panose="020B0604020202020204" pitchFamily="34" charset="0"/>
              </a:rPr>
              <a:t>card, Card </a:t>
            </a:r>
            <a:r>
              <a:rPr lang="en-US" dirty="0" smtClean="0">
                <a:latin typeface="Arial" panose="020B0604020202020204" pitchFamily="34" charset="0"/>
                <a:cs typeface="Arial" panose="020B0604020202020204" pitchFamily="34" charset="0"/>
              </a:rPr>
              <a:t>reader and Software are needed to sign PDF documents.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264" y="2099244"/>
            <a:ext cx="2266950" cy="22669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459751"/>
            <a:ext cx="2590800" cy="1683749"/>
          </a:xfrm>
          <a:prstGeom prst="rect">
            <a:avLst/>
          </a:prstGeom>
        </p:spPr>
      </p:pic>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3200" y="2293135"/>
            <a:ext cx="1917296" cy="2041437"/>
          </a:xfrm>
          <a:prstGeom prst="rect">
            <a:avLst/>
          </a:prstGeom>
        </p:spPr>
      </p:pic>
      <p:sp>
        <p:nvSpPr>
          <p:cNvPr id="11" name="TextBox 10"/>
          <p:cNvSpPr txBox="1"/>
          <p:nvPr/>
        </p:nvSpPr>
        <p:spPr>
          <a:xfrm>
            <a:off x="6934200" y="4476750"/>
            <a:ext cx="1371600" cy="369332"/>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http://id.ge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3335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Symmetric </a:t>
            </a:r>
            <a:r>
              <a:rPr lang="en-US" sz="3200" b="1" dirty="0" smtClean="0">
                <a:effectLst/>
                <a:latin typeface="Arial" panose="020B0604020202020204" pitchFamily="34" charset="0"/>
                <a:cs typeface="Arial" panose="020B0604020202020204" pitchFamily="34" charset="0"/>
              </a:rPr>
              <a:t>encryption</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923330"/>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Symmetric </a:t>
            </a:r>
            <a:r>
              <a:rPr lang="en-US" dirty="0">
                <a:latin typeface="Arial" panose="020B0604020202020204" pitchFamily="34" charset="0"/>
                <a:cs typeface="Arial" panose="020B0604020202020204" pitchFamily="34" charset="0"/>
              </a:rPr>
              <a:t>key cryptography, also known as </a:t>
            </a:r>
            <a:r>
              <a:rPr lang="en-US" dirty="0" smtClean="0">
                <a:latin typeface="Arial" panose="020B0604020202020204" pitchFamily="34" charset="0"/>
                <a:cs typeface="Arial" panose="020B0604020202020204" pitchFamily="34" charset="0"/>
              </a:rPr>
              <a:t>secret key </a:t>
            </a:r>
            <a:r>
              <a:rPr lang="en-US" dirty="0">
                <a:latin typeface="Arial" panose="020B0604020202020204" pitchFamily="34" charset="0"/>
                <a:cs typeface="Arial" panose="020B0604020202020204" pitchFamily="34" charset="0"/>
              </a:rPr>
              <a:t>cryptography, uses a single key to both encrypt and decrypt information. This key must be kept secret and shared only between the authorized parties.</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2275880"/>
            <a:ext cx="7731734" cy="2147803"/>
          </a:xfrm>
          <a:prstGeom prst="rect">
            <a:avLst/>
          </a:prstGeom>
        </p:spPr>
      </p:pic>
    </p:spTree>
    <p:extLst>
      <p:ext uri="{BB962C8B-B14F-4D97-AF65-F5344CB8AC3E}">
        <p14:creationId xmlns:p14="http://schemas.microsoft.com/office/powerpoint/2010/main" val="8921105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Asymmetric cryptography</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1477328"/>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Asymmetric </a:t>
            </a:r>
            <a:r>
              <a:rPr lang="en-US" dirty="0">
                <a:latin typeface="Arial" panose="020B0604020202020204" pitchFamily="34" charset="0"/>
                <a:cs typeface="Arial" panose="020B0604020202020204" pitchFamily="34" charset="0"/>
              </a:rPr>
              <a:t>cryptography, also known </a:t>
            </a:r>
            <a:r>
              <a:rPr lang="en-US" dirty="0" smtClean="0">
                <a:latin typeface="Arial" panose="020B0604020202020204" pitchFamily="34" charset="0"/>
                <a:cs typeface="Arial" panose="020B0604020202020204" pitchFamily="34" charset="0"/>
              </a:rPr>
              <a:t>as public key cryptography</a:t>
            </a:r>
            <a:r>
              <a:rPr lang="en-US" dirty="0">
                <a:latin typeface="Arial" panose="020B0604020202020204" pitchFamily="34" charset="0"/>
                <a:cs typeface="Arial" panose="020B0604020202020204" pitchFamily="34" charset="0"/>
              </a:rPr>
              <a:t>, uses a pair of keys – a public key and a private key – to encrypt and decrypt information. The public key is shared with anyone who wants to send a message, while the private key is kept secret and used by the intended recipient to decrypt the message.</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4075" y="2419350"/>
            <a:ext cx="7620000" cy="2366107"/>
          </a:xfrm>
          <a:prstGeom prst="rect">
            <a:avLst/>
          </a:prstGeom>
        </p:spPr>
      </p:pic>
    </p:spTree>
    <p:extLst>
      <p:ext uri="{BB962C8B-B14F-4D97-AF65-F5344CB8AC3E}">
        <p14:creationId xmlns:p14="http://schemas.microsoft.com/office/powerpoint/2010/main" val="4649251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19050"/>
            <a:ext cx="7772400" cy="646375"/>
          </a:xfrm>
        </p:spPr>
        <p:txBody>
          <a:bodyPr>
            <a:normAutofit/>
          </a:bodyPr>
          <a:lstStyle/>
          <a:p>
            <a:r>
              <a:rPr lang="en-US" sz="3200" b="1" dirty="0">
                <a:effectLst/>
                <a:latin typeface="Arial" panose="020B0604020202020204" pitchFamily="34" charset="0"/>
                <a:cs typeface="Arial" panose="020B0604020202020204" pitchFamily="34" charset="0"/>
              </a:rPr>
              <a:t>Steganography </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4" y="666750"/>
            <a:ext cx="7771075" cy="452431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Steganography is the practice of concealing a message, file, or other information within another object or message in a way that the presence of the hidden information is not apparent. It is often used to protect sensitive data or to secretly communicate messages.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word steganography comes from the Greek words "</a:t>
            </a:r>
            <a:r>
              <a:rPr lang="en-US" dirty="0" err="1">
                <a:latin typeface="Arial" panose="020B0604020202020204" pitchFamily="34" charset="0"/>
                <a:cs typeface="Arial" panose="020B0604020202020204" pitchFamily="34" charset="0"/>
              </a:rPr>
              <a:t>steganos</a:t>
            </a:r>
            <a:r>
              <a:rPr lang="en-US" dirty="0">
                <a:latin typeface="Arial" panose="020B0604020202020204" pitchFamily="34" charset="0"/>
                <a:cs typeface="Arial" panose="020B0604020202020204" pitchFamily="34" charset="0"/>
              </a:rPr>
              <a:t>," meaning "covered," and "</a:t>
            </a:r>
            <a:r>
              <a:rPr lang="en-US" dirty="0" err="1">
                <a:latin typeface="Arial" panose="020B0604020202020204" pitchFamily="34" charset="0"/>
                <a:cs typeface="Arial" panose="020B0604020202020204" pitchFamily="34" charset="0"/>
              </a:rPr>
              <a:t>graphia</a:t>
            </a:r>
            <a:r>
              <a:rPr lang="en-US" dirty="0">
                <a:latin typeface="Arial" panose="020B0604020202020204" pitchFamily="34" charset="0"/>
                <a:cs typeface="Arial" panose="020B0604020202020204" pitchFamily="34" charset="0"/>
              </a:rPr>
              <a:t>," meaning "writing." The practice of steganography dates back to ancient times, where people used various techniques to hide messages within objects such as wax tablets or tattoos on shaved heads.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 modern times, steganography is often used in digital media, such as images, audio files, and videos. For example, one common technique is to embed a message within the least significant bits of an image or audio file. This technique is often used to hide copyright information or to secretly communicate information.</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971477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BPG WEB 001 Caps" panose="020B0603030804020204" pitchFamily="34" charset="0"/>
                <a:cs typeface="BPG Web 002" panose="020B0603030804020204" pitchFamily="34" charset="0"/>
              </a:rPr>
              <a:t>Lecture Topics</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34525" y="1504652"/>
            <a:ext cx="747082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Meaning </a:t>
            </a:r>
            <a:r>
              <a:rPr lang="en-US" sz="2400" dirty="0">
                <a:latin typeface="Calibri" panose="020F0502020204030204" pitchFamily="34" charset="0"/>
                <a:cs typeface="Calibri" panose="020F0502020204030204" pitchFamily="34" charset="0"/>
              </a:rPr>
              <a:t>and importance of Cryptography</a:t>
            </a: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Symmetric </a:t>
            </a:r>
            <a:r>
              <a:rPr lang="en-US" sz="2400" dirty="0">
                <a:latin typeface="Calibri" panose="020F0502020204030204" pitchFamily="34" charset="0"/>
                <a:cs typeface="Calibri" panose="020F0502020204030204" pitchFamily="34" charset="0"/>
              </a:rPr>
              <a:t>encryption VS asymmetric encryption</a:t>
            </a: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Attacks </a:t>
            </a:r>
            <a:r>
              <a:rPr lang="en-US" sz="2400" dirty="0">
                <a:latin typeface="Calibri" panose="020F0502020204030204" pitchFamily="34" charset="0"/>
                <a:cs typeface="Calibri" panose="020F0502020204030204" pitchFamily="34" charset="0"/>
              </a:rPr>
              <a:t>on cryptography algorithms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19294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fontScale="90000"/>
          </a:bodyPr>
          <a:lstStyle/>
          <a:p>
            <a:r>
              <a:rPr lang="en-US" sz="3200" b="1" dirty="0">
                <a:effectLst/>
                <a:latin typeface="Arial" panose="020B0604020202020204" pitchFamily="34" charset="0"/>
                <a:cs typeface="Arial" panose="020B0604020202020204" pitchFamily="34" charset="0"/>
              </a:rPr>
              <a:t>Meaning and importance of </a:t>
            </a:r>
            <a:r>
              <a:rPr lang="en-US" sz="3200" b="1" dirty="0" smtClean="0">
                <a:effectLst/>
                <a:latin typeface="Arial" panose="020B0604020202020204" pitchFamily="34" charset="0"/>
                <a:cs typeface="Arial" panose="020B0604020202020204" pitchFamily="34" charset="0"/>
              </a:rPr>
              <a:t>cryptography</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416320"/>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Cryptography is </a:t>
            </a:r>
            <a:r>
              <a:rPr lang="en-US" dirty="0">
                <a:latin typeface="Arial" panose="020B0604020202020204" pitchFamily="34" charset="0"/>
                <a:cs typeface="Arial" panose="020B0604020202020204" pitchFamily="34" charset="0"/>
              </a:rPr>
              <a:t>the science of securing communication and information through the use of codes and </a:t>
            </a:r>
            <a:r>
              <a:rPr lang="en-US" dirty="0" smtClean="0">
                <a:latin typeface="Arial" panose="020B0604020202020204" pitchFamily="34" charset="0"/>
                <a:cs typeface="Arial" panose="020B0604020202020204" pitchFamily="34" charset="0"/>
              </a:rPr>
              <a:t>ciphers. </a:t>
            </a:r>
          </a:p>
          <a:p>
            <a:pPr algn="just"/>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Its </a:t>
            </a:r>
            <a:r>
              <a:rPr lang="en-US" dirty="0">
                <a:latin typeface="Arial" panose="020B0604020202020204" pitchFamily="34" charset="0"/>
                <a:cs typeface="Arial" panose="020B0604020202020204" pitchFamily="34" charset="0"/>
              </a:rPr>
              <a:t>importance has </a:t>
            </a:r>
            <a:r>
              <a:rPr lang="en-US" dirty="0" smtClean="0">
                <a:latin typeface="Arial" panose="020B0604020202020204" pitchFamily="34" charset="0"/>
                <a:cs typeface="Arial" panose="020B0604020202020204" pitchFamily="34" charset="0"/>
              </a:rPr>
              <a:t>increased </a:t>
            </a:r>
            <a:r>
              <a:rPr lang="en-US" dirty="0">
                <a:latin typeface="Arial" panose="020B0604020202020204" pitchFamily="34" charset="0"/>
                <a:cs typeface="Arial" panose="020B0604020202020204" pitchFamily="34" charset="0"/>
              </a:rPr>
              <a:t>in recent years, as the world becomes more and more digital, and sensitive information is transmitted across networks.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Cryptography ensures that only the intended recipient can read a message or access data, by encoding it in such a way that it is unreadable to anyone else. It also helps to ensure that messages and data have not been tampered with or altered in transit, by providing mechanisms for detecting such changes.</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826492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136001"/>
            <a:ext cx="7772400" cy="606950"/>
          </a:xfrm>
        </p:spPr>
        <p:txBody>
          <a:bodyPr>
            <a:normAutofit/>
          </a:bodyPr>
          <a:lstStyle/>
          <a:p>
            <a:r>
              <a:rPr lang="en-US" sz="3200" b="1" dirty="0" smtClean="0">
                <a:effectLst/>
                <a:latin typeface="Arial" panose="020B0604020202020204" pitchFamily="34" charset="0"/>
                <a:cs typeface="Arial" panose="020B0604020202020204" pitchFamily="34" charset="0"/>
              </a:rPr>
              <a:t>Main Instruments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56252" y="666750"/>
            <a:ext cx="7470828"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Cryptography uses a variety of instruments or techniques to achieve its goals of ensuring confidentiality, integrity, and authenticity of information. Some of the main instruments used in cryptography include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Encryption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Decryption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Hash Functions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Digital Signatures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Public Key Cryptography</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Symmetric Key Cryptography</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Steganography</a:t>
            </a:r>
          </a:p>
          <a:p>
            <a:pPr algn="just"/>
            <a:r>
              <a:rPr lang="en-US" dirty="0">
                <a:latin typeface="Arial" panose="020B0604020202020204" pitchFamily="34" charset="0"/>
                <a:cs typeface="Arial" panose="020B0604020202020204" pitchFamily="34" charset="0"/>
              </a:rPr>
              <a:t>These are just some of the main instruments used in cryptography. There are many other techniques and algorithms that are used to provide secure communication and protect sensitive information</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19945566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19050"/>
            <a:ext cx="7772400" cy="646375"/>
          </a:xfrm>
        </p:spPr>
        <p:txBody>
          <a:bodyPr>
            <a:normAutofit/>
          </a:bodyPr>
          <a:lstStyle/>
          <a:p>
            <a:r>
              <a:rPr lang="en-US" sz="3200" b="1" dirty="0">
                <a:effectLst/>
                <a:latin typeface="Arial" panose="020B0604020202020204" pitchFamily="34" charset="0"/>
                <a:cs typeface="Arial" panose="020B0604020202020204" pitchFamily="34" charset="0"/>
              </a:rPr>
              <a:t>Encryption</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514350"/>
            <a:ext cx="7470828"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Encryption is the process of transforming information in such a way that it becomes unreadable to anyone who does not have the key or password to decrypt it. This ensures that the information remains confidential and only accessible to authorized users.</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
        <p:nvSpPr>
          <p:cNvPr id="7" name="Title 1"/>
          <p:cNvSpPr txBox="1">
            <a:spLocks/>
          </p:cNvSpPr>
          <p:nvPr/>
        </p:nvSpPr>
        <p:spPr>
          <a:xfrm>
            <a:off x="1138362" y="1657350"/>
            <a:ext cx="7772400" cy="646375"/>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3200" b="1" dirty="0" smtClean="0">
                <a:effectLst/>
                <a:latin typeface="Arial" panose="020B0604020202020204" pitchFamily="34" charset="0"/>
                <a:cs typeface="Arial" panose="020B0604020202020204" pitchFamily="34" charset="0"/>
              </a:rPr>
              <a:t>Decryption</a:t>
            </a:r>
            <a:endParaRPr lang="en-US" sz="3000" b="1" dirty="0">
              <a:effectLst/>
              <a:latin typeface="Arial" panose="020B0604020202020204" pitchFamily="34" charset="0"/>
              <a:cs typeface="Arial" panose="020B0604020202020204" pitchFamily="34" charset="0"/>
            </a:endParaRPr>
          </a:p>
        </p:txBody>
      </p:sp>
      <p:sp>
        <p:nvSpPr>
          <p:cNvPr id="8" name="TextBox 7"/>
          <p:cNvSpPr txBox="1"/>
          <p:nvPr/>
        </p:nvSpPr>
        <p:spPr>
          <a:xfrm>
            <a:off x="1139687" y="2190750"/>
            <a:ext cx="7470828" cy="923330"/>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Decryption is the process of reversing encryption to reveal the original information. This is done using a secret key or password that only the authorized recipient possesses.</a:t>
            </a:r>
            <a:endParaRPr lang="en-US" sz="200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8285" y="3100331"/>
            <a:ext cx="7429103" cy="1787881"/>
          </a:xfrm>
          <a:prstGeom prst="rect">
            <a:avLst/>
          </a:prstGeom>
        </p:spPr>
      </p:pic>
    </p:spTree>
    <p:extLst>
      <p:ext uri="{BB962C8B-B14F-4D97-AF65-F5344CB8AC3E}">
        <p14:creationId xmlns:p14="http://schemas.microsoft.com/office/powerpoint/2010/main" val="2839388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136001"/>
            <a:ext cx="7772400" cy="606949"/>
          </a:xfrm>
        </p:spPr>
        <p:txBody>
          <a:bodyPr>
            <a:normAutofit/>
          </a:bodyPr>
          <a:lstStyle/>
          <a:p>
            <a:r>
              <a:rPr lang="en-US" sz="3200" b="1" dirty="0" smtClean="0">
                <a:effectLst/>
                <a:latin typeface="Arial" panose="020B0604020202020204" pitchFamily="34" charset="0"/>
                <a:cs typeface="Arial" panose="020B0604020202020204" pitchFamily="34" charset="0"/>
              </a:rPr>
              <a:t>Hash Function</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23465" y="742950"/>
            <a:ext cx="7791935" cy="1815882"/>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A hash function is a mathematical algorithm that takes a message or data input and produces a </a:t>
            </a:r>
            <a:r>
              <a:rPr lang="en-US" sz="1600" b="1" dirty="0">
                <a:latin typeface="Arial" panose="020B0604020202020204" pitchFamily="34" charset="0"/>
                <a:cs typeface="Arial" panose="020B0604020202020204" pitchFamily="34" charset="0"/>
              </a:rPr>
              <a:t>fixed-size output</a:t>
            </a:r>
            <a:r>
              <a:rPr lang="en-US" sz="1600" dirty="0">
                <a:latin typeface="Arial" panose="020B0604020202020204" pitchFamily="34" charset="0"/>
                <a:cs typeface="Arial" panose="020B0604020202020204" pitchFamily="34" charset="0"/>
              </a:rPr>
              <a:t>, called a hash value. </a:t>
            </a:r>
            <a:endParaRPr lang="en-US" sz="1600" dirty="0" smtClean="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sz="1600" dirty="0" smtClean="0">
                <a:latin typeface="Arial" panose="020B0604020202020204" pitchFamily="34" charset="0"/>
                <a:cs typeface="Arial" panose="020B0604020202020204" pitchFamily="34" charset="0"/>
              </a:rPr>
              <a:t>Hash </a:t>
            </a:r>
            <a:r>
              <a:rPr lang="en-US" sz="1600" dirty="0">
                <a:latin typeface="Arial" panose="020B0604020202020204" pitchFamily="34" charset="0"/>
                <a:cs typeface="Arial" panose="020B0604020202020204" pitchFamily="34" charset="0"/>
              </a:rPr>
              <a:t>functions are used to ensure the integrity of data by detecting any changes to the data during transmission or storage</a:t>
            </a:r>
            <a:r>
              <a:rPr lang="en-US" sz="1600" dirty="0" smtClean="0">
                <a:latin typeface="Arial" panose="020B0604020202020204" pitchFamily="34" charset="0"/>
                <a:cs typeface="Arial" panose="020B0604020202020204" pitchFamily="34" charset="0"/>
              </a:rPr>
              <a:t>.</a:t>
            </a:r>
          </a:p>
          <a:p>
            <a:pPr algn="just"/>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Even small change in the message leads to completely different hash function</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5468" y="2952749"/>
            <a:ext cx="7663732" cy="1855603"/>
          </a:xfrm>
          <a:prstGeom prst="rect">
            <a:avLst/>
          </a:prstGeom>
        </p:spPr>
      </p:pic>
    </p:spTree>
    <p:extLst>
      <p:ext uri="{BB962C8B-B14F-4D97-AF65-F5344CB8AC3E}">
        <p14:creationId xmlns:p14="http://schemas.microsoft.com/office/powerpoint/2010/main" val="64448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Cyclic Redundancy Check (CRC)</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1600" y="1885950"/>
            <a:ext cx="5029199" cy="1845489"/>
          </a:xfrm>
          <a:prstGeom prst="rect">
            <a:avLst/>
          </a:prstGeom>
        </p:spPr>
      </p:pic>
    </p:spTree>
    <p:extLst>
      <p:ext uri="{BB962C8B-B14F-4D97-AF65-F5344CB8AC3E}">
        <p14:creationId xmlns:p14="http://schemas.microsoft.com/office/powerpoint/2010/main" val="1469346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35454"/>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Hash calculation tools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0350" y="839033"/>
            <a:ext cx="7470828" cy="3970318"/>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If we have agreement.pdf file and want to calculate SHA256 hash function for it’s content, we can use the following command in windows </a:t>
            </a:r>
            <a:r>
              <a:rPr lang="en-US" dirty="0" err="1" smtClean="0">
                <a:latin typeface="Arial" panose="020B0604020202020204" pitchFamily="34" charset="0"/>
                <a:cs typeface="Arial" panose="020B0604020202020204" pitchFamily="34" charset="0"/>
              </a:rPr>
              <a:t>cmd</a:t>
            </a:r>
            <a:r>
              <a:rPr lang="en-US" dirty="0" smtClean="0">
                <a:latin typeface="Arial" panose="020B0604020202020204" pitchFamily="34" charset="0"/>
                <a:cs typeface="Arial" panose="020B0604020202020204" pitchFamily="34" charset="0"/>
              </a:rPr>
              <a:t>: </a:t>
            </a:r>
            <a:r>
              <a:rPr lang="en-US" dirty="0" err="1" smtClean="0">
                <a:latin typeface="Courier New" panose="02070309020205020404" pitchFamily="49" charset="0"/>
                <a:cs typeface="Courier New" panose="02070309020205020404" pitchFamily="49" charset="0"/>
              </a:rPr>
              <a:t>certUtil</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hashfile</a:t>
            </a:r>
            <a:r>
              <a:rPr lang="en-US" dirty="0">
                <a:latin typeface="Courier New" panose="02070309020205020404" pitchFamily="49" charset="0"/>
                <a:cs typeface="Courier New" panose="02070309020205020404" pitchFamily="49" charset="0"/>
              </a:rPr>
              <a:t> agreement.pdf </a:t>
            </a:r>
            <a:r>
              <a:rPr lang="en-US" dirty="0" smtClean="0">
                <a:latin typeface="Courier New" panose="02070309020205020404" pitchFamily="49" charset="0"/>
                <a:cs typeface="Courier New" panose="02070309020205020404" pitchFamily="49" charset="0"/>
              </a:rPr>
              <a:t>SHA256</a:t>
            </a:r>
          </a:p>
          <a:p>
            <a:pPr algn="just"/>
            <a:endParaRPr lang="en-US" dirty="0">
              <a:latin typeface="Courier New" panose="02070309020205020404" pitchFamily="49" charset="0"/>
              <a:cs typeface="Courier New" panose="02070309020205020404" pitchFamily="49" charset="0"/>
            </a:endParaRPr>
          </a:p>
          <a:p>
            <a:pPr algn="just"/>
            <a:r>
              <a:rPr lang="en-US" dirty="0" smtClean="0">
                <a:latin typeface="Arial" panose="020B0604020202020204" pitchFamily="34" charset="0"/>
                <a:cs typeface="Arial" panose="020B0604020202020204" pitchFamily="34" charset="0"/>
              </a:rPr>
              <a:t>Hash value can be calculated via bunch of online tools also:</a:t>
            </a:r>
            <a:endParaRPr lang="en-US" dirty="0">
              <a:latin typeface="Arial" panose="020B0604020202020204" pitchFamily="34" charset="0"/>
              <a:cs typeface="Arial" panose="020B0604020202020204" pitchFamily="34" charset="0"/>
            </a:endParaRPr>
          </a:p>
          <a:p>
            <a:pPr algn="just"/>
            <a:r>
              <a:rPr lang="en-US" dirty="0">
                <a:latin typeface="Courier New" panose="02070309020205020404" pitchFamily="49" charset="0"/>
                <a:cs typeface="Courier New" panose="02070309020205020404" pitchFamily="49" charset="0"/>
              </a:rPr>
              <a:t>https://</a:t>
            </a:r>
            <a:r>
              <a:rPr lang="en-US" dirty="0" smtClean="0">
                <a:latin typeface="Courier New" panose="02070309020205020404" pitchFamily="49" charset="0"/>
                <a:cs typeface="Courier New" panose="02070309020205020404" pitchFamily="49" charset="0"/>
              </a:rPr>
              <a:t>www.browserling.com/tools/all-hashes</a:t>
            </a:r>
          </a:p>
          <a:p>
            <a:pPr algn="just"/>
            <a:endParaRPr lang="en-US" dirty="0" smtClean="0">
              <a:latin typeface="Courier New" panose="02070309020205020404" pitchFamily="49" charset="0"/>
              <a:cs typeface="Courier New" panose="02070309020205020404" pitchFamily="49" charset="0"/>
            </a:endParaRPr>
          </a:p>
          <a:p>
            <a:pPr algn="just"/>
            <a:r>
              <a:rPr lang="en-US" dirty="0" smtClean="0">
                <a:latin typeface="Arial" panose="020B0604020202020204" pitchFamily="34" charset="0"/>
                <a:cs typeface="Arial" panose="020B0604020202020204" pitchFamily="34" charset="0"/>
              </a:rPr>
              <a:t>Here is the python code for hash calculation:</a:t>
            </a:r>
          </a:p>
          <a:p>
            <a:pPr algn="just"/>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hashlib</a:t>
            </a:r>
            <a:endParaRPr lang="en-US" dirty="0">
              <a:latin typeface="Courier New" panose="02070309020205020404" pitchFamily="49" charset="0"/>
              <a:cs typeface="Courier New" panose="02070309020205020404" pitchFamily="49" charset="0"/>
            </a:endParaRPr>
          </a:p>
          <a:p>
            <a:pPr algn="just"/>
            <a:endParaRPr lang="en-US" dirty="0">
              <a:latin typeface="Arial" panose="020B0604020202020204" pitchFamily="34" charset="0"/>
              <a:cs typeface="Arial" panose="020B0604020202020204" pitchFamily="34" charset="0"/>
            </a:endParaRPr>
          </a:p>
          <a:p>
            <a:pPr algn="just"/>
            <a:r>
              <a:rPr lang="en-US" dirty="0" err="1">
                <a:latin typeface="Courier New" panose="02070309020205020404" pitchFamily="49" charset="0"/>
                <a:cs typeface="Courier New" panose="02070309020205020404" pitchFamily="49" charset="0"/>
              </a:rPr>
              <a:t>my_string</a:t>
            </a:r>
            <a:r>
              <a:rPr lang="en-US" dirty="0">
                <a:latin typeface="Courier New" panose="02070309020205020404" pitchFamily="49" charset="0"/>
                <a:cs typeface="Courier New" panose="02070309020205020404" pitchFamily="49" charset="0"/>
              </a:rPr>
              <a:t> = "Hello, world!"</a:t>
            </a:r>
          </a:p>
          <a:p>
            <a:pPr algn="just"/>
            <a:r>
              <a:rPr lang="en-US" dirty="0" err="1">
                <a:latin typeface="Courier New" panose="02070309020205020404" pitchFamily="49" charset="0"/>
                <a:cs typeface="Courier New" panose="02070309020205020404" pitchFamily="49" charset="0"/>
              </a:rPr>
              <a:t>hash_object</a:t>
            </a:r>
            <a:r>
              <a:rPr lang="en-US" dirty="0">
                <a:latin typeface="Courier New" panose="02070309020205020404" pitchFamily="49" charset="0"/>
                <a:cs typeface="Courier New" panose="02070309020205020404" pitchFamily="49" charset="0"/>
              </a:rPr>
              <a:t> = hashlib.sha256(</a:t>
            </a:r>
            <a:r>
              <a:rPr lang="en-US" dirty="0" err="1">
                <a:latin typeface="Courier New" panose="02070309020205020404" pitchFamily="49" charset="0"/>
                <a:cs typeface="Courier New" panose="02070309020205020404" pitchFamily="49" charset="0"/>
              </a:rPr>
              <a:t>my_string.encode</a:t>
            </a:r>
            <a:r>
              <a:rPr lang="en-US" dirty="0">
                <a:latin typeface="Courier New" panose="02070309020205020404" pitchFamily="49" charset="0"/>
                <a:cs typeface="Courier New" panose="02070309020205020404" pitchFamily="49" charset="0"/>
              </a:rPr>
              <a:t>())</a:t>
            </a:r>
          </a:p>
          <a:p>
            <a:pPr algn="just"/>
            <a:r>
              <a:rPr lang="en-US" dirty="0" err="1">
                <a:latin typeface="Courier New" panose="02070309020205020404" pitchFamily="49" charset="0"/>
                <a:cs typeface="Courier New" panose="02070309020205020404" pitchFamily="49" charset="0"/>
              </a:rPr>
              <a:t>hash_value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hash_object.hexdigest</a:t>
            </a:r>
            <a:r>
              <a:rPr lang="en-US" dirty="0">
                <a:latin typeface="Courier New" panose="02070309020205020404" pitchFamily="49" charset="0"/>
                <a:cs typeface="Courier New" panose="02070309020205020404" pitchFamily="49" charset="0"/>
              </a:rPr>
              <a:t>()</a:t>
            </a:r>
          </a:p>
          <a:p>
            <a:pPr algn="just"/>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hash_value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918448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51684"/>
            <a:ext cx="7772400" cy="691266"/>
          </a:xfrm>
        </p:spPr>
        <p:txBody>
          <a:bodyPr>
            <a:normAutofit/>
          </a:bodyPr>
          <a:lstStyle/>
          <a:p>
            <a:r>
              <a:rPr lang="en-US" sz="3200" b="1" dirty="0" smtClean="0">
                <a:effectLst/>
                <a:latin typeface="Arial" panose="020B0604020202020204" pitchFamily="34" charset="0"/>
                <a:cs typeface="Arial" panose="020B0604020202020204" pitchFamily="34" charset="0"/>
              </a:rPr>
              <a:t>Security aspects of older algorithms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3000" y="745222"/>
            <a:ext cx="7696200"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Note that some older hash algorithms, such as MD2 and MD4, may not be recommended for use in modern applications due to known vulnerabilities. It's generally a good idea to use one of the SHA hash functions for secure hashing. </a:t>
            </a:r>
          </a:p>
          <a:p>
            <a:pPr algn="just"/>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MD2 was </a:t>
            </a:r>
            <a:r>
              <a:rPr lang="en-US" dirty="0">
                <a:latin typeface="Arial" panose="020B0604020202020204" pitchFamily="34" charset="0"/>
                <a:cs typeface="Arial" panose="020B0604020202020204" pitchFamily="34" charset="0"/>
              </a:rPr>
              <a:t>developed by Ronald </a:t>
            </a:r>
            <a:r>
              <a:rPr lang="en-US" dirty="0" err="1">
                <a:latin typeface="Arial" panose="020B0604020202020204" pitchFamily="34" charset="0"/>
                <a:cs typeface="Arial" panose="020B0604020202020204" pitchFamily="34" charset="0"/>
              </a:rPr>
              <a:t>Rivest</a:t>
            </a:r>
            <a:r>
              <a:rPr lang="en-US" dirty="0">
                <a:latin typeface="Arial" panose="020B0604020202020204" pitchFamily="34" charset="0"/>
                <a:cs typeface="Arial" panose="020B0604020202020204" pitchFamily="34" charset="0"/>
              </a:rPr>
              <a:t> in the late 1980s. It was widely used in the 1990s and early 2000s, but it is now considered insecure due to several vulnerabilities that have been discovered over the years.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One of the main vulnerabilities of MD2 is its susceptibility to collision attacks. A collision attack is a type of attack where an attacker tries to find two different messages that produce the same hash value. In the case of MD2, it is possible to find two different messages that have the same hash value with relatively little computational effort.</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smtClean="0">
                <a:solidFill>
                  <a:schemeClr val="accent5"/>
                </a:solidFill>
                <a:latin typeface="BPG Web 002 Caps" panose="020B0603030804020204" pitchFamily="34" charset="0"/>
                <a:cs typeface="BPG Web 002 Caps" panose="020B0603030804020204" pitchFamily="34" charset="0"/>
              </a:rPr>
              <a:t>ILIA STATE UNIVERSITY</a:t>
            </a:r>
            <a:endParaRPr lang="en-US" sz="1500" dirty="0">
              <a:solidFill>
                <a:schemeClr val="accent5"/>
              </a:solidFill>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35886708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5512</TotalTime>
  <Words>976</Words>
  <Application>Microsoft Office PowerPoint</Application>
  <PresentationFormat>On-screen Show (16:9)</PresentationFormat>
  <Paragraphs>89</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BPG WEB 001 Caps</vt:lpstr>
      <vt:lpstr>BPG Web 002</vt:lpstr>
      <vt:lpstr>BPG Web 002 Caps</vt:lpstr>
      <vt:lpstr>Calibri</vt:lpstr>
      <vt:lpstr>Courier New</vt:lpstr>
      <vt:lpstr>Gill Sans MT</vt:lpstr>
      <vt:lpstr>Verdana</vt:lpstr>
      <vt:lpstr>Wingdings 2</vt:lpstr>
      <vt:lpstr>Solstice</vt:lpstr>
      <vt:lpstr>Introduction to Cybersecurity</vt:lpstr>
      <vt:lpstr>Lecture Topics</vt:lpstr>
      <vt:lpstr>Meaning and importance of cryptography</vt:lpstr>
      <vt:lpstr>Main Instruments</vt:lpstr>
      <vt:lpstr>Encryption</vt:lpstr>
      <vt:lpstr>Hash Function</vt:lpstr>
      <vt:lpstr>Cyclic Redundancy Check (CRC)</vt:lpstr>
      <vt:lpstr>Hash calculation tools</vt:lpstr>
      <vt:lpstr>Security aspects of older algorithms</vt:lpstr>
      <vt:lpstr>Digital Signature</vt:lpstr>
      <vt:lpstr>Georgian ID card</vt:lpstr>
      <vt:lpstr>Symmetric encryption</vt:lpstr>
      <vt:lpstr>Asymmetric cryptography</vt:lpstr>
      <vt:lpstr>Steganography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პაატა გოგიშვილი</cp:lastModifiedBy>
  <cp:revision>630</cp:revision>
  <dcterms:created xsi:type="dcterms:W3CDTF">2016-09-13T18:38:05Z</dcterms:created>
  <dcterms:modified xsi:type="dcterms:W3CDTF">2023-03-13T05:41:36Z</dcterms:modified>
</cp:coreProperties>
</file>